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75" r:id="rId4"/>
    <p:sldId id="319" r:id="rId5"/>
    <p:sldId id="320" r:id="rId6"/>
    <p:sldId id="321" r:id="rId7"/>
    <p:sldId id="322" r:id="rId8"/>
    <p:sldId id="323" r:id="rId9"/>
    <p:sldId id="326" r:id="rId10"/>
    <p:sldId id="325" r:id="rId11"/>
    <p:sldId id="327" r:id="rId12"/>
    <p:sldId id="328" r:id="rId13"/>
    <p:sldId id="329" r:id="rId14"/>
    <p:sldId id="330" r:id="rId15"/>
    <p:sldId id="331" r:id="rId16"/>
    <p:sldId id="332" r:id="rId17"/>
    <p:sldId id="340" r:id="rId18"/>
    <p:sldId id="333" r:id="rId19"/>
    <p:sldId id="334" r:id="rId20"/>
    <p:sldId id="335" r:id="rId21"/>
    <p:sldId id="338" r:id="rId22"/>
    <p:sldId id="336" r:id="rId23"/>
    <p:sldId id="337"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6" d="100"/>
          <a:sy n="76" d="100"/>
        </p:scale>
        <p:origin x="5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9218-6C08-59C7-BFF1-988E2011F6F6}"/>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E9939ED-A22C-2261-3B4D-4DC3201ED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92EE0B-D8FC-FE0D-53BC-FD5CEFE3A00C}"/>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5" name="Footer Placeholder 4">
            <a:extLst>
              <a:ext uri="{FF2B5EF4-FFF2-40B4-BE49-F238E27FC236}">
                <a16:creationId xmlns:a16="http://schemas.microsoft.com/office/drawing/2014/main" id="{5C967188-D113-0C93-1EEF-122514955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6E31C-4018-6DEF-9121-34B464BA76B4}"/>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38270677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90B0-F3C0-0C37-082C-A9EF3D1132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0B7077-BEDB-7733-4116-E27BCF077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1DEC8-B08C-9AEA-BB40-5273F0F52663}"/>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5" name="Footer Placeholder 4">
            <a:extLst>
              <a:ext uri="{FF2B5EF4-FFF2-40B4-BE49-F238E27FC236}">
                <a16:creationId xmlns:a16="http://schemas.microsoft.com/office/drawing/2014/main" id="{23E6C284-12B2-1DED-77E4-25DADA879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EF218-C5A5-98DC-793F-38817BABE627}"/>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1768971016"/>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32B45-2C97-0AE4-974E-D94721BE5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25AF4-28FB-8780-FDD7-19CA4CA71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6FBBD-A5EE-5AAC-79F6-F22CBA274F37}"/>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5" name="Footer Placeholder 4">
            <a:extLst>
              <a:ext uri="{FF2B5EF4-FFF2-40B4-BE49-F238E27FC236}">
                <a16:creationId xmlns:a16="http://schemas.microsoft.com/office/drawing/2014/main" id="{C78F0C5E-C995-C60B-A7D3-3A2342260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39B3C-DFEF-7A72-18AE-6D2723E6C1C4}"/>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315254801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2AAC-533C-7600-6865-6E4E9081C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209BD-178C-3CCD-5EEA-8D58671514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6F3AA-E553-29E9-2935-00D20F8EF80B}"/>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5" name="Footer Placeholder 4">
            <a:extLst>
              <a:ext uri="{FF2B5EF4-FFF2-40B4-BE49-F238E27FC236}">
                <a16:creationId xmlns:a16="http://schemas.microsoft.com/office/drawing/2014/main" id="{175AF7EF-05E7-8506-9883-F8CE19FA7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3D3AD-0363-00C3-D6A1-8FA384C32915}"/>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118162736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A37-D2EC-98B0-5DFD-47F0C29B0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5EA29E-73FE-2CE0-EEB2-A1F2D3F114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289F3-A158-6C15-47E0-47D3A222C7E2}"/>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5" name="Footer Placeholder 4">
            <a:extLst>
              <a:ext uri="{FF2B5EF4-FFF2-40B4-BE49-F238E27FC236}">
                <a16:creationId xmlns:a16="http://schemas.microsoft.com/office/drawing/2014/main" id="{55F5C775-F235-E6A4-17B4-46A1E7B15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53B04-8677-159D-F9E8-B26653D472BB}"/>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35599571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E88D-1BFF-ABEE-E7E2-6FB7E0D717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F4C5B-8492-BBAC-A519-94D91A0155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FD9F06-152A-2300-412C-058557C21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0E63E-23DF-9F58-97FD-04C621D07B68}"/>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6" name="Footer Placeholder 5">
            <a:extLst>
              <a:ext uri="{FF2B5EF4-FFF2-40B4-BE49-F238E27FC236}">
                <a16:creationId xmlns:a16="http://schemas.microsoft.com/office/drawing/2014/main" id="{E532456D-21FB-5FAD-0BB9-7FCA3D293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69CBF-61DB-2EEE-50B8-2F3E295ED131}"/>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76657689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4846-1B09-5F41-4503-8B2E8F1D2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F13381-81F3-5859-9967-73F257ADC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A9797-9B7B-C698-4910-72855DF1D2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16C63E-77A0-2E15-2C33-FAFC543B7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7BF65B-D2CD-92E0-7B10-7BF56401E7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6E409-D598-2E0D-6474-E927A91EEFCD}"/>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8" name="Footer Placeholder 7">
            <a:extLst>
              <a:ext uri="{FF2B5EF4-FFF2-40B4-BE49-F238E27FC236}">
                <a16:creationId xmlns:a16="http://schemas.microsoft.com/office/drawing/2014/main" id="{646E17D7-D6D9-5341-D014-20E0216469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797D03-55F7-5B9A-7276-70985A43FC29}"/>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2998838990"/>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8BE1-4488-4A73-5F9B-8FC1C49D2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2E05C2-D4AE-BAB7-73FB-4C83C0BD7D9C}"/>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4" name="Footer Placeholder 3">
            <a:extLst>
              <a:ext uri="{FF2B5EF4-FFF2-40B4-BE49-F238E27FC236}">
                <a16:creationId xmlns:a16="http://schemas.microsoft.com/office/drawing/2014/main" id="{0E680EC1-5559-4EF7-4FF2-7578D05E25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BF7BFE-6D91-B1CB-753A-9440516B1471}"/>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173979123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BDA1BD-C866-DC16-5500-0F2ACDBE7E46}"/>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3" name="Footer Placeholder 2">
            <a:extLst>
              <a:ext uri="{FF2B5EF4-FFF2-40B4-BE49-F238E27FC236}">
                <a16:creationId xmlns:a16="http://schemas.microsoft.com/office/drawing/2014/main" id="{341DD825-8291-47E0-A9F6-0C3B894A46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57A466-9403-3674-14F2-E7FC54922BE2}"/>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92241196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549A-FED3-F0FD-CE6D-96F29A199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A0909-3B67-056E-2234-3930EB2E4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5D2A53-D359-8903-4FCB-79E84F058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164F2-D00B-A373-2BA1-DC3A9F389883}"/>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6" name="Footer Placeholder 5">
            <a:extLst>
              <a:ext uri="{FF2B5EF4-FFF2-40B4-BE49-F238E27FC236}">
                <a16:creationId xmlns:a16="http://schemas.microsoft.com/office/drawing/2014/main" id="{F14387A5-CF70-9C2F-D19C-F910D5D76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7159A-E2FC-0A05-01AB-5C2A4F489FB1}"/>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389741452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CE80-5F6E-71BB-FCAB-9647BA843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764A22-494C-71EA-F440-49B47DA3F4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2EBEEF-559B-EFD6-FCDD-E92108645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3FA6-4945-3C4E-011E-0731E7D85C4C}"/>
              </a:ext>
            </a:extLst>
          </p:cNvPr>
          <p:cNvSpPr>
            <a:spLocks noGrp="1"/>
          </p:cNvSpPr>
          <p:nvPr>
            <p:ph type="dt" sz="half" idx="10"/>
          </p:nvPr>
        </p:nvSpPr>
        <p:spPr/>
        <p:txBody>
          <a:bodyPr/>
          <a:lstStyle/>
          <a:p>
            <a:fld id="{1CA99607-6441-44F7-83B2-2963D907D02E}" type="datetimeFigureOut">
              <a:rPr lang="en-US" smtClean="0"/>
              <a:t>4/8/2023</a:t>
            </a:fld>
            <a:endParaRPr lang="en-US"/>
          </a:p>
        </p:txBody>
      </p:sp>
      <p:sp>
        <p:nvSpPr>
          <p:cNvPr id="6" name="Footer Placeholder 5">
            <a:extLst>
              <a:ext uri="{FF2B5EF4-FFF2-40B4-BE49-F238E27FC236}">
                <a16:creationId xmlns:a16="http://schemas.microsoft.com/office/drawing/2014/main" id="{619CACFC-8680-29E5-7673-3B072AA9C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E1C12-71E4-703A-3EFA-247C48D7F49C}"/>
              </a:ext>
            </a:extLst>
          </p:cNvPr>
          <p:cNvSpPr>
            <a:spLocks noGrp="1"/>
          </p:cNvSpPr>
          <p:nvPr>
            <p:ph type="sldNum" sz="quarter" idx="12"/>
          </p:nvPr>
        </p:nvSpPr>
        <p:spPr/>
        <p:txBody>
          <a:bodyPr/>
          <a:lstStyle/>
          <a:p>
            <a:fld id="{68DFC53D-1B28-41FE-B273-94D6BA31F912}" type="slidenum">
              <a:rPr lang="en-US" smtClean="0"/>
              <a:t>‹#›</a:t>
            </a:fld>
            <a:endParaRPr lang="en-US"/>
          </a:p>
        </p:txBody>
      </p:sp>
    </p:spTree>
    <p:extLst>
      <p:ext uri="{BB962C8B-B14F-4D97-AF65-F5344CB8AC3E}">
        <p14:creationId xmlns:p14="http://schemas.microsoft.com/office/powerpoint/2010/main" val="193836627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227FE-95F1-4CBF-3209-91D7C8A0A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0C0012-89EA-87B8-FBF6-BC76A4591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25B85-E616-4D44-940C-7B8DB38C8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99607-6441-44F7-83B2-2963D907D02E}" type="datetimeFigureOut">
              <a:rPr lang="en-US" smtClean="0"/>
              <a:t>4/8/2023</a:t>
            </a:fld>
            <a:endParaRPr lang="en-US"/>
          </a:p>
        </p:txBody>
      </p:sp>
      <p:sp>
        <p:nvSpPr>
          <p:cNvPr id="5" name="Footer Placeholder 4">
            <a:extLst>
              <a:ext uri="{FF2B5EF4-FFF2-40B4-BE49-F238E27FC236}">
                <a16:creationId xmlns:a16="http://schemas.microsoft.com/office/drawing/2014/main" id="{FC7892D2-8D49-43C1-1734-ACB4116CD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7BE727-FA98-3033-7610-C0908D5FD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FC53D-1B28-41FE-B273-94D6BA31F912}" type="slidenum">
              <a:rPr lang="en-US" smtClean="0"/>
              <a:t>‹#›</a:t>
            </a:fld>
            <a:endParaRPr lang="en-US"/>
          </a:p>
        </p:txBody>
      </p:sp>
    </p:spTree>
    <p:extLst>
      <p:ext uri="{BB962C8B-B14F-4D97-AF65-F5344CB8AC3E}">
        <p14:creationId xmlns:p14="http://schemas.microsoft.com/office/powerpoint/2010/main" val="406824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4C0F-7CED-A3BB-2C20-0AAEE7A93987}"/>
              </a:ext>
            </a:extLst>
          </p:cNvPr>
          <p:cNvSpPr>
            <a:spLocks noGrp="1"/>
          </p:cNvSpPr>
          <p:nvPr>
            <p:ph type="ctrTitle"/>
          </p:nvPr>
        </p:nvSpPr>
        <p:spPr/>
        <p:txBody>
          <a:bodyPr/>
          <a:lstStyle/>
          <a:p>
            <a:r>
              <a:rPr lang="en-US" dirty="0"/>
              <a:t>Comment Anywhere</a:t>
            </a:r>
            <a:br>
              <a:rPr lang="en-US" dirty="0"/>
            </a:br>
            <a:r>
              <a:rPr lang="en-US" dirty="0"/>
              <a:t>Week 11 Report	</a:t>
            </a:r>
          </a:p>
        </p:txBody>
      </p:sp>
      <p:sp>
        <p:nvSpPr>
          <p:cNvPr id="3" name="Subtitle 2">
            <a:extLst>
              <a:ext uri="{FF2B5EF4-FFF2-40B4-BE49-F238E27FC236}">
                <a16:creationId xmlns:a16="http://schemas.microsoft.com/office/drawing/2014/main" id="{FEC2252A-9EBE-5C3D-E847-37ACEC0B8AE4}"/>
              </a:ext>
            </a:extLst>
          </p:cNvPr>
          <p:cNvSpPr>
            <a:spLocks noGrp="1"/>
          </p:cNvSpPr>
          <p:nvPr>
            <p:ph type="subTitle" idx="1"/>
          </p:nvPr>
        </p:nvSpPr>
        <p:spPr/>
        <p:txBody>
          <a:bodyPr/>
          <a:lstStyle/>
          <a:p>
            <a:br>
              <a:rPr lang="en-US" dirty="0"/>
            </a:br>
            <a:r>
              <a:rPr lang="en-US" dirty="0"/>
              <a:t>Karl Miller Presenting</a:t>
            </a:r>
          </a:p>
          <a:p>
            <a:r>
              <a:rPr lang="en-US"/>
              <a:t>4/10/2023</a:t>
            </a:r>
            <a:endParaRPr lang="en-US" dirty="0"/>
          </a:p>
        </p:txBody>
      </p:sp>
    </p:spTree>
    <p:extLst>
      <p:ext uri="{BB962C8B-B14F-4D97-AF65-F5344CB8AC3E}">
        <p14:creationId xmlns:p14="http://schemas.microsoft.com/office/powerpoint/2010/main" val="171544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a:t>Install Go and Docker on the Server</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10478052" cy="3416320"/>
          </a:xfrm>
          <a:prstGeom prst="rect">
            <a:avLst/>
          </a:prstGeom>
          <a:noFill/>
        </p:spPr>
        <p:txBody>
          <a:bodyPr wrap="square" rtlCol="0">
            <a:spAutoFit/>
          </a:bodyPr>
          <a:lstStyle/>
          <a:p>
            <a:r>
              <a:rPr lang="en-US" dirty="0"/>
              <a:t>Docker was easy to install and worked out of the box. I just used apt-get to install it. </a:t>
            </a:r>
            <a:br>
              <a:rPr lang="en-US" dirty="0"/>
            </a:br>
            <a:br>
              <a:rPr lang="en-US" dirty="0"/>
            </a:br>
            <a:r>
              <a:rPr lang="en-US" dirty="0"/>
              <a:t>Go required curl-</a:t>
            </a:r>
            <a:r>
              <a:rPr lang="en-US" dirty="0" err="1"/>
              <a:t>ing</a:t>
            </a:r>
            <a:r>
              <a:rPr lang="en-US" dirty="0"/>
              <a:t> the </a:t>
            </a:r>
            <a:r>
              <a:rPr lang="en-US" dirty="0" err="1"/>
              <a:t>tarball</a:t>
            </a:r>
            <a:r>
              <a:rPr lang="en-US" dirty="0"/>
              <a:t> and extracting it, then adding it to the path.</a:t>
            </a:r>
          </a:p>
          <a:p>
            <a:endParaRPr lang="en-US" b="1" dirty="0"/>
          </a:p>
          <a:p>
            <a:r>
              <a:rPr lang="en-US" b="1" dirty="0">
                <a:latin typeface="Consolas" panose="020B0609020204030204" pitchFamily="49" charset="0"/>
              </a:rPr>
              <a:t>curl –OL https://go.dev/dl/go1.20.2.linux-amd64.tar.gz</a:t>
            </a:r>
          </a:p>
          <a:p>
            <a:r>
              <a:rPr lang="en-US" b="1" dirty="0">
                <a:latin typeface="Consolas" panose="020B0609020204030204" pitchFamily="49" charset="0"/>
              </a:rPr>
              <a:t>tar –C /</a:t>
            </a:r>
            <a:r>
              <a:rPr lang="en-US" b="1" dirty="0" err="1">
                <a:latin typeface="Consolas" panose="020B0609020204030204" pitchFamily="49" charset="0"/>
              </a:rPr>
              <a:t>usr</a:t>
            </a:r>
            <a:r>
              <a:rPr lang="en-US" b="1" dirty="0">
                <a:latin typeface="Consolas" panose="020B0609020204030204" pitchFamily="49" charset="0"/>
              </a:rPr>
              <a:t>/local –</a:t>
            </a:r>
            <a:r>
              <a:rPr lang="en-US" b="1" dirty="0" err="1">
                <a:latin typeface="Consolas" panose="020B0609020204030204" pitchFamily="49" charset="0"/>
              </a:rPr>
              <a:t>xvf</a:t>
            </a:r>
            <a:r>
              <a:rPr lang="en-US" b="1" dirty="0">
                <a:latin typeface="Consolas" panose="020B0609020204030204" pitchFamily="49" charset="0"/>
              </a:rPr>
              <a:t> go.120.20.2.linux-amd64.tar.gz</a:t>
            </a:r>
          </a:p>
          <a:p>
            <a:endParaRPr lang="en-US" b="1" dirty="0"/>
          </a:p>
          <a:p>
            <a:r>
              <a:rPr lang="en-US" dirty="0"/>
              <a:t>The path was edited with</a:t>
            </a:r>
          </a:p>
          <a:p>
            <a:endParaRPr lang="en-US" b="1" dirty="0"/>
          </a:p>
          <a:p>
            <a:r>
              <a:rPr lang="en-US" b="1" dirty="0">
                <a:latin typeface="Consolas" panose="020B0609020204030204" pitchFamily="49" charset="0"/>
              </a:rPr>
              <a:t>nano ~.profile</a:t>
            </a:r>
          </a:p>
          <a:p>
            <a:endParaRPr lang="en-US" b="1" dirty="0"/>
          </a:p>
          <a:p>
            <a:endParaRPr lang="en-US" b="1" dirty="0"/>
          </a:p>
        </p:txBody>
      </p:sp>
      <p:pic>
        <p:nvPicPr>
          <p:cNvPr id="1028" name="Picture 4">
            <a:extLst>
              <a:ext uri="{FF2B5EF4-FFF2-40B4-BE49-F238E27FC236}">
                <a16:creationId xmlns:a16="http://schemas.microsoft.com/office/drawing/2014/main" id="{B3812057-E576-2E76-0068-5D2CC7DF2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88" y="4160216"/>
            <a:ext cx="4543425" cy="2581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A3C00F-B726-EEB3-44A4-EDEA4637E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788" y="1926603"/>
            <a:ext cx="599122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4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a:t>Make the database</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10478052" cy="923330"/>
          </a:xfrm>
          <a:prstGeom prst="rect">
            <a:avLst/>
          </a:prstGeom>
          <a:noFill/>
        </p:spPr>
        <p:txBody>
          <a:bodyPr wrap="square" rtlCol="0">
            <a:spAutoFit/>
          </a:bodyPr>
          <a:lstStyle/>
          <a:p>
            <a:r>
              <a:rPr lang="en-US" dirty="0"/>
              <a:t>Our source code already had the make commands we needed start the database container.</a:t>
            </a:r>
          </a:p>
          <a:p>
            <a:endParaRPr lang="en-US" b="1" dirty="0"/>
          </a:p>
          <a:p>
            <a:endParaRPr lang="en-US" dirty="0"/>
          </a:p>
        </p:txBody>
      </p:sp>
      <p:pic>
        <p:nvPicPr>
          <p:cNvPr id="3" name="Picture 2">
            <a:extLst>
              <a:ext uri="{FF2B5EF4-FFF2-40B4-BE49-F238E27FC236}">
                <a16:creationId xmlns:a16="http://schemas.microsoft.com/office/drawing/2014/main" id="{ED0224A2-BD17-8545-0B21-5B8F62F59710}"/>
              </a:ext>
            </a:extLst>
          </p:cNvPr>
          <p:cNvPicPr>
            <a:picLocks noChangeAspect="1"/>
          </p:cNvPicPr>
          <p:nvPr/>
        </p:nvPicPr>
        <p:blipFill>
          <a:blip r:embed="rId2"/>
          <a:stretch>
            <a:fillRect/>
          </a:stretch>
        </p:blipFill>
        <p:spPr>
          <a:xfrm>
            <a:off x="596348" y="2233546"/>
            <a:ext cx="5953956" cy="943107"/>
          </a:xfrm>
          <a:prstGeom prst="rect">
            <a:avLst/>
          </a:prstGeom>
        </p:spPr>
      </p:pic>
      <p:pic>
        <p:nvPicPr>
          <p:cNvPr id="6" name="Picture 5">
            <a:extLst>
              <a:ext uri="{FF2B5EF4-FFF2-40B4-BE49-F238E27FC236}">
                <a16:creationId xmlns:a16="http://schemas.microsoft.com/office/drawing/2014/main" id="{202657DC-0269-4B99-26B1-E07652EDC54F}"/>
              </a:ext>
            </a:extLst>
          </p:cNvPr>
          <p:cNvPicPr>
            <a:picLocks noChangeAspect="1"/>
          </p:cNvPicPr>
          <p:nvPr/>
        </p:nvPicPr>
        <p:blipFill>
          <a:blip r:embed="rId3"/>
          <a:stretch>
            <a:fillRect/>
          </a:stretch>
        </p:blipFill>
        <p:spPr>
          <a:xfrm>
            <a:off x="596348" y="3423112"/>
            <a:ext cx="5763429" cy="962159"/>
          </a:xfrm>
          <a:prstGeom prst="rect">
            <a:avLst/>
          </a:prstGeom>
        </p:spPr>
      </p:pic>
      <p:pic>
        <p:nvPicPr>
          <p:cNvPr id="8" name="Picture 7">
            <a:extLst>
              <a:ext uri="{FF2B5EF4-FFF2-40B4-BE49-F238E27FC236}">
                <a16:creationId xmlns:a16="http://schemas.microsoft.com/office/drawing/2014/main" id="{057C7C4D-F503-51FE-84E0-EB7699199D6A}"/>
              </a:ext>
            </a:extLst>
          </p:cNvPr>
          <p:cNvPicPr>
            <a:picLocks noChangeAspect="1"/>
          </p:cNvPicPr>
          <p:nvPr/>
        </p:nvPicPr>
        <p:blipFill>
          <a:blip r:embed="rId4"/>
          <a:stretch>
            <a:fillRect/>
          </a:stretch>
        </p:blipFill>
        <p:spPr>
          <a:xfrm>
            <a:off x="596348" y="4631730"/>
            <a:ext cx="5830114" cy="924054"/>
          </a:xfrm>
          <a:prstGeom prst="rect">
            <a:avLst/>
          </a:prstGeom>
        </p:spPr>
      </p:pic>
    </p:spTree>
    <p:extLst>
      <p:ext uri="{BB962C8B-B14F-4D97-AF65-F5344CB8AC3E}">
        <p14:creationId xmlns:p14="http://schemas.microsoft.com/office/powerpoint/2010/main" val="388917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a:t>Server </a:t>
            </a:r>
            <a:r>
              <a:rPr lang="en-US" sz="3600" i="1" dirty="0"/>
              <a:t>seems</a:t>
            </a:r>
            <a:r>
              <a:rPr lang="en-US" sz="3600" dirty="0"/>
              <a:t> to be working</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10478052" cy="3416320"/>
          </a:xfrm>
          <a:prstGeom prst="rect">
            <a:avLst/>
          </a:prstGeom>
          <a:noFill/>
        </p:spPr>
        <p:txBody>
          <a:bodyPr wrap="square" rtlCol="0">
            <a:spAutoFit/>
          </a:bodyPr>
          <a:lstStyle/>
          <a:p>
            <a:r>
              <a:rPr lang="en-US" dirty="0"/>
              <a:t>After building the go code, our server seemed to be working. I was able to </a:t>
            </a:r>
            <a:r>
              <a:rPr lang="en-US" i="1" dirty="0"/>
              <a:t>curl</a:t>
            </a:r>
            <a:r>
              <a:rPr lang="en-US" dirty="0"/>
              <a:t> the IP address and get a response from the HTTP server.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 was able to see server responses on the front end, once I configured that to look at the server IP rather than localhost.</a:t>
            </a:r>
          </a:p>
        </p:txBody>
      </p:sp>
      <p:pic>
        <p:nvPicPr>
          <p:cNvPr id="3074" name="Picture 2">
            <a:extLst>
              <a:ext uri="{FF2B5EF4-FFF2-40B4-BE49-F238E27FC236}">
                <a16:creationId xmlns:a16="http://schemas.microsoft.com/office/drawing/2014/main" id="{A1CA1228-29C6-7317-D972-0617E2DB1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24" y="2281247"/>
            <a:ext cx="621030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2026AF-D145-3CCD-A6B0-9D46931B6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24" y="5211763"/>
            <a:ext cx="57912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98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err="1"/>
              <a:t>PgAdmin</a:t>
            </a:r>
            <a:r>
              <a:rPr lang="en-US" sz="3600" dirty="0"/>
              <a:t> also connects</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10478052" cy="923330"/>
          </a:xfrm>
          <a:prstGeom prst="rect">
            <a:avLst/>
          </a:prstGeom>
          <a:noFill/>
        </p:spPr>
        <p:txBody>
          <a:bodyPr wrap="square" rtlCol="0">
            <a:spAutoFit/>
          </a:bodyPr>
          <a:lstStyle/>
          <a:p>
            <a:r>
              <a:rPr lang="en-US" dirty="0"/>
              <a:t>The database is also exposed on port 5432, and I was able to connect to that from my desktop with </a:t>
            </a:r>
            <a:r>
              <a:rPr lang="en-US" dirty="0" err="1"/>
              <a:t>pgAdmin</a:t>
            </a:r>
            <a:r>
              <a:rPr lang="en-US" dirty="0"/>
              <a:t>.</a:t>
            </a:r>
          </a:p>
          <a:p>
            <a:endParaRPr lang="en-US" b="1" dirty="0"/>
          </a:p>
          <a:p>
            <a:endParaRPr lang="en-US" dirty="0"/>
          </a:p>
        </p:txBody>
      </p:sp>
      <p:pic>
        <p:nvPicPr>
          <p:cNvPr id="4098" name="Picture 2">
            <a:extLst>
              <a:ext uri="{FF2B5EF4-FFF2-40B4-BE49-F238E27FC236}">
                <a16:creationId xmlns:a16="http://schemas.microsoft.com/office/drawing/2014/main" id="{6CF32073-4C79-0F5D-90FE-848DFA800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424" y="2127250"/>
            <a:ext cx="2679976" cy="431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a:t>Problem: Server dies!</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10478052" cy="5078313"/>
          </a:xfrm>
          <a:prstGeom prst="rect">
            <a:avLst/>
          </a:prstGeom>
          <a:noFill/>
        </p:spPr>
        <p:txBody>
          <a:bodyPr wrap="square" rtlCol="0">
            <a:spAutoFit/>
          </a:bodyPr>
          <a:lstStyle/>
          <a:p>
            <a:r>
              <a:rPr lang="en-US" dirty="0"/>
              <a:t>Unfortunately, there was a major problem. When I would exit the server by closing my SSH connection, the HTTP server attached to shell would terminate and the HTTP server would stop. The database connection would still be available, but comment anywhere would no longer work.</a:t>
            </a:r>
            <a:br>
              <a:rPr lang="en-US" dirty="0"/>
            </a:br>
            <a:br>
              <a:rPr lang="en-US" dirty="0"/>
            </a:br>
            <a:r>
              <a:rPr lang="en-US" dirty="0"/>
              <a:t>I tried a number of solutions to run it as a headless process.</a:t>
            </a:r>
          </a:p>
          <a:p>
            <a:endParaRPr lang="en-US" b="1" dirty="0"/>
          </a:p>
          <a:p>
            <a:r>
              <a:rPr lang="en-US" dirty="0"/>
              <a:t>First I tried </a:t>
            </a:r>
            <a:r>
              <a:rPr lang="en-US" b="1" dirty="0" err="1"/>
              <a:t>systemd</a:t>
            </a:r>
            <a:r>
              <a:rPr lang="en-US" b="1" dirty="0"/>
              <a:t>-run</a:t>
            </a:r>
            <a:r>
              <a:rPr lang="en-US" dirty="0"/>
              <a:t> / </a:t>
            </a:r>
            <a:r>
              <a:rPr lang="en-US" b="1" dirty="0" err="1"/>
              <a:t>systemctl</a:t>
            </a:r>
            <a:r>
              <a:rPr lang="en-US" dirty="0"/>
              <a:t>, which is a </a:t>
            </a:r>
            <a:r>
              <a:rPr lang="en-US" dirty="0" err="1"/>
              <a:t>linux</a:t>
            </a:r>
            <a:r>
              <a:rPr lang="en-US" dirty="0"/>
              <a:t> toolchain that lets you run a process “headless”. This did not work, it would not expose the port, and the command-line-interface would loop endlessly, filling up </a:t>
            </a:r>
            <a:r>
              <a:rPr lang="en-US" b="1" dirty="0" err="1"/>
              <a:t>journalctl</a:t>
            </a:r>
            <a:r>
              <a:rPr lang="en-US" dirty="0"/>
              <a:t> with pointless logs. </a:t>
            </a:r>
          </a:p>
          <a:p>
            <a:endParaRPr lang="en-US" dirty="0"/>
          </a:p>
          <a:p>
            <a:r>
              <a:rPr lang="en-US" dirty="0"/>
              <a:t>I also looked at a similar tool called </a:t>
            </a:r>
            <a:r>
              <a:rPr lang="en-US" b="1" dirty="0" err="1"/>
              <a:t>nohup</a:t>
            </a:r>
            <a:r>
              <a:rPr lang="en-US" dirty="0"/>
              <a:t> and considered exploring </a:t>
            </a:r>
            <a:r>
              <a:rPr lang="en-US" b="1" dirty="0"/>
              <a:t>screen</a:t>
            </a:r>
            <a:r>
              <a:rPr lang="en-US" dirty="0"/>
              <a:t> and </a:t>
            </a:r>
            <a:r>
              <a:rPr lang="en-US" b="1" dirty="0" err="1"/>
              <a:t>tmux</a:t>
            </a:r>
            <a:r>
              <a:rPr lang="en-US" dirty="0"/>
              <a:t> , which are terminal multiplexors.</a:t>
            </a:r>
            <a:br>
              <a:rPr lang="en-US" dirty="0"/>
            </a:br>
            <a:br>
              <a:rPr lang="en-US" dirty="0"/>
            </a:br>
            <a:r>
              <a:rPr lang="en-US" dirty="0"/>
              <a:t>These all seemed like significant time investments to get working properly with our code, and they felt like hacky workarounds. </a:t>
            </a:r>
            <a:br>
              <a:rPr lang="en-US" dirty="0"/>
            </a:br>
            <a:br>
              <a:rPr lang="en-US" dirty="0"/>
            </a:br>
            <a:r>
              <a:rPr lang="en-US" dirty="0"/>
              <a:t>A more robust solution would be to put our HTTP Server in a docker container of its own.</a:t>
            </a:r>
          </a:p>
          <a:p>
            <a:endParaRPr lang="en-US" dirty="0"/>
          </a:p>
        </p:txBody>
      </p:sp>
    </p:spTree>
    <p:extLst>
      <p:ext uri="{BB962C8B-B14F-4D97-AF65-F5344CB8AC3E}">
        <p14:creationId xmlns:p14="http://schemas.microsoft.com/office/powerpoint/2010/main" val="349958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D381-2B53-5E16-51D1-39681128824D}"/>
              </a:ext>
            </a:extLst>
          </p:cNvPr>
          <p:cNvSpPr>
            <a:spLocks noGrp="1"/>
          </p:cNvSpPr>
          <p:nvPr>
            <p:ph type="title"/>
          </p:nvPr>
        </p:nvSpPr>
        <p:spPr/>
        <p:txBody>
          <a:bodyPr/>
          <a:lstStyle/>
          <a:p>
            <a:r>
              <a:rPr lang="en-US" dirty="0"/>
              <a:t>Container-</a:t>
            </a:r>
            <a:r>
              <a:rPr lang="en-US" dirty="0" err="1"/>
              <a:t>izing</a:t>
            </a:r>
            <a:r>
              <a:rPr lang="en-US" dirty="0"/>
              <a:t> the HTTP Server</a:t>
            </a:r>
          </a:p>
        </p:txBody>
      </p:sp>
      <p:sp>
        <p:nvSpPr>
          <p:cNvPr id="4" name="Text Placeholder 3">
            <a:extLst>
              <a:ext uri="{FF2B5EF4-FFF2-40B4-BE49-F238E27FC236}">
                <a16:creationId xmlns:a16="http://schemas.microsoft.com/office/drawing/2014/main" id="{A02BB807-05F4-480C-D9F5-26C63B63ECF1}"/>
              </a:ext>
            </a:extLst>
          </p:cNvPr>
          <p:cNvSpPr>
            <a:spLocks noGrp="1"/>
          </p:cNvSpPr>
          <p:nvPr>
            <p:ph type="body" idx="1"/>
          </p:nvPr>
        </p:nvSpPr>
        <p:spPr/>
        <p:txBody>
          <a:bodyPr>
            <a:normAutofit lnSpcReduction="10000"/>
          </a:bodyPr>
          <a:lstStyle/>
          <a:p>
            <a:pPr marL="342900" indent="-342900">
              <a:buFontTx/>
              <a:buChar char="-"/>
            </a:pPr>
            <a:r>
              <a:rPr lang="en-US" dirty="0"/>
              <a:t>Containers solve how to get computing solutions to run reliably when moved from one computing environment to another.</a:t>
            </a:r>
          </a:p>
          <a:p>
            <a:pPr marL="342900" indent="-342900">
              <a:buFontTx/>
              <a:buChar char="-"/>
            </a:pPr>
            <a:r>
              <a:rPr lang="en-US" dirty="0"/>
              <a:t>Docker is practically the de factor standard for deployment, with over 300 million apps deployed and 37 billion container downloads. (1)</a:t>
            </a:r>
          </a:p>
        </p:txBody>
      </p:sp>
      <p:sp>
        <p:nvSpPr>
          <p:cNvPr id="3" name="TextBox 2">
            <a:extLst>
              <a:ext uri="{FF2B5EF4-FFF2-40B4-BE49-F238E27FC236}">
                <a16:creationId xmlns:a16="http://schemas.microsoft.com/office/drawing/2014/main" id="{C7FA85F6-B63E-5748-BCF6-08E88A9FA9A5}"/>
              </a:ext>
            </a:extLst>
          </p:cNvPr>
          <p:cNvSpPr txBox="1"/>
          <p:nvPr/>
        </p:nvSpPr>
        <p:spPr>
          <a:xfrm>
            <a:off x="355600" y="6261100"/>
            <a:ext cx="7787901" cy="369332"/>
          </a:xfrm>
          <a:prstGeom prst="rect">
            <a:avLst/>
          </a:prstGeom>
          <a:noFill/>
        </p:spPr>
        <p:txBody>
          <a:bodyPr wrap="none" rtlCol="0">
            <a:spAutoFit/>
          </a:bodyPr>
          <a:lstStyle/>
          <a:p>
            <a:r>
              <a:rPr lang="en-US" dirty="0"/>
              <a:t>1: https://www.zdnet.com/article/what-is-docker-and-why-is-it-so-darn-popular/</a:t>
            </a:r>
          </a:p>
        </p:txBody>
      </p:sp>
    </p:spTree>
    <p:extLst>
      <p:ext uri="{BB962C8B-B14F-4D97-AF65-F5344CB8AC3E}">
        <p14:creationId xmlns:p14="http://schemas.microsoft.com/office/powerpoint/2010/main" val="201707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a:t>Why Docker?</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5945970" cy="5632311"/>
          </a:xfrm>
          <a:prstGeom prst="rect">
            <a:avLst/>
          </a:prstGeom>
          <a:noFill/>
        </p:spPr>
        <p:txBody>
          <a:bodyPr wrap="square" rtlCol="0">
            <a:spAutoFit/>
          </a:bodyPr>
          <a:lstStyle/>
          <a:p>
            <a:r>
              <a:rPr lang="en-US" dirty="0"/>
              <a:t>Containers in general are massively used. The survey shown illustrates that over half of those surveyed are using containers either on the cloud or on-prem.</a:t>
            </a:r>
            <a:br>
              <a:rPr lang="en-US" dirty="0"/>
            </a:br>
            <a:br>
              <a:rPr lang="en-US" dirty="0"/>
            </a:br>
            <a:r>
              <a:rPr lang="en-US" dirty="0"/>
              <a:t>There are other solutions such as </a:t>
            </a:r>
            <a:r>
              <a:rPr lang="en-US" dirty="0" err="1"/>
              <a:t>Buildah</a:t>
            </a:r>
            <a:r>
              <a:rPr lang="en-US" dirty="0"/>
              <a:t>, LXD, Vagrant, </a:t>
            </a:r>
            <a:r>
              <a:rPr lang="en-US" dirty="0" err="1"/>
              <a:t>Containerd</a:t>
            </a:r>
            <a:r>
              <a:rPr lang="en-US" dirty="0"/>
              <a:t>, </a:t>
            </a:r>
            <a:r>
              <a:rPr lang="en-US" dirty="0" err="1"/>
              <a:t>ZeroVM</a:t>
            </a:r>
            <a:r>
              <a:rPr lang="en-US" dirty="0"/>
              <a:t>, </a:t>
            </a:r>
            <a:r>
              <a:rPr lang="en-US" dirty="0" err="1"/>
              <a:t>Podman</a:t>
            </a:r>
            <a:r>
              <a:rPr lang="en-US" dirty="0"/>
              <a:t>, and </a:t>
            </a:r>
            <a:r>
              <a:rPr lang="en-US" dirty="0" err="1"/>
              <a:t>Buildkit</a:t>
            </a:r>
            <a:r>
              <a:rPr lang="en-US" dirty="0"/>
              <a:t>.</a:t>
            </a:r>
            <a:br>
              <a:rPr lang="en-US" dirty="0"/>
            </a:br>
            <a:br>
              <a:rPr lang="en-US" dirty="0"/>
            </a:br>
            <a:r>
              <a:rPr lang="en-US" dirty="0"/>
              <a:t>Some of these, especially </a:t>
            </a:r>
            <a:r>
              <a:rPr lang="en-US" dirty="0" err="1"/>
              <a:t>Podman</a:t>
            </a:r>
            <a:r>
              <a:rPr lang="en-US" dirty="0"/>
              <a:t>, provide some unique features that make them better than docker for certain deployments, such as Kubernetes clusters.</a:t>
            </a:r>
            <a:br>
              <a:rPr lang="en-US" dirty="0"/>
            </a:br>
            <a:br>
              <a:rPr lang="en-US" dirty="0"/>
            </a:br>
            <a:r>
              <a:rPr lang="en-US" dirty="0"/>
              <a:t>However, we are not deploying a complicated Kubernetes cluster. Docker has long been the most popular solution since it was introduced in 2013, and currently has a plurality of market share, at 27% (2). The term “docker” has become synonymous with container. And we already using it for the </a:t>
            </a:r>
            <a:r>
              <a:rPr lang="en-US" dirty="0" err="1"/>
              <a:t>postgres</a:t>
            </a:r>
            <a:r>
              <a:rPr lang="en-US" dirty="0"/>
              <a:t> database so it is a natural to use for the http server.</a:t>
            </a:r>
          </a:p>
          <a:p>
            <a:br>
              <a:rPr lang="en-US" dirty="0"/>
            </a:br>
            <a:endParaRPr lang="en-US" dirty="0"/>
          </a:p>
          <a:p>
            <a:endParaRPr lang="en-US" dirty="0"/>
          </a:p>
        </p:txBody>
      </p:sp>
      <p:pic>
        <p:nvPicPr>
          <p:cNvPr id="3" name="Picture 2">
            <a:extLst>
              <a:ext uri="{FF2B5EF4-FFF2-40B4-BE49-F238E27FC236}">
                <a16:creationId xmlns:a16="http://schemas.microsoft.com/office/drawing/2014/main" id="{4750AD98-ECDF-8057-D337-42C6B30CE3A3}"/>
              </a:ext>
            </a:extLst>
          </p:cNvPr>
          <p:cNvPicPr>
            <a:picLocks noChangeAspect="1"/>
          </p:cNvPicPr>
          <p:nvPr/>
        </p:nvPicPr>
        <p:blipFill>
          <a:blip r:embed="rId2"/>
          <a:stretch>
            <a:fillRect/>
          </a:stretch>
        </p:blipFill>
        <p:spPr>
          <a:xfrm>
            <a:off x="6542318" y="0"/>
            <a:ext cx="5457363" cy="6858000"/>
          </a:xfrm>
          <a:prstGeom prst="rect">
            <a:avLst/>
          </a:prstGeom>
        </p:spPr>
      </p:pic>
      <p:sp>
        <p:nvSpPr>
          <p:cNvPr id="5" name="TextBox 4">
            <a:extLst>
              <a:ext uri="{FF2B5EF4-FFF2-40B4-BE49-F238E27FC236}">
                <a16:creationId xmlns:a16="http://schemas.microsoft.com/office/drawing/2014/main" id="{C38F9E46-0B9F-1EE7-A664-346345D3111B}"/>
              </a:ext>
            </a:extLst>
          </p:cNvPr>
          <p:cNvSpPr txBox="1"/>
          <p:nvPr/>
        </p:nvSpPr>
        <p:spPr>
          <a:xfrm>
            <a:off x="192319" y="6451600"/>
            <a:ext cx="5011308" cy="230832"/>
          </a:xfrm>
          <a:prstGeom prst="rect">
            <a:avLst/>
          </a:prstGeom>
          <a:noFill/>
        </p:spPr>
        <p:txBody>
          <a:bodyPr wrap="none" rtlCol="0">
            <a:spAutoFit/>
          </a:bodyPr>
          <a:lstStyle/>
          <a:p>
            <a:r>
              <a:rPr lang="en-US" sz="900" dirty="0"/>
              <a:t>2: https://www.statista.com/statistics/1256245/containerization-technologies-software-market-share/</a:t>
            </a:r>
          </a:p>
        </p:txBody>
      </p:sp>
    </p:spTree>
    <p:extLst>
      <p:ext uri="{BB962C8B-B14F-4D97-AF65-F5344CB8AC3E}">
        <p14:creationId xmlns:p14="http://schemas.microsoft.com/office/powerpoint/2010/main" val="317061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a:t>Creating a </a:t>
            </a:r>
            <a:r>
              <a:rPr lang="en-US" sz="3600" dirty="0" err="1"/>
              <a:t>Dockerfile</a:t>
            </a:r>
            <a:endParaRPr lang="en-US" sz="3600" dirty="0"/>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3874052" cy="3693319"/>
          </a:xfrm>
          <a:prstGeom prst="rect">
            <a:avLst/>
          </a:prstGeom>
          <a:noFill/>
        </p:spPr>
        <p:txBody>
          <a:bodyPr wrap="square" rtlCol="0">
            <a:spAutoFit/>
          </a:bodyPr>
          <a:lstStyle/>
          <a:p>
            <a:r>
              <a:rPr lang="en-US" dirty="0"/>
              <a:t>Shown on the right is the </a:t>
            </a:r>
            <a:r>
              <a:rPr lang="en-US" dirty="0" err="1"/>
              <a:t>dockerfile</a:t>
            </a:r>
            <a:r>
              <a:rPr lang="en-US" dirty="0"/>
              <a:t> for creating the image for the server.</a:t>
            </a:r>
          </a:p>
          <a:p>
            <a:endParaRPr lang="en-US" dirty="0"/>
          </a:p>
          <a:p>
            <a:r>
              <a:rPr lang="en-US" dirty="0"/>
              <a:t>A container is a running instance of the image.</a:t>
            </a:r>
            <a:br>
              <a:rPr lang="en-US" dirty="0"/>
            </a:br>
            <a:br>
              <a:rPr lang="en-US" dirty="0"/>
            </a:br>
            <a:r>
              <a:rPr lang="en-US" dirty="0"/>
              <a:t>It starts by pulling an image that has </a:t>
            </a:r>
            <a:r>
              <a:rPr lang="en-US" dirty="0" err="1"/>
              <a:t>golang</a:t>
            </a:r>
            <a:r>
              <a:rPr lang="en-US" dirty="0"/>
              <a:t> on it. Then it copies the go files and builds the executable. Finally, it transfers the built executable and the .env file to a lighter-weight image. At the time the container starts, it runs Comment Anywhere. </a:t>
            </a:r>
          </a:p>
        </p:txBody>
      </p:sp>
      <p:pic>
        <p:nvPicPr>
          <p:cNvPr id="5122" name="Picture 2">
            <a:extLst>
              <a:ext uri="{FF2B5EF4-FFF2-40B4-BE49-F238E27FC236}">
                <a16:creationId xmlns:a16="http://schemas.microsoft.com/office/drawing/2014/main" id="{5BDA76D8-6A9A-A99C-A27E-F1E2B2CCF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732" y="1195387"/>
            <a:ext cx="7315468" cy="468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14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8204752" cy="646331"/>
          </a:xfrm>
          <a:prstGeom prst="rect">
            <a:avLst/>
          </a:prstGeom>
          <a:noFill/>
        </p:spPr>
        <p:txBody>
          <a:bodyPr wrap="square" rtlCol="0">
            <a:spAutoFit/>
          </a:bodyPr>
          <a:lstStyle/>
          <a:p>
            <a:r>
              <a:rPr lang="en-US" sz="3600" dirty="0"/>
              <a:t>Problem: Containers can’t communicate</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1"/>
            <a:ext cx="10033552" cy="1477328"/>
          </a:xfrm>
          <a:prstGeom prst="rect">
            <a:avLst/>
          </a:prstGeom>
          <a:noFill/>
        </p:spPr>
        <p:txBody>
          <a:bodyPr wrap="square" rtlCol="0">
            <a:spAutoFit/>
          </a:bodyPr>
          <a:lstStyle/>
          <a:p>
            <a:r>
              <a:rPr lang="en-US" dirty="0"/>
              <a:t>My image was being built and my container was being instanced, but as soon as it would run, it would instantly die. This was because the server is configured to terminate if it can’t connect to the database. </a:t>
            </a:r>
            <a:br>
              <a:rPr lang="en-US" dirty="0"/>
            </a:br>
            <a:br>
              <a:rPr lang="en-US" dirty="0"/>
            </a:br>
            <a:r>
              <a:rPr lang="en-US" dirty="0"/>
              <a:t>The primary issue was that the HTTP server is looking for the database at localhost:5432 and, now that they’re in separate containers, they have separate localhosts and different Ips/subnet addresses.</a:t>
            </a:r>
          </a:p>
        </p:txBody>
      </p:sp>
      <p:pic>
        <p:nvPicPr>
          <p:cNvPr id="6146" name="Picture 2">
            <a:extLst>
              <a:ext uri="{FF2B5EF4-FFF2-40B4-BE49-F238E27FC236}">
                <a16:creationId xmlns:a16="http://schemas.microsoft.com/office/drawing/2014/main" id="{D5D484E5-A0D9-E2A3-A2B1-38CF53334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00" y="3538016"/>
            <a:ext cx="11693399" cy="199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49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8204752" cy="646331"/>
          </a:xfrm>
          <a:prstGeom prst="rect">
            <a:avLst/>
          </a:prstGeom>
          <a:noFill/>
        </p:spPr>
        <p:txBody>
          <a:bodyPr wrap="square" rtlCol="0">
            <a:spAutoFit/>
          </a:bodyPr>
          <a:lstStyle/>
          <a:p>
            <a:r>
              <a:rPr lang="en-US" sz="3600" dirty="0"/>
              <a:t>Solution: Docker network</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4801152" cy="1754326"/>
          </a:xfrm>
          <a:prstGeom prst="rect">
            <a:avLst/>
          </a:prstGeom>
          <a:noFill/>
        </p:spPr>
        <p:txBody>
          <a:bodyPr wrap="square" rtlCol="0">
            <a:spAutoFit/>
          </a:bodyPr>
          <a:lstStyle/>
          <a:p>
            <a:r>
              <a:rPr lang="en-US" dirty="0"/>
              <a:t>The solution was to place them on the same docker network and replace “localhost” with the container name. Docker uses the image names of other containers attached to the same network to resolve that namespace. Here are some of the make commands I used to create the network.</a:t>
            </a:r>
          </a:p>
        </p:txBody>
      </p:sp>
      <p:pic>
        <p:nvPicPr>
          <p:cNvPr id="3" name="Picture 2">
            <a:extLst>
              <a:ext uri="{FF2B5EF4-FFF2-40B4-BE49-F238E27FC236}">
                <a16:creationId xmlns:a16="http://schemas.microsoft.com/office/drawing/2014/main" id="{8600E78E-4933-E410-31E8-4D7CBE89762E}"/>
              </a:ext>
            </a:extLst>
          </p:cNvPr>
          <p:cNvPicPr>
            <a:picLocks noChangeAspect="1"/>
          </p:cNvPicPr>
          <p:nvPr/>
        </p:nvPicPr>
        <p:blipFill>
          <a:blip r:embed="rId2"/>
          <a:stretch>
            <a:fillRect/>
          </a:stretch>
        </p:blipFill>
        <p:spPr>
          <a:xfrm>
            <a:off x="5524042" y="466311"/>
            <a:ext cx="6554115" cy="5925377"/>
          </a:xfrm>
          <a:prstGeom prst="rect">
            <a:avLst/>
          </a:prstGeom>
        </p:spPr>
      </p:pic>
    </p:spTree>
    <p:extLst>
      <p:ext uri="{BB962C8B-B14F-4D97-AF65-F5344CB8AC3E}">
        <p14:creationId xmlns:p14="http://schemas.microsoft.com/office/powerpoint/2010/main" val="292688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D381-2B53-5E16-51D1-39681128824D}"/>
              </a:ext>
            </a:extLst>
          </p:cNvPr>
          <p:cNvSpPr>
            <a:spLocks noGrp="1"/>
          </p:cNvSpPr>
          <p:nvPr>
            <p:ph type="title"/>
          </p:nvPr>
        </p:nvSpPr>
        <p:spPr/>
        <p:txBody>
          <a:bodyPr/>
          <a:lstStyle/>
          <a:p>
            <a:r>
              <a:rPr lang="en-US" dirty="0"/>
              <a:t>Deployment</a:t>
            </a:r>
          </a:p>
        </p:txBody>
      </p:sp>
      <p:sp>
        <p:nvSpPr>
          <p:cNvPr id="4" name="Text Placeholder 3">
            <a:extLst>
              <a:ext uri="{FF2B5EF4-FFF2-40B4-BE49-F238E27FC236}">
                <a16:creationId xmlns:a16="http://schemas.microsoft.com/office/drawing/2014/main" id="{A02BB807-05F4-480C-D9F5-26C63B63ECF1}"/>
              </a:ext>
            </a:extLst>
          </p:cNvPr>
          <p:cNvSpPr>
            <a:spLocks noGrp="1"/>
          </p:cNvSpPr>
          <p:nvPr>
            <p:ph type="body" idx="1"/>
          </p:nvPr>
        </p:nvSpPr>
        <p:spPr/>
        <p:txBody>
          <a:bodyPr/>
          <a:lstStyle/>
          <a:p>
            <a:pPr marL="342900" indent="-342900">
              <a:buFontTx/>
              <a:buChar char="-"/>
            </a:pPr>
            <a:r>
              <a:rPr lang="en-US" dirty="0"/>
              <a:t>We need to host our server on the cloud for our app to function</a:t>
            </a:r>
          </a:p>
          <a:p>
            <a:pPr marL="342900" indent="-342900">
              <a:buFontTx/>
              <a:buChar char="-"/>
            </a:pPr>
            <a:r>
              <a:rPr lang="en-US" dirty="0"/>
              <a:t>Until now, the server had only been tested locally.</a:t>
            </a:r>
          </a:p>
        </p:txBody>
      </p:sp>
    </p:spTree>
    <p:extLst>
      <p:ext uri="{BB962C8B-B14F-4D97-AF65-F5344CB8AC3E}">
        <p14:creationId xmlns:p14="http://schemas.microsoft.com/office/powerpoint/2010/main" val="53147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8204752" cy="646331"/>
          </a:xfrm>
          <a:prstGeom prst="rect">
            <a:avLst/>
          </a:prstGeom>
          <a:noFill/>
        </p:spPr>
        <p:txBody>
          <a:bodyPr wrap="square" rtlCol="0">
            <a:spAutoFit/>
          </a:bodyPr>
          <a:lstStyle/>
          <a:p>
            <a:r>
              <a:rPr lang="en-US" sz="3600" dirty="0"/>
              <a:t>Back End Code Changes, Flags</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4331252" cy="5078313"/>
          </a:xfrm>
          <a:prstGeom prst="rect">
            <a:avLst/>
          </a:prstGeom>
          <a:noFill/>
        </p:spPr>
        <p:txBody>
          <a:bodyPr wrap="square" rtlCol="0">
            <a:spAutoFit/>
          </a:bodyPr>
          <a:lstStyle/>
          <a:p>
            <a:r>
              <a:rPr lang="en-US" dirty="0"/>
              <a:t>One change was the addition of several flags to the server executable to configure how the server executes.</a:t>
            </a:r>
          </a:p>
          <a:p>
            <a:r>
              <a:rPr lang="en-US" dirty="0"/>
              <a:t>This was to enable proper deployment within docker while preserving the way the server ran previously. </a:t>
            </a:r>
          </a:p>
          <a:p>
            <a:endParaRPr lang="en-US" dirty="0"/>
          </a:p>
          <a:p>
            <a:r>
              <a:rPr lang="en-US" dirty="0"/>
              <a:t>For example, when in docker, you need to generate a connection string that doesn’t use “localhost”; you need to use the database docker image name instead. If you run the server normally, it will look at localhost.</a:t>
            </a:r>
          </a:p>
          <a:p>
            <a:endParaRPr lang="en-US" dirty="0"/>
          </a:p>
          <a:p>
            <a:r>
              <a:rPr lang="en-US" dirty="0"/>
              <a:t>But if you do  </a:t>
            </a:r>
            <a:r>
              <a:rPr lang="en-US" i="1" dirty="0" err="1"/>
              <a:t>myserver</a:t>
            </a:r>
            <a:r>
              <a:rPr lang="en-US" i="1" dirty="0"/>
              <a:t> –docker=true</a:t>
            </a:r>
            <a:r>
              <a:rPr lang="en-US" dirty="0"/>
              <a:t>  then the server will instead generate a connection string using the environment variable DB_CONTAINER_NAME for the host.</a:t>
            </a:r>
          </a:p>
        </p:txBody>
      </p:sp>
      <p:pic>
        <p:nvPicPr>
          <p:cNvPr id="5" name="Picture 4">
            <a:extLst>
              <a:ext uri="{FF2B5EF4-FFF2-40B4-BE49-F238E27FC236}">
                <a16:creationId xmlns:a16="http://schemas.microsoft.com/office/drawing/2014/main" id="{660619DE-B2BC-9C68-C866-6E4BCEF6C932}"/>
              </a:ext>
            </a:extLst>
          </p:cNvPr>
          <p:cNvPicPr>
            <a:picLocks noChangeAspect="1"/>
          </p:cNvPicPr>
          <p:nvPr/>
        </p:nvPicPr>
        <p:blipFill>
          <a:blip r:embed="rId2"/>
          <a:stretch>
            <a:fillRect/>
          </a:stretch>
        </p:blipFill>
        <p:spPr>
          <a:xfrm>
            <a:off x="5104848" y="1094353"/>
            <a:ext cx="6392167" cy="2486372"/>
          </a:xfrm>
          <a:prstGeom prst="rect">
            <a:avLst/>
          </a:prstGeom>
        </p:spPr>
      </p:pic>
      <p:pic>
        <p:nvPicPr>
          <p:cNvPr id="7" name="Picture 6">
            <a:extLst>
              <a:ext uri="{FF2B5EF4-FFF2-40B4-BE49-F238E27FC236}">
                <a16:creationId xmlns:a16="http://schemas.microsoft.com/office/drawing/2014/main" id="{12E0D2CA-A28C-0654-384C-E77CEC1E4726}"/>
              </a:ext>
            </a:extLst>
          </p:cNvPr>
          <p:cNvPicPr>
            <a:picLocks noChangeAspect="1"/>
          </p:cNvPicPr>
          <p:nvPr/>
        </p:nvPicPr>
        <p:blipFill>
          <a:blip r:embed="rId3"/>
          <a:stretch>
            <a:fillRect/>
          </a:stretch>
        </p:blipFill>
        <p:spPr>
          <a:xfrm>
            <a:off x="5590691" y="3801223"/>
            <a:ext cx="5906324" cy="1962424"/>
          </a:xfrm>
          <a:prstGeom prst="rect">
            <a:avLst/>
          </a:prstGeom>
        </p:spPr>
      </p:pic>
      <p:sp>
        <p:nvSpPr>
          <p:cNvPr id="8" name="TextBox 7">
            <a:extLst>
              <a:ext uri="{FF2B5EF4-FFF2-40B4-BE49-F238E27FC236}">
                <a16:creationId xmlns:a16="http://schemas.microsoft.com/office/drawing/2014/main" id="{78D8C023-4122-B9CD-CB41-3DF605A03119}"/>
              </a:ext>
            </a:extLst>
          </p:cNvPr>
          <p:cNvSpPr txBox="1"/>
          <p:nvPr/>
        </p:nvSpPr>
        <p:spPr>
          <a:xfrm>
            <a:off x="5542836" y="6137914"/>
            <a:ext cx="6516528" cy="646331"/>
          </a:xfrm>
          <a:prstGeom prst="rect">
            <a:avLst/>
          </a:prstGeom>
          <a:noFill/>
        </p:spPr>
        <p:txBody>
          <a:bodyPr wrap="none" rtlCol="0">
            <a:spAutoFit/>
          </a:bodyPr>
          <a:lstStyle/>
          <a:p>
            <a:r>
              <a:rPr lang="en-US" dirty="0"/>
              <a:t>Example connection string:</a:t>
            </a:r>
            <a:br>
              <a:rPr lang="en-US" dirty="0"/>
            </a:br>
            <a:r>
              <a:rPr lang="en-US" dirty="0">
                <a:latin typeface="Consolas" panose="020B0609020204030204" pitchFamily="49" charset="0"/>
              </a:rPr>
              <a:t>postgres://user:password@dockerContainer:5432/mydb</a:t>
            </a:r>
          </a:p>
        </p:txBody>
      </p:sp>
    </p:spTree>
    <p:extLst>
      <p:ext uri="{BB962C8B-B14F-4D97-AF65-F5344CB8AC3E}">
        <p14:creationId xmlns:p14="http://schemas.microsoft.com/office/powerpoint/2010/main" val="24263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D381-2B53-5E16-51D1-39681128824D}"/>
              </a:ext>
            </a:extLst>
          </p:cNvPr>
          <p:cNvSpPr>
            <a:spLocks noGrp="1"/>
          </p:cNvSpPr>
          <p:nvPr>
            <p:ph type="title"/>
          </p:nvPr>
        </p:nvSpPr>
        <p:spPr/>
        <p:txBody>
          <a:bodyPr/>
          <a:lstStyle/>
          <a:p>
            <a:r>
              <a:rPr lang="en-US" dirty="0"/>
              <a:t>Other Changes</a:t>
            </a:r>
          </a:p>
        </p:txBody>
      </p:sp>
      <p:sp>
        <p:nvSpPr>
          <p:cNvPr id="4" name="Text Placeholder 3">
            <a:extLst>
              <a:ext uri="{FF2B5EF4-FFF2-40B4-BE49-F238E27FC236}">
                <a16:creationId xmlns:a16="http://schemas.microsoft.com/office/drawing/2014/main" id="{A02BB807-05F4-480C-D9F5-26C63B63ECF1}"/>
              </a:ext>
            </a:extLst>
          </p:cNvPr>
          <p:cNvSpPr>
            <a:spLocks noGrp="1"/>
          </p:cNvSpPr>
          <p:nvPr>
            <p:ph type="body" idx="1"/>
          </p:nvPr>
        </p:nvSpPr>
        <p:spPr/>
        <p:txBody>
          <a:bodyPr/>
          <a:lstStyle/>
          <a:p>
            <a:pPr marL="342900" indent="-342900">
              <a:buFontTx/>
              <a:buChar char="-"/>
            </a:pPr>
            <a:r>
              <a:rPr lang="en-US" dirty="0"/>
              <a:t>Front End Tweaks</a:t>
            </a:r>
          </a:p>
          <a:p>
            <a:pPr marL="342900" indent="-342900">
              <a:buFontTx/>
              <a:buChar char="-"/>
            </a:pPr>
            <a:r>
              <a:rPr lang="en-US" dirty="0" err="1"/>
              <a:t>Whats</a:t>
            </a:r>
            <a:r>
              <a:rPr lang="en-US" dirty="0"/>
              <a:t> next</a:t>
            </a:r>
          </a:p>
        </p:txBody>
      </p:sp>
    </p:spTree>
    <p:extLst>
      <p:ext uri="{BB962C8B-B14F-4D97-AF65-F5344CB8AC3E}">
        <p14:creationId xmlns:p14="http://schemas.microsoft.com/office/powerpoint/2010/main" val="26301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8204752" cy="646331"/>
          </a:xfrm>
          <a:prstGeom prst="rect">
            <a:avLst/>
          </a:prstGeom>
          <a:noFill/>
        </p:spPr>
        <p:txBody>
          <a:bodyPr wrap="square" rtlCol="0">
            <a:spAutoFit/>
          </a:bodyPr>
          <a:lstStyle/>
          <a:p>
            <a:r>
              <a:rPr lang="en-US" sz="3600" dirty="0"/>
              <a:t>Front End Tweaks</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5309152" cy="2308324"/>
          </a:xfrm>
          <a:prstGeom prst="rect">
            <a:avLst/>
          </a:prstGeom>
          <a:noFill/>
        </p:spPr>
        <p:txBody>
          <a:bodyPr wrap="square" rtlCol="0">
            <a:spAutoFit/>
          </a:bodyPr>
          <a:lstStyle/>
          <a:p>
            <a:r>
              <a:rPr lang="en-US" dirty="0"/>
              <a:t>On the front end, another .env file was added called </a:t>
            </a:r>
            <a:r>
              <a:rPr lang="en-US" i="1" dirty="0" err="1"/>
              <a:t>env.production</a:t>
            </a:r>
            <a:r>
              <a:rPr lang="en-US" dirty="0"/>
              <a:t>. This allows us to run our front end using </a:t>
            </a:r>
            <a:r>
              <a:rPr lang="en-US" i="1" dirty="0"/>
              <a:t>–mode production </a:t>
            </a:r>
            <a:r>
              <a:rPr lang="en-US" dirty="0"/>
              <a:t>to connect to the remote server or to connect to a localhost server otherwise. </a:t>
            </a:r>
          </a:p>
          <a:p>
            <a:endParaRPr lang="en-US" dirty="0"/>
          </a:p>
          <a:p>
            <a:r>
              <a:rPr lang="en-US" dirty="0"/>
              <a:t>Scripts were added to run the dev server in production or local mode, and to build the extension in production or local mode.</a:t>
            </a:r>
          </a:p>
        </p:txBody>
      </p:sp>
      <p:pic>
        <p:nvPicPr>
          <p:cNvPr id="8" name="Picture 7">
            <a:extLst>
              <a:ext uri="{FF2B5EF4-FFF2-40B4-BE49-F238E27FC236}">
                <a16:creationId xmlns:a16="http://schemas.microsoft.com/office/drawing/2014/main" id="{C7EC4222-82BE-383A-58B4-AB34E18937E7}"/>
              </a:ext>
            </a:extLst>
          </p:cNvPr>
          <p:cNvPicPr>
            <a:picLocks noChangeAspect="1"/>
          </p:cNvPicPr>
          <p:nvPr/>
        </p:nvPicPr>
        <p:blipFill>
          <a:blip r:embed="rId2"/>
          <a:stretch>
            <a:fillRect/>
          </a:stretch>
        </p:blipFill>
        <p:spPr>
          <a:xfrm>
            <a:off x="6502400" y="280167"/>
            <a:ext cx="4331252" cy="6297666"/>
          </a:xfrm>
          <a:prstGeom prst="rect">
            <a:avLst/>
          </a:prstGeom>
        </p:spPr>
      </p:pic>
    </p:spTree>
    <p:extLst>
      <p:ext uri="{BB962C8B-B14F-4D97-AF65-F5344CB8AC3E}">
        <p14:creationId xmlns:p14="http://schemas.microsoft.com/office/powerpoint/2010/main" val="299573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8204752" cy="646331"/>
          </a:xfrm>
          <a:prstGeom prst="rect">
            <a:avLst/>
          </a:prstGeom>
          <a:noFill/>
        </p:spPr>
        <p:txBody>
          <a:bodyPr wrap="square" rtlCol="0">
            <a:spAutoFit/>
          </a:bodyPr>
          <a:lstStyle/>
          <a:p>
            <a:r>
              <a:rPr lang="en-US" sz="3600" dirty="0"/>
              <a:t>Front End Tweaks</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4331252" cy="1200329"/>
          </a:xfrm>
          <a:prstGeom prst="rect">
            <a:avLst/>
          </a:prstGeom>
          <a:noFill/>
        </p:spPr>
        <p:txBody>
          <a:bodyPr wrap="square" rtlCol="0">
            <a:spAutoFit/>
          </a:bodyPr>
          <a:lstStyle/>
          <a:p>
            <a:r>
              <a:rPr lang="en-US" dirty="0"/>
              <a:t>Some Navbar issues were fixed where it wasn’t displaying, and where the displayed </a:t>
            </a:r>
            <a:r>
              <a:rPr lang="en-US" dirty="0" err="1"/>
              <a:t>CafeWindow</a:t>
            </a:r>
            <a:r>
              <a:rPr lang="en-US" dirty="0"/>
              <a:t> wasn’t changing when a user logged out.</a:t>
            </a:r>
          </a:p>
        </p:txBody>
      </p:sp>
      <p:pic>
        <p:nvPicPr>
          <p:cNvPr id="3" name="Picture 2">
            <a:extLst>
              <a:ext uri="{FF2B5EF4-FFF2-40B4-BE49-F238E27FC236}">
                <a16:creationId xmlns:a16="http://schemas.microsoft.com/office/drawing/2014/main" id="{F9923957-E752-AF45-A86B-32ED746495D8}"/>
              </a:ext>
            </a:extLst>
          </p:cNvPr>
          <p:cNvPicPr>
            <a:picLocks noChangeAspect="1"/>
          </p:cNvPicPr>
          <p:nvPr/>
        </p:nvPicPr>
        <p:blipFill>
          <a:blip r:embed="rId2"/>
          <a:stretch>
            <a:fillRect/>
          </a:stretch>
        </p:blipFill>
        <p:spPr>
          <a:xfrm>
            <a:off x="6096000" y="452374"/>
            <a:ext cx="5171764" cy="5440426"/>
          </a:xfrm>
          <a:prstGeom prst="rect">
            <a:avLst/>
          </a:prstGeom>
        </p:spPr>
      </p:pic>
    </p:spTree>
    <p:extLst>
      <p:ext uri="{BB962C8B-B14F-4D97-AF65-F5344CB8AC3E}">
        <p14:creationId xmlns:p14="http://schemas.microsoft.com/office/powerpoint/2010/main" val="4144295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8204752" cy="646331"/>
          </a:xfrm>
          <a:prstGeom prst="rect">
            <a:avLst/>
          </a:prstGeom>
          <a:noFill/>
        </p:spPr>
        <p:txBody>
          <a:bodyPr wrap="square" rtlCol="0">
            <a:spAutoFit/>
          </a:bodyPr>
          <a:lstStyle/>
          <a:p>
            <a:r>
              <a:rPr lang="en-US" sz="3600" dirty="0"/>
              <a:t>What’s Next</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892865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More UI improvements</a:t>
            </a:r>
          </a:p>
          <a:p>
            <a:pPr marL="285750" indent="-285750">
              <a:buFont typeface="Arial" panose="020B0604020202020204" pitchFamily="34" charset="0"/>
              <a:buChar char="•"/>
            </a:pPr>
            <a:r>
              <a:rPr lang="en-US" sz="2800" dirty="0"/>
              <a:t>Email pipeline</a:t>
            </a:r>
          </a:p>
          <a:p>
            <a:pPr marL="285750" indent="-285750">
              <a:buFont typeface="Arial" panose="020B0604020202020204" pitchFamily="34" charset="0"/>
              <a:buChar char="•"/>
            </a:pPr>
            <a:r>
              <a:rPr lang="en-US" sz="2800" dirty="0"/>
              <a:t>/</a:t>
            </a:r>
            <a:r>
              <a:rPr lang="en-US" sz="2800" dirty="0" err="1"/>
              <a:t>amILoggedIn</a:t>
            </a:r>
            <a:endParaRPr lang="en-US" sz="2800" dirty="0"/>
          </a:p>
          <a:p>
            <a:pPr marL="285750" indent="-285750">
              <a:buFont typeface="Arial" panose="020B0604020202020204" pitchFamily="34" charset="0"/>
              <a:buChar char="•"/>
            </a:pPr>
            <a:r>
              <a:rPr lang="en-US" sz="2800" dirty="0"/>
              <a:t>Database back ups</a:t>
            </a:r>
          </a:p>
          <a:p>
            <a:pPr marL="285750" indent="-285750">
              <a:buFont typeface="Arial" panose="020B0604020202020204" pitchFamily="34" charset="0"/>
              <a:buChar char="•"/>
            </a:pPr>
            <a:r>
              <a:rPr lang="en-US" sz="2800" dirty="0"/>
              <a:t>Static website to host the downloadable extension</a:t>
            </a:r>
          </a:p>
          <a:p>
            <a:pPr marL="285750" indent="-285750">
              <a:buFont typeface="Arial" panose="020B0604020202020204" pitchFamily="34" charset="0"/>
              <a:buChar char="•"/>
            </a:pPr>
            <a:r>
              <a:rPr lang="en-US" sz="2800" dirty="0"/>
              <a:t>Paperwork</a:t>
            </a:r>
          </a:p>
        </p:txBody>
      </p:sp>
    </p:spTree>
    <p:extLst>
      <p:ext uri="{BB962C8B-B14F-4D97-AF65-F5344CB8AC3E}">
        <p14:creationId xmlns:p14="http://schemas.microsoft.com/office/powerpoint/2010/main" val="162149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4724370" cy="646331"/>
          </a:xfrm>
          <a:prstGeom prst="rect">
            <a:avLst/>
          </a:prstGeom>
          <a:noFill/>
        </p:spPr>
        <p:txBody>
          <a:bodyPr wrap="none" rtlCol="0">
            <a:spAutoFit/>
          </a:bodyPr>
          <a:lstStyle/>
          <a:p>
            <a:r>
              <a:rPr lang="en-US" sz="3600" dirty="0"/>
              <a:t>Purchasing Web Hosting</a:t>
            </a:r>
          </a:p>
        </p:txBody>
      </p:sp>
      <p:pic>
        <p:nvPicPr>
          <p:cNvPr id="3" name="Picture 2">
            <a:extLst>
              <a:ext uri="{FF2B5EF4-FFF2-40B4-BE49-F238E27FC236}">
                <a16:creationId xmlns:a16="http://schemas.microsoft.com/office/drawing/2014/main" id="{02FF2293-7FE5-9CC5-809B-D764C1B151C0}"/>
              </a:ext>
            </a:extLst>
          </p:cNvPr>
          <p:cNvPicPr>
            <a:picLocks noChangeAspect="1"/>
          </p:cNvPicPr>
          <p:nvPr/>
        </p:nvPicPr>
        <p:blipFill>
          <a:blip r:embed="rId2"/>
          <a:stretch>
            <a:fillRect/>
          </a:stretch>
        </p:blipFill>
        <p:spPr>
          <a:xfrm>
            <a:off x="5648242" y="0"/>
            <a:ext cx="6331115" cy="6858000"/>
          </a:xfrm>
          <a:prstGeom prst="rect">
            <a:avLst/>
          </a:prstGeom>
        </p:spPr>
      </p:pic>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4178852" cy="3693319"/>
          </a:xfrm>
          <a:prstGeom prst="rect">
            <a:avLst/>
          </a:prstGeom>
          <a:noFill/>
        </p:spPr>
        <p:txBody>
          <a:bodyPr wrap="square" rtlCol="0">
            <a:spAutoFit/>
          </a:bodyPr>
          <a:lstStyle/>
          <a:p>
            <a:r>
              <a:rPr lang="en-US" dirty="0"/>
              <a:t>I searched around for cheap hosting which would support Docker containers.</a:t>
            </a:r>
          </a:p>
          <a:p>
            <a:endParaRPr lang="en-US" dirty="0"/>
          </a:p>
          <a:p>
            <a:r>
              <a:rPr lang="en-US" dirty="0"/>
              <a:t>I chose </a:t>
            </a:r>
            <a:r>
              <a:rPr lang="en-US" dirty="0" err="1"/>
              <a:t>Kamatera</a:t>
            </a:r>
            <a:r>
              <a:rPr lang="en-US" dirty="0"/>
              <a:t> because, besides the 30 day free trial, they are only $6 / month.</a:t>
            </a:r>
          </a:p>
          <a:p>
            <a:endParaRPr lang="en-US" dirty="0"/>
          </a:p>
          <a:p>
            <a:r>
              <a:rPr lang="en-US" dirty="0" err="1"/>
              <a:t>Kamatera</a:t>
            </a:r>
            <a:r>
              <a:rPr lang="en-US" dirty="0"/>
              <a:t> also gives you a fixed amount of resources; you can’t accidentally overpay if something goes wrong and your server needs a bunch of CPU and RAM. They won’t automatically scale and charge you like sometimes happen with some of the major cloud providers.</a:t>
            </a:r>
          </a:p>
        </p:txBody>
      </p:sp>
    </p:spTree>
    <p:extLst>
      <p:ext uri="{BB962C8B-B14F-4D97-AF65-F5344CB8AC3E}">
        <p14:creationId xmlns:p14="http://schemas.microsoft.com/office/powerpoint/2010/main" val="283310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2718353" cy="1200329"/>
          </a:xfrm>
          <a:prstGeom prst="rect">
            <a:avLst/>
          </a:prstGeom>
          <a:noFill/>
        </p:spPr>
        <p:txBody>
          <a:bodyPr wrap="square" rtlCol="0">
            <a:spAutoFit/>
          </a:bodyPr>
          <a:lstStyle/>
          <a:p>
            <a:r>
              <a:rPr lang="en-US" sz="3600" dirty="0"/>
              <a:t>Create the Server</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9" y="1549400"/>
            <a:ext cx="2718352" cy="2308324"/>
          </a:xfrm>
          <a:prstGeom prst="rect">
            <a:avLst/>
          </a:prstGeom>
          <a:noFill/>
        </p:spPr>
        <p:txBody>
          <a:bodyPr wrap="square" rtlCol="0">
            <a:spAutoFit/>
          </a:bodyPr>
          <a:lstStyle/>
          <a:p>
            <a:r>
              <a:rPr lang="en-US" dirty="0"/>
              <a:t>Next you choose your operating system.</a:t>
            </a:r>
            <a:br>
              <a:rPr lang="en-US" dirty="0"/>
            </a:br>
            <a:br>
              <a:rPr lang="en-US" dirty="0"/>
            </a:br>
            <a:r>
              <a:rPr lang="en-US" dirty="0"/>
              <a:t>I went with the latest version of Debian they offered, because it’s an OS I’m somewhat familiar with.</a:t>
            </a:r>
          </a:p>
        </p:txBody>
      </p:sp>
      <p:pic>
        <p:nvPicPr>
          <p:cNvPr id="9" name="Picture 8">
            <a:extLst>
              <a:ext uri="{FF2B5EF4-FFF2-40B4-BE49-F238E27FC236}">
                <a16:creationId xmlns:a16="http://schemas.microsoft.com/office/drawing/2014/main" id="{2E83764A-85D4-9487-B68E-2C286BEEF7C3}"/>
              </a:ext>
            </a:extLst>
          </p:cNvPr>
          <p:cNvPicPr>
            <a:picLocks noChangeAspect="1"/>
          </p:cNvPicPr>
          <p:nvPr/>
        </p:nvPicPr>
        <p:blipFill>
          <a:blip r:embed="rId2"/>
          <a:stretch>
            <a:fillRect/>
          </a:stretch>
        </p:blipFill>
        <p:spPr>
          <a:xfrm>
            <a:off x="3475409" y="305796"/>
            <a:ext cx="8716591" cy="6496957"/>
          </a:xfrm>
          <a:prstGeom prst="rect">
            <a:avLst/>
          </a:prstGeom>
        </p:spPr>
      </p:pic>
    </p:spTree>
    <p:extLst>
      <p:ext uri="{BB962C8B-B14F-4D97-AF65-F5344CB8AC3E}">
        <p14:creationId xmlns:p14="http://schemas.microsoft.com/office/powerpoint/2010/main" val="112188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2922595" cy="646331"/>
          </a:xfrm>
          <a:prstGeom prst="rect">
            <a:avLst/>
          </a:prstGeom>
          <a:noFill/>
        </p:spPr>
        <p:txBody>
          <a:bodyPr wrap="none" rtlCol="0">
            <a:spAutoFit/>
          </a:bodyPr>
          <a:lstStyle/>
          <a:p>
            <a:r>
              <a:rPr lang="en-US" sz="3600" dirty="0"/>
              <a:t>Choose the OS</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3442481" cy="3139321"/>
          </a:xfrm>
          <a:prstGeom prst="rect">
            <a:avLst/>
          </a:prstGeom>
          <a:noFill/>
        </p:spPr>
        <p:txBody>
          <a:bodyPr wrap="square" rtlCol="0">
            <a:spAutoFit/>
          </a:bodyPr>
          <a:lstStyle/>
          <a:p>
            <a:r>
              <a:rPr lang="en-US" dirty="0"/>
              <a:t>You can have an arbitrary number of servers on </a:t>
            </a:r>
            <a:r>
              <a:rPr lang="en-US" dirty="0" err="1"/>
              <a:t>Kamatera</a:t>
            </a:r>
            <a:r>
              <a:rPr lang="en-US" dirty="0"/>
              <a:t> and are charged for each one. We only need one.</a:t>
            </a:r>
          </a:p>
          <a:p>
            <a:endParaRPr lang="en-US" dirty="0"/>
          </a:p>
          <a:p>
            <a:r>
              <a:rPr lang="en-US" dirty="0"/>
              <a:t>The server is associated with a particular data center.</a:t>
            </a:r>
          </a:p>
          <a:p>
            <a:endParaRPr lang="en-US" dirty="0"/>
          </a:p>
          <a:p>
            <a:r>
              <a:rPr lang="en-US" dirty="0"/>
              <a:t>Your first selection is what data center you want to use. We used New York.</a:t>
            </a:r>
          </a:p>
        </p:txBody>
      </p:sp>
      <p:pic>
        <p:nvPicPr>
          <p:cNvPr id="5" name="Picture 4">
            <a:extLst>
              <a:ext uri="{FF2B5EF4-FFF2-40B4-BE49-F238E27FC236}">
                <a16:creationId xmlns:a16="http://schemas.microsoft.com/office/drawing/2014/main" id="{83F953AF-1CD9-9785-E094-348C98BD3C23}"/>
              </a:ext>
            </a:extLst>
          </p:cNvPr>
          <p:cNvPicPr>
            <a:picLocks noChangeAspect="1"/>
          </p:cNvPicPr>
          <p:nvPr/>
        </p:nvPicPr>
        <p:blipFill>
          <a:blip r:embed="rId2"/>
          <a:stretch>
            <a:fillRect/>
          </a:stretch>
        </p:blipFill>
        <p:spPr>
          <a:xfrm>
            <a:off x="4332778" y="166232"/>
            <a:ext cx="7859222" cy="6525536"/>
          </a:xfrm>
          <a:prstGeom prst="rect">
            <a:avLst/>
          </a:prstGeom>
        </p:spPr>
      </p:pic>
    </p:spTree>
    <p:extLst>
      <p:ext uri="{BB962C8B-B14F-4D97-AF65-F5344CB8AC3E}">
        <p14:creationId xmlns:p14="http://schemas.microsoft.com/office/powerpoint/2010/main" val="265078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2473754" cy="646331"/>
          </a:xfrm>
          <a:prstGeom prst="rect">
            <a:avLst/>
          </a:prstGeom>
          <a:noFill/>
        </p:spPr>
        <p:txBody>
          <a:bodyPr wrap="none" rtlCol="0">
            <a:spAutoFit/>
          </a:bodyPr>
          <a:lstStyle/>
          <a:p>
            <a:r>
              <a:rPr lang="en-US" sz="3600" dirty="0"/>
              <a:t>Select Specs</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3442481" cy="2862322"/>
          </a:xfrm>
          <a:prstGeom prst="rect">
            <a:avLst/>
          </a:prstGeom>
          <a:noFill/>
        </p:spPr>
        <p:txBody>
          <a:bodyPr wrap="square" rtlCol="0">
            <a:spAutoFit/>
          </a:bodyPr>
          <a:lstStyle/>
          <a:p>
            <a:r>
              <a:rPr lang="en-US" dirty="0"/>
              <a:t>Next you select your server specs.</a:t>
            </a:r>
            <a:br>
              <a:rPr lang="en-US" dirty="0"/>
            </a:br>
            <a:br>
              <a:rPr lang="en-US" dirty="0"/>
            </a:br>
            <a:r>
              <a:rPr lang="en-US" dirty="0"/>
              <a:t>Higher specs mean higher price.</a:t>
            </a:r>
            <a:br>
              <a:rPr lang="en-US" dirty="0"/>
            </a:br>
            <a:br>
              <a:rPr lang="en-US" dirty="0"/>
            </a:br>
            <a:r>
              <a:rPr lang="en-US" dirty="0"/>
              <a:t>I upgraded the RAM and SSD slightly; I might have been able to do $4 a month if I hadn’t. </a:t>
            </a:r>
            <a:br>
              <a:rPr lang="en-US" dirty="0"/>
            </a:br>
            <a:br>
              <a:rPr lang="en-US" dirty="0"/>
            </a:br>
            <a:r>
              <a:rPr lang="en-US" dirty="0"/>
              <a:t>The difference between types is shown below.</a:t>
            </a:r>
          </a:p>
        </p:txBody>
      </p:sp>
      <p:pic>
        <p:nvPicPr>
          <p:cNvPr id="7" name="Picture 6">
            <a:extLst>
              <a:ext uri="{FF2B5EF4-FFF2-40B4-BE49-F238E27FC236}">
                <a16:creationId xmlns:a16="http://schemas.microsoft.com/office/drawing/2014/main" id="{29DCEC8A-7380-44FD-8880-567DC4610AF3}"/>
              </a:ext>
            </a:extLst>
          </p:cNvPr>
          <p:cNvPicPr>
            <a:picLocks noChangeAspect="1"/>
          </p:cNvPicPr>
          <p:nvPr/>
        </p:nvPicPr>
        <p:blipFill>
          <a:blip r:embed="rId2"/>
          <a:stretch>
            <a:fillRect/>
          </a:stretch>
        </p:blipFill>
        <p:spPr>
          <a:xfrm>
            <a:off x="4818405" y="8224"/>
            <a:ext cx="7297168" cy="5458587"/>
          </a:xfrm>
          <a:prstGeom prst="rect">
            <a:avLst/>
          </a:prstGeom>
        </p:spPr>
      </p:pic>
      <p:pic>
        <p:nvPicPr>
          <p:cNvPr id="9" name="Picture 8">
            <a:extLst>
              <a:ext uri="{FF2B5EF4-FFF2-40B4-BE49-F238E27FC236}">
                <a16:creationId xmlns:a16="http://schemas.microsoft.com/office/drawing/2014/main" id="{CB310800-2437-9D57-493C-4093CB89C462}"/>
              </a:ext>
            </a:extLst>
          </p:cNvPr>
          <p:cNvPicPr>
            <a:picLocks noChangeAspect="1"/>
          </p:cNvPicPr>
          <p:nvPr/>
        </p:nvPicPr>
        <p:blipFill>
          <a:blip r:embed="rId3"/>
          <a:stretch>
            <a:fillRect/>
          </a:stretch>
        </p:blipFill>
        <p:spPr>
          <a:xfrm>
            <a:off x="117091" y="4661065"/>
            <a:ext cx="5506218" cy="2067213"/>
          </a:xfrm>
          <a:prstGeom prst="rect">
            <a:avLst/>
          </a:prstGeom>
        </p:spPr>
      </p:pic>
    </p:spTree>
    <p:extLst>
      <p:ext uri="{BB962C8B-B14F-4D97-AF65-F5344CB8AC3E}">
        <p14:creationId xmlns:p14="http://schemas.microsoft.com/office/powerpoint/2010/main" val="316642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1578509" cy="646331"/>
          </a:xfrm>
          <a:prstGeom prst="rect">
            <a:avLst/>
          </a:prstGeom>
          <a:noFill/>
        </p:spPr>
        <p:txBody>
          <a:bodyPr wrap="none" rtlCol="0">
            <a:spAutoFit/>
          </a:bodyPr>
          <a:lstStyle/>
          <a:p>
            <a:r>
              <a:rPr lang="en-US" sz="3600" dirty="0"/>
              <a:t>Finalize</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3442481" cy="2585323"/>
          </a:xfrm>
          <a:prstGeom prst="rect">
            <a:avLst/>
          </a:prstGeom>
          <a:noFill/>
        </p:spPr>
        <p:txBody>
          <a:bodyPr wrap="square" rtlCol="0">
            <a:spAutoFit/>
          </a:bodyPr>
          <a:lstStyle/>
          <a:p>
            <a:r>
              <a:rPr lang="en-US" dirty="0"/>
              <a:t>To finalize, you must set a password for </a:t>
            </a:r>
            <a:r>
              <a:rPr lang="en-US" dirty="0" err="1"/>
              <a:t>ssh</a:t>
            </a:r>
            <a:r>
              <a:rPr lang="en-US" dirty="0"/>
              <a:t> and </a:t>
            </a:r>
            <a:r>
              <a:rPr lang="en-US" dirty="0" err="1"/>
              <a:t>scp</a:t>
            </a:r>
            <a:r>
              <a:rPr lang="en-US" dirty="0"/>
              <a:t> and name the server.</a:t>
            </a:r>
            <a:br>
              <a:rPr lang="en-US" dirty="0"/>
            </a:br>
            <a:br>
              <a:rPr lang="en-US" dirty="0"/>
            </a:br>
            <a:r>
              <a:rPr lang="en-US" dirty="0"/>
              <a:t>Then you pay your bill.</a:t>
            </a:r>
            <a:br>
              <a:rPr lang="en-US" dirty="0"/>
            </a:br>
            <a:br>
              <a:rPr lang="en-US" dirty="0"/>
            </a:br>
            <a:r>
              <a:rPr lang="en-US" dirty="0"/>
              <a:t>The server settings can be changed in the future to allocate more resources, if needed.</a:t>
            </a:r>
          </a:p>
        </p:txBody>
      </p:sp>
      <p:pic>
        <p:nvPicPr>
          <p:cNvPr id="3" name="Picture 2">
            <a:extLst>
              <a:ext uri="{FF2B5EF4-FFF2-40B4-BE49-F238E27FC236}">
                <a16:creationId xmlns:a16="http://schemas.microsoft.com/office/drawing/2014/main" id="{9546EB22-529F-C475-0623-0C340E5E0669}"/>
              </a:ext>
            </a:extLst>
          </p:cNvPr>
          <p:cNvPicPr>
            <a:picLocks noChangeAspect="1"/>
          </p:cNvPicPr>
          <p:nvPr/>
        </p:nvPicPr>
        <p:blipFill>
          <a:blip r:embed="rId2"/>
          <a:stretch>
            <a:fillRect/>
          </a:stretch>
        </p:blipFill>
        <p:spPr>
          <a:xfrm>
            <a:off x="5308275" y="609206"/>
            <a:ext cx="6287377" cy="5639587"/>
          </a:xfrm>
          <a:prstGeom prst="rect">
            <a:avLst/>
          </a:prstGeom>
        </p:spPr>
      </p:pic>
    </p:spTree>
    <p:extLst>
      <p:ext uri="{BB962C8B-B14F-4D97-AF65-F5344CB8AC3E}">
        <p14:creationId xmlns:p14="http://schemas.microsoft.com/office/powerpoint/2010/main" val="78377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D381-2B53-5E16-51D1-39681128824D}"/>
              </a:ext>
            </a:extLst>
          </p:cNvPr>
          <p:cNvSpPr>
            <a:spLocks noGrp="1"/>
          </p:cNvSpPr>
          <p:nvPr>
            <p:ph type="title"/>
          </p:nvPr>
        </p:nvSpPr>
        <p:spPr/>
        <p:txBody>
          <a:bodyPr/>
          <a:lstStyle/>
          <a:p>
            <a:r>
              <a:rPr lang="en-US" dirty="0"/>
              <a:t>First Deployment Attempt</a:t>
            </a:r>
          </a:p>
        </p:txBody>
      </p:sp>
      <p:sp>
        <p:nvSpPr>
          <p:cNvPr id="4" name="Text Placeholder 3">
            <a:extLst>
              <a:ext uri="{FF2B5EF4-FFF2-40B4-BE49-F238E27FC236}">
                <a16:creationId xmlns:a16="http://schemas.microsoft.com/office/drawing/2014/main" id="{A02BB807-05F4-480C-D9F5-26C63B63ECF1}"/>
              </a:ext>
            </a:extLst>
          </p:cNvPr>
          <p:cNvSpPr>
            <a:spLocks noGrp="1"/>
          </p:cNvSpPr>
          <p:nvPr>
            <p:ph type="body" idx="1"/>
          </p:nvPr>
        </p:nvSpPr>
        <p:spPr/>
        <p:txBody>
          <a:bodyPr/>
          <a:lstStyle/>
          <a:p>
            <a:pPr marL="342900" indent="-342900">
              <a:buFontTx/>
              <a:buChar char="-"/>
            </a:pPr>
            <a:r>
              <a:rPr lang="en-US" dirty="0"/>
              <a:t>I first attempted to deploy in the same way we had been developing locally.</a:t>
            </a:r>
          </a:p>
          <a:p>
            <a:pPr marL="342900" indent="-342900">
              <a:buFontTx/>
              <a:buChar char="-"/>
            </a:pPr>
            <a:r>
              <a:rPr lang="en-US" dirty="0"/>
              <a:t>That is, I would run Postgres in a docker container and run our HTTP Server as a regular system process.</a:t>
            </a:r>
          </a:p>
        </p:txBody>
      </p:sp>
    </p:spTree>
    <p:extLst>
      <p:ext uri="{BB962C8B-B14F-4D97-AF65-F5344CB8AC3E}">
        <p14:creationId xmlns:p14="http://schemas.microsoft.com/office/powerpoint/2010/main" val="275648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C7F3DD4-3FFB-436B-2FB0-EBD7B7A24EC0}"/>
              </a:ext>
            </a:extLst>
          </p:cNvPr>
          <p:cNvSpPr txBox="1"/>
          <p:nvPr/>
        </p:nvSpPr>
        <p:spPr>
          <a:xfrm>
            <a:off x="596348" y="357809"/>
            <a:ext cx="6922052" cy="646331"/>
          </a:xfrm>
          <a:prstGeom prst="rect">
            <a:avLst/>
          </a:prstGeom>
          <a:noFill/>
        </p:spPr>
        <p:txBody>
          <a:bodyPr wrap="square" rtlCol="0">
            <a:spAutoFit/>
          </a:bodyPr>
          <a:lstStyle/>
          <a:p>
            <a:r>
              <a:rPr lang="en-US" sz="3600" dirty="0"/>
              <a:t>Copy the source code to the server</a:t>
            </a:r>
          </a:p>
        </p:txBody>
      </p:sp>
      <p:sp>
        <p:nvSpPr>
          <p:cNvPr id="4" name="TextBox 3">
            <a:extLst>
              <a:ext uri="{FF2B5EF4-FFF2-40B4-BE49-F238E27FC236}">
                <a16:creationId xmlns:a16="http://schemas.microsoft.com/office/drawing/2014/main" id="{9784F8D8-BC8C-63B8-8AEB-695D66588BCC}"/>
              </a:ext>
            </a:extLst>
          </p:cNvPr>
          <p:cNvSpPr txBox="1"/>
          <p:nvPr/>
        </p:nvSpPr>
        <p:spPr>
          <a:xfrm>
            <a:off x="596348" y="1549400"/>
            <a:ext cx="10478052" cy="2862322"/>
          </a:xfrm>
          <a:prstGeom prst="rect">
            <a:avLst/>
          </a:prstGeom>
          <a:noFill/>
        </p:spPr>
        <p:txBody>
          <a:bodyPr wrap="square" rtlCol="0">
            <a:spAutoFit/>
          </a:bodyPr>
          <a:lstStyle/>
          <a:p>
            <a:r>
              <a:rPr lang="en-US" dirty="0"/>
              <a:t>The command </a:t>
            </a:r>
            <a:r>
              <a:rPr lang="en-US" b="1" dirty="0" err="1"/>
              <a:t>scp</a:t>
            </a:r>
            <a:r>
              <a:rPr lang="en-US" b="1" dirty="0"/>
              <a:t> </a:t>
            </a:r>
            <a:r>
              <a:rPr lang="en-US" dirty="0"/>
              <a:t>allows one to copy a file or directory to a remote server.</a:t>
            </a:r>
          </a:p>
          <a:p>
            <a:endParaRPr lang="en-US" b="1" dirty="0"/>
          </a:p>
          <a:p>
            <a:r>
              <a:rPr lang="en-US" dirty="0"/>
              <a:t>From the back end source code directory, I ran the following command:</a:t>
            </a:r>
            <a:br>
              <a:rPr lang="en-US" dirty="0"/>
            </a:br>
            <a:br>
              <a:rPr lang="en-US" dirty="0"/>
            </a:br>
            <a:r>
              <a:rPr lang="en-US" dirty="0" err="1"/>
              <a:t>scp</a:t>
            </a:r>
            <a:r>
              <a:rPr lang="en-US" dirty="0"/>
              <a:t> –r * user@194.113.194.186:/COMANY/</a:t>
            </a:r>
            <a:br>
              <a:rPr lang="en-US" dirty="0"/>
            </a:br>
            <a:br>
              <a:rPr lang="en-US" dirty="0"/>
            </a:br>
            <a:r>
              <a:rPr lang="en-US" dirty="0"/>
              <a:t>That sent all our source code to the server folder COMANY, after providing the appropriate password.</a:t>
            </a:r>
          </a:p>
          <a:p>
            <a:endParaRPr lang="en-US" dirty="0"/>
          </a:p>
          <a:p>
            <a:endParaRPr lang="en-US" dirty="0"/>
          </a:p>
          <a:p>
            <a:endParaRPr lang="en-US" dirty="0"/>
          </a:p>
        </p:txBody>
      </p:sp>
      <p:pic>
        <p:nvPicPr>
          <p:cNvPr id="2050" name="Picture 2">
            <a:extLst>
              <a:ext uri="{FF2B5EF4-FFF2-40B4-BE49-F238E27FC236}">
                <a16:creationId xmlns:a16="http://schemas.microsoft.com/office/drawing/2014/main" id="{AFB235CF-7FFD-2F0C-59BA-9BE57ED39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874" y="3728416"/>
            <a:ext cx="4191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358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1507</Words>
  <Application>Microsoft Office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Comment Anywhere Week 11 Report </vt:lpstr>
      <vt:lpstr>Deployment</vt:lpstr>
      <vt:lpstr>PowerPoint Presentation</vt:lpstr>
      <vt:lpstr>PowerPoint Presentation</vt:lpstr>
      <vt:lpstr>PowerPoint Presentation</vt:lpstr>
      <vt:lpstr>PowerPoint Presentation</vt:lpstr>
      <vt:lpstr>PowerPoint Presentation</vt:lpstr>
      <vt:lpstr>First Deployment Attempt</vt:lpstr>
      <vt:lpstr>PowerPoint Presentation</vt:lpstr>
      <vt:lpstr>PowerPoint Presentation</vt:lpstr>
      <vt:lpstr>PowerPoint Presentation</vt:lpstr>
      <vt:lpstr>PowerPoint Presentation</vt:lpstr>
      <vt:lpstr>PowerPoint Presentation</vt:lpstr>
      <vt:lpstr>PowerPoint Presentation</vt:lpstr>
      <vt:lpstr>Container-izing the HTTP Server</vt:lpstr>
      <vt:lpstr>PowerPoint Presentation</vt:lpstr>
      <vt:lpstr>PowerPoint Presentation</vt:lpstr>
      <vt:lpstr>PowerPoint Presentation</vt:lpstr>
      <vt:lpstr>PowerPoint Presentation</vt:lpstr>
      <vt:lpstr>PowerPoint Presentation</vt:lpstr>
      <vt:lpstr>Other Changes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Miller</dc:creator>
  <cp:lastModifiedBy>Karl Miller</cp:lastModifiedBy>
  <cp:revision>170</cp:revision>
  <dcterms:created xsi:type="dcterms:W3CDTF">2023-01-27T21:28:01Z</dcterms:created>
  <dcterms:modified xsi:type="dcterms:W3CDTF">2023-04-08T14:29:01Z</dcterms:modified>
</cp:coreProperties>
</file>