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86" r:id="rId16"/>
    <p:sldId id="273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3" r:id="rId25"/>
    <p:sldId id="282" r:id="rId26"/>
    <p:sldId id="285" r:id="rId27"/>
    <p:sldId id="288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40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235E-F51F-4EE3-A9D1-34511420EE15}" type="datetimeFigureOut">
              <a:rPr kumimoji="1" lang="ja-JP" altLang="en-US" smtClean="0"/>
              <a:t>2017/5/24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A305-6277-4996-B8EC-AFD5D15FA8E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64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.NET 1.0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15</a:t>
            </a:r>
            <a:r>
              <a:rPr kumimoji="1" lang="ja-JP" altLang="en-US" dirty="0"/>
              <a:t>年。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A305-6277-4996-B8EC-AFD5D15FA8E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64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A305-6277-4996-B8EC-AFD5D15FA8E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93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3544" y="6314536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8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1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7822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6"/>
            <a:ext cx="5378548" cy="832882"/>
          </a:xfrm>
        </p:spPr>
        <p:txBody>
          <a:bodyPr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4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07850" y="322490"/>
            <a:ext cx="4413357" cy="717889"/>
          </a:xfrm>
        </p:spPr>
        <p:txBody>
          <a:bodyPr lIns="182880" tIns="146304" rIns="182880" bIns="146304"/>
          <a:lstStyle>
            <a:lvl1pPr marL="0" indent="0" algn="r">
              <a:buNone/>
              <a:defRPr sz="2745" baseline="0">
                <a:latin typeface="+mj-lt"/>
                <a:ea typeface="+mj-ea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Track Number Here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34639" y="6316383"/>
            <a:ext cx="1326999" cy="43278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登壇者名を記入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689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19733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30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166232" y="6080818"/>
            <a:ext cx="11653522" cy="4080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784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19674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 bwMode="auto">
          <a:xfrm>
            <a:off x="10755103" y="6253099"/>
            <a:ext cx="1436897" cy="6049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4589" y="6316383"/>
            <a:ext cx="1326999" cy="432780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blackWhite">
          <a:xfrm>
            <a:off x="166232" y="6079623"/>
            <a:ext cx="11653522" cy="4104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784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07302" y="2440565"/>
            <a:ext cx="4647657" cy="17098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73457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242602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70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508294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B22E-FF9D-480E-B7B0-664AB4693730}" type="datetimeFigureOut">
              <a:rPr kumimoji="1" lang="ja-JP" altLang="en-US" smtClean="0"/>
              <a:t>2017/5/24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2F22-09EB-470D-BC69-05B2FB4C5A1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44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353">
                <a:latin typeface="+mn-lt"/>
                <a:ea typeface="+mn-ea"/>
              </a:defRPr>
            </a:lvl2pPr>
            <a:lvl3pPr marL="224097" indent="0">
              <a:buNone/>
              <a:defRPr>
                <a:latin typeface="+mn-lt"/>
                <a:ea typeface="+mn-ea"/>
              </a:defRPr>
            </a:lvl3pPr>
            <a:lvl4pPr marL="448193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defRPr sz="1765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3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353">
                <a:latin typeface="+mn-lt"/>
                <a:ea typeface="+mn-ea"/>
              </a:defRPr>
            </a:lvl2pPr>
            <a:lvl3pPr marL="224097" indent="0">
              <a:buNone/>
              <a:defRPr>
                <a:latin typeface="+mn-lt"/>
                <a:ea typeface="+mn-ea"/>
              </a:defRPr>
            </a:lvl3pPr>
            <a:lvl4pPr marL="448193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0287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8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</a:defRPr>
            </a:lvl3pPr>
            <a:lvl4pPr marL="451306" indent="0">
              <a:buNone/>
              <a:defRPr>
                <a:latin typeface="+mn-lt"/>
              </a:defRPr>
            </a:lvl4pPr>
            <a:lvl5pPr marL="672290" indent="0">
              <a:buNone/>
              <a:tabLst/>
              <a:defRPr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latin typeface="+mn-lt"/>
                <a:ea typeface="+mn-ea"/>
              </a:defRPr>
            </a:lvl1pPr>
            <a:lvl2pPr marL="0" indent="0">
              <a:buNone/>
              <a:defRPr sz="2353">
                <a:latin typeface="+mn-lt"/>
                <a:ea typeface="+mn-ea"/>
              </a:defRPr>
            </a:lvl2pPr>
            <a:lvl3pPr marL="227209" indent="0">
              <a:buNone/>
              <a:tabLst/>
              <a:defRPr sz="1961">
                <a:latin typeface="+mn-lt"/>
                <a:ea typeface="+mn-ea"/>
              </a:defRPr>
            </a:lvl3pPr>
            <a:lvl4pPr marL="451306" indent="0">
              <a:buNone/>
              <a:defRPr>
                <a:latin typeface="+mn-lt"/>
                <a:ea typeface="+mn-ea"/>
              </a:defRPr>
            </a:lvl4pPr>
            <a:lvl5pPr marL="67229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65025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20702" indent="-228601">
              <a:defRPr sz="2353">
                <a:latin typeface="+mn-lt"/>
                <a:ea typeface="+mn-ea"/>
              </a:defRPr>
            </a:lvl2pPr>
            <a:lvl3pPr marL="685803" indent="-165101">
              <a:tabLst/>
              <a:defRPr sz="1961">
                <a:latin typeface="+mn-lt"/>
                <a:ea typeface="+mn-ea"/>
              </a:defRPr>
            </a:lvl3pPr>
            <a:lvl4pPr marL="863603" indent="-177801">
              <a:defRPr>
                <a:latin typeface="+mn-lt"/>
                <a:ea typeface="+mn-ea"/>
              </a:defRPr>
            </a:lvl4pPr>
            <a:lvl5pPr marL="1028704" indent="-165101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4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276759"/>
            <a:ext cx="11653521" cy="22934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0853544" y="6314536"/>
            <a:ext cx="1326999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kumimoji="1"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ecode2017-tl07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ja-jp/library/ee941656(v=VS.100).aspx?f=255&amp;MSPPError=-214721739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ja-jp/help/820129/http.sys-registry-settings-for-windows" TargetMode="External"/><Relationship Id="rId2" Type="http://schemas.openxmlformats.org/officeDocument/2006/relationships/hyperlink" Target="https://technet.microsoft.com/ja-jp/library/security/ms10-070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ecode2017-tl07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erble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626368/difference-between-clr-2-0-and-clr-4-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エンタープライズ基準で </a:t>
            </a:r>
            <a:r>
              <a:rPr lang="en-US" altLang="ja-JP" b="1" dirty="0"/>
              <a:t>"</a:t>
            </a:r>
            <a:r>
              <a:rPr lang="ja-JP" altLang="en-US" b="1" dirty="0"/>
              <a:t>丁寧に</a:t>
            </a:r>
            <a:r>
              <a:rPr lang="en-US" altLang="ja-JP" b="1" dirty="0"/>
              <a:t>" .NET Framework </a:t>
            </a:r>
            <a:r>
              <a:rPr lang="ja-JP" altLang="en-US" b="1" dirty="0"/>
              <a:t>のバージョンアップしていくコツ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TL07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竹原 貴司　渡邉 寛之　谷口 慈行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株式会社</a:t>
            </a:r>
            <a:r>
              <a:rPr kumimoji="1" lang="en-US" altLang="ja-JP" dirty="0"/>
              <a:t>Commerble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バージョンアップはなぜ必要なのか？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13937"/>
          </a:xfrm>
        </p:spPr>
        <p:txBody>
          <a:bodyPr/>
          <a:lstStyle/>
          <a:p>
            <a:r>
              <a:rPr lang="ja-JP" altLang="en-US" dirty="0"/>
              <a:t>パフォーマンス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HTTP/2(HTTP.sys)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JIT(CLR)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GC(CLR)</a:t>
            </a:r>
          </a:p>
          <a:p>
            <a:r>
              <a:rPr lang="ja-JP" altLang="en-US" dirty="0"/>
              <a:t>新機能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IIS,HTTP.sys,OS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.NET Framework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言語・コンパイラ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060197"/>
          </a:xfrm>
        </p:spPr>
        <p:txBody>
          <a:bodyPr/>
          <a:lstStyle/>
          <a:p>
            <a:r>
              <a:rPr lang="ja-JP" altLang="en-US" dirty="0"/>
              <a:t>サポートライフサイクル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en-US" altLang="ja-JP" dirty="0"/>
              <a:t>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基盤ソフトウェア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開発ツール</a:t>
            </a:r>
            <a:endParaRPr kumimoji="1"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ライブラリ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137" y="6456947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ja-JP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036092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バージョンアップの注意点</a:t>
            </a:r>
            <a:r>
              <a:rPr lang="en-US" altLang="ja-JP" dirty="0"/>
              <a:t>(.NET)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861313"/>
          </a:xfrm>
        </p:spPr>
        <p:txBody>
          <a:bodyPr/>
          <a:lstStyle/>
          <a:p>
            <a:r>
              <a:rPr lang="ja-JP" altLang="en-US" dirty="0"/>
              <a:t> </a:t>
            </a:r>
            <a:r>
              <a:rPr lang="en-US" altLang="ja-JP" dirty="0"/>
              <a:t>.NET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Breaking</a:t>
            </a:r>
            <a:r>
              <a:rPr lang="ja-JP" altLang="en-US" dirty="0"/>
              <a:t> </a:t>
            </a:r>
            <a:r>
              <a:rPr lang="en-US" altLang="ja-JP" dirty="0"/>
              <a:t>Changes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config</a:t>
            </a:r>
            <a:r>
              <a:rPr lang="ja-JP" altLang="en-US" dirty="0"/>
              <a:t>初期値が変わる</a:t>
            </a:r>
          </a:p>
          <a:p>
            <a:r>
              <a:rPr lang="ja-JP" altLang="en-US" dirty="0"/>
              <a:t>コンパイラ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構文拡張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async/await</a:t>
            </a:r>
            <a:r>
              <a:rPr lang="ja-JP" altLang="en-US" dirty="0"/>
              <a:t>、</a:t>
            </a:r>
            <a:r>
              <a:rPr lang="en-US" altLang="ja-JP" dirty="0"/>
              <a:t>tuple </a:t>
            </a:r>
            <a:r>
              <a:rPr lang="ja-JP" altLang="en-US" dirty="0"/>
              <a:t>みたいに</a:t>
            </a:r>
            <a:r>
              <a:rPr lang="en-US" altLang="ja-JP" dirty="0"/>
              <a:t>FX</a:t>
            </a:r>
            <a:r>
              <a:rPr lang="ja-JP" altLang="en-US" dirty="0"/>
              <a:t>に依存する構文も追加される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982052"/>
          </a:xfrm>
        </p:spPr>
        <p:txBody>
          <a:bodyPr/>
          <a:lstStyle/>
          <a:p>
            <a:r>
              <a:rPr lang="en-US" altLang="ja-JP" dirty="0"/>
              <a:t>ASP.NET</a:t>
            </a:r>
            <a:endParaRPr lang="ja-JP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コアサービス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レンダリング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実行時コンパイラ</a:t>
            </a:r>
            <a:endParaRPr lang="en-US" altLang="ja-JP" dirty="0"/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CodeDOM</a:t>
            </a:r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Roslyn</a:t>
            </a:r>
          </a:p>
          <a:p>
            <a:pPr lvl="1"/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511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バージョンアップの注意点</a:t>
            </a:r>
            <a:r>
              <a:rPr lang="en-US" altLang="ja-JP" dirty="0"/>
              <a:t>(</a:t>
            </a:r>
            <a:r>
              <a:rPr lang="ja-JP" altLang="en-US" dirty="0"/>
              <a:t>環境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42101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開発環境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Visual Studio</a:t>
            </a:r>
            <a:r>
              <a:rPr lang="ja-JP" altLang="en-US" dirty="0"/>
              <a:t>複数バージョン並列か最新のみか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単体テストは存在するか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CI</a:t>
            </a:r>
            <a:r>
              <a:rPr lang="ja-JP" altLang="en-US" dirty="0"/>
              <a:t>サーバーが存在するか</a:t>
            </a:r>
          </a:p>
          <a:p>
            <a:pPr marL="0" indent="0">
              <a:buNone/>
            </a:pPr>
            <a:r>
              <a:rPr lang="ja-JP" altLang="en-US" dirty="0"/>
              <a:t>実行環境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開発・ステージ・本番と複数環境が用意できるか</a:t>
            </a:r>
          </a:p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267130"/>
          </a:xfrm>
        </p:spPr>
        <p:txBody>
          <a:bodyPr/>
          <a:lstStyle/>
          <a:p>
            <a:r>
              <a:rPr lang="ja-JP" altLang="en-US" dirty="0"/>
              <a:t>デプロイスケジュール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アップグレード間にアプリケーショのデプロイが発生するか</a:t>
            </a:r>
          </a:p>
          <a:p>
            <a:r>
              <a:rPr lang="ja-JP" altLang="en-US" dirty="0"/>
              <a:t>コンフィグ管理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app.config/web.config</a:t>
            </a:r>
            <a:r>
              <a:rPr lang="ja-JP" altLang="en-US" dirty="0"/>
              <a:t>の生成が、ローカルビルドのトランスフォームのみか、デプロイ時トランスフォームか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7407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おすすめバージョンアップ手順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695581"/>
          </a:xfrm>
        </p:spPr>
        <p:txBody>
          <a:bodyPr/>
          <a:lstStyle/>
          <a:p>
            <a:r>
              <a:rPr lang="en-US" altLang="ja-JP" dirty="0"/>
              <a:t>Visual Studio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積極的に最新にしていく</a:t>
            </a:r>
          </a:p>
          <a:p>
            <a:r>
              <a:rPr lang="ja-JP" altLang="en-US" dirty="0"/>
              <a:t>ビルド・デプロイ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CI/CD</a:t>
            </a:r>
            <a:r>
              <a:rPr lang="ja-JP" altLang="en-US" dirty="0"/>
              <a:t>、成果物を生成するツールを利用</a:t>
            </a:r>
          </a:p>
          <a:p>
            <a:r>
              <a:rPr lang="ja-JP" altLang="en-US" dirty="0"/>
              <a:t>リリースノート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ドキュメントちゃんと見る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影響出そうな部分のソース確認 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542958"/>
          </a:xfrm>
        </p:spPr>
        <p:txBody>
          <a:bodyPr/>
          <a:lstStyle/>
          <a:p>
            <a:r>
              <a:rPr lang="ja-JP" altLang="en-US" dirty="0"/>
              <a:t>ローカル優先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ローカル環境のみバージョンアップして、気になる箇所を動作確認</a:t>
            </a:r>
          </a:p>
          <a:p>
            <a:r>
              <a:rPr lang="ja-JP" altLang="en-US" dirty="0"/>
              <a:t>実行環境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開発環境・ステージ・本番と順にバージョンを上げていく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9403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開発環境バージョンアップのパターン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21167"/>
          </a:xfrm>
        </p:spPr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複数バージョン</a:t>
            </a:r>
            <a:endParaRPr kumimoji="1"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CLR</a:t>
            </a:r>
            <a:r>
              <a:rPr kumimoji="1" lang="ja-JP" altLang="en-US" dirty="0"/>
              <a:t>複数</a:t>
            </a:r>
            <a:endParaRPr kumimoji="1" lang="en-US" altLang="ja-JP" dirty="0"/>
          </a:p>
          <a:p>
            <a:r>
              <a:rPr lang="en-US" altLang="ja-JP" dirty="0"/>
              <a:t>VS</a:t>
            </a:r>
            <a:r>
              <a:rPr lang="ja-JP" altLang="en-US" dirty="0"/>
              <a:t>最新バージョン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</a:t>
            </a:r>
            <a:r>
              <a:rPr lang="ja-JP" altLang="en-US" dirty="0"/>
              <a:t>複数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CLR</a:t>
            </a:r>
            <a:r>
              <a:rPr kumimoji="1" lang="ja-JP" altLang="en-US" dirty="0"/>
              <a:t>更新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545488"/>
          </a:xfrm>
        </p:spPr>
        <p:txBody>
          <a:bodyPr/>
          <a:lstStyle/>
          <a:p>
            <a:r>
              <a:rPr kumimoji="1" lang="en-US" altLang="ja-JP" dirty="0"/>
              <a:t>.NET Framework</a:t>
            </a:r>
            <a:r>
              <a:rPr kumimoji="1" lang="ja-JP" altLang="en-US" dirty="0"/>
              <a:t>の混在</a:t>
            </a:r>
            <a:endParaRPr kumimoji="1"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コンパイラディレクティブ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ファイル分離</a:t>
            </a:r>
          </a:p>
        </p:txBody>
      </p:sp>
    </p:spTree>
    <p:extLst>
      <p:ext uri="{BB962C8B-B14F-4D97-AF65-F5344CB8AC3E}">
        <p14:creationId xmlns:p14="http://schemas.microsoft.com/office/powerpoint/2010/main" val="13583154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LIVE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75" y="1186356"/>
            <a:ext cx="4445410" cy="4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オリジナル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855449"/>
          </a:xfrm>
        </p:spPr>
        <p:txBody>
          <a:bodyPr/>
          <a:lstStyle/>
          <a:p>
            <a:r>
              <a:rPr lang="en-US" altLang="ja-JP" dirty="0" err="1"/>
              <a:t>sample.web</a:t>
            </a:r>
            <a:endParaRPr lang="en-US" altLang="ja-JP" dirty="0"/>
          </a:p>
          <a:p>
            <a:r>
              <a:rPr lang="en-US" altLang="ja-JP" dirty="0"/>
              <a:t>	default.aspx</a:t>
            </a:r>
          </a:p>
          <a:p>
            <a:r>
              <a:rPr lang="en-US" altLang="ja-JP" dirty="0"/>
              <a:t>	default.aspx.cs</a:t>
            </a:r>
          </a:p>
          <a:p>
            <a:r>
              <a:rPr lang="en-US" altLang="ja-JP" dirty="0"/>
              <a:t>	web.config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sample.web.csproj</a:t>
            </a:r>
            <a:r>
              <a:rPr lang="en-US" altLang="ja-JP" dirty="0"/>
              <a:t>(VS2008 .NET3.5)</a:t>
            </a:r>
          </a:p>
          <a:p>
            <a:r>
              <a:rPr lang="en-US" altLang="ja-JP" dirty="0" err="1"/>
              <a:t>sample.core</a:t>
            </a:r>
            <a:endParaRPr lang="en-US" altLang="ja-JP" dirty="0"/>
          </a:p>
          <a:p>
            <a:r>
              <a:rPr lang="en-US" altLang="ja-JP" dirty="0"/>
              <a:t>	sample.cs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sample.core.csproj</a:t>
            </a:r>
            <a:r>
              <a:rPr lang="en-US" altLang="ja-JP" dirty="0"/>
              <a:t>(VS2008 .NET3.5)</a:t>
            </a:r>
          </a:p>
          <a:p>
            <a:r>
              <a:rPr lang="en-US" altLang="ja-JP" dirty="0"/>
              <a:t>sample.sln(VS2008)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92669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複数</a:t>
            </a:r>
            <a:r>
              <a:rPr lang="en-US" altLang="ja-JP" b="1" dirty="0"/>
              <a:t>CLR</a:t>
            </a:r>
            <a:r>
              <a:rPr lang="ja-JP" altLang="en-US" b="1" dirty="0"/>
              <a:t>複数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463034"/>
          </a:xfrm>
        </p:spPr>
        <p:txBody>
          <a:bodyPr/>
          <a:lstStyle/>
          <a:p>
            <a:r>
              <a:rPr lang="en-US" altLang="ja-JP" sz="2400" dirty="0"/>
              <a:t>sample.web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default.aspx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default.aspx.cs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web.config</a:t>
            </a:r>
          </a:p>
          <a:p>
            <a:r>
              <a:rPr lang="en-US" altLang="ja-JP" sz="2400" dirty="0"/>
              <a:t>	sample.web.csproj (VS2008 .NET3.5)</a:t>
            </a:r>
          </a:p>
          <a:p>
            <a:r>
              <a:rPr lang="en-US" altLang="ja-JP" sz="2400" dirty="0"/>
              <a:t>	sample.web.v4.csproj (VS2017 .NET4)</a:t>
            </a:r>
          </a:p>
          <a:p>
            <a:r>
              <a:rPr lang="en-US" altLang="ja-JP" sz="2400" dirty="0"/>
              <a:t>sample.core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sample.cs</a:t>
            </a:r>
          </a:p>
          <a:p>
            <a:r>
              <a:rPr lang="en-US" altLang="ja-JP" sz="2400" dirty="0"/>
              <a:t>	sample.core.csproj (VS2008 .NET3.5)</a:t>
            </a:r>
          </a:p>
          <a:p>
            <a:r>
              <a:rPr lang="en-US" altLang="ja-JP" sz="2400" dirty="0"/>
              <a:t>	sample.core.v4.csproj (VS2017 .NET4)</a:t>
            </a:r>
          </a:p>
          <a:p>
            <a:r>
              <a:rPr lang="en-US" altLang="ja-JP" sz="2400" dirty="0"/>
              <a:t>sample.sln(VS2008)</a:t>
            </a:r>
          </a:p>
          <a:p>
            <a:r>
              <a:rPr lang="en-US" altLang="ja-JP" sz="2400" dirty="0"/>
              <a:t>sample.v4.sln(VS2017)</a:t>
            </a:r>
          </a:p>
        </p:txBody>
      </p:sp>
    </p:spTree>
    <p:extLst>
      <p:ext uri="{BB962C8B-B14F-4D97-AF65-F5344CB8AC3E}">
        <p14:creationId xmlns:p14="http://schemas.microsoft.com/office/powerpoint/2010/main" val="24832866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複数</a:t>
            </a:r>
            <a:r>
              <a:rPr lang="en-US" altLang="ja-JP" b="1" dirty="0"/>
              <a:t>CLR</a:t>
            </a:r>
            <a:r>
              <a:rPr lang="ja-JP" altLang="en-US" b="1" dirty="0"/>
              <a:t>複数の難しいところ</a:t>
            </a:r>
            <a:endParaRPr kumimoji="1" lang="ja-JP" altLang="en-US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858783"/>
          </a:xfrm>
        </p:spPr>
        <p:txBody>
          <a:bodyPr/>
          <a:lstStyle/>
          <a:p>
            <a:r>
              <a:rPr lang="ja-JP" altLang="en-US" dirty="0"/>
              <a:t>成果物の共有</a:t>
            </a:r>
            <a:endParaRPr lang="en-US" altLang="ja-JP" dirty="0"/>
          </a:p>
          <a:p>
            <a:pPr lvl="1"/>
            <a:r>
              <a:rPr lang="ja-JP" altLang="en-US" dirty="0"/>
              <a:t>この構成で手間がかかるのが、</a:t>
            </a:r>
            <a:r>
              <a:rPr lang="en-US" altLang="ja-JP" dirty="0"/>
              <a:t>obj/bin</a:t>
            </a:r>
            <a:r>
              <a:rPr lang="ja-JP" altLang="en-US" dirty="0"/>
              <a:t>フォルダが共有されてしまうことで</a:t>
            </a:r>
            <a:r>
              <a:rPr lang="en-US" altLang="ja-JP" dirty="0"/>
              <a:t>Assembly</a:t>
            </a:r>
            <a:r>
              <a:rPr lang="ja-JP" altLang="en-US" dirty="0"/>
              <a:t>が競合。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毎回フォルダを削除して回る必要がある。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VS2017</a:t>
            </a:r>
            <a:r>
              <a:rPr lang="ja-JP" altLang="en-US" dirty="0"/>
              <a:t>は特に</a:t>
            </a:r>
            <a:r>
              <a:rPr lang="en-US" altLang="ja-JP" dirty="0"/>
              <a:t>.vs</a:t>
            </a:r>
            <a:r>
              <a:rPr lang="ja-JP" altLang="en-US" dirty="0"/>
              <a:t>フォルダも邪魔。</a:t>
            </a:r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310924"/>
          </a:xfrm>
        </p:spPr>
        <p:txBody>
          <a:bodyPr/>
          <a:lstStyle/>
          <a:p>
            <a:r>
              <a:rPr lang="en-US" altLang="ja-JP" dirty="0"/>
              <a:t>Web.config</a:t>
            </a:r>
            <a:endParaRPr lang="ja-JP" altLang="en-US" dirty="0"/>
          </a:p>
          <a:p>
            <a:pPr lvl="1"/>
            <a:r>
              <a:rPr lang="ja-JP" altLang="en-US" dirty="0"/>
              <a:t>最高に面倒。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間で共通になってしまうので、 </a:t>
            </a:r>
            <a:r>
              <a:rPr lang="en-US" altLang="ja-JP" dirty="0"/>
              <a:t>.NET3.5</a:t>
            </a:r>
            <a:r>
              <a:rPr lang="ja-JP" altLang="en-US" dirty="0"/>
              <a:t>でも</a:t>
            </a:r>
            <a:r>
              <a:rPr lang="en-US" altLang="ja-JP" dirty="0"/>
              <a:t>.NET4</a:t>
            </a:r>
            <a:r>
              <a:rPr lang="ja-JP" altLang="en-US" dirty="0"/>
              <a:t>でも、同じ内容にしておかないと</a:t>
            </a:r>
            <a:r>
              <a:rPr lang="en-US" altLang="ja-JP" dirty="0"/>
              <a:t>VS</a:t>
            </a:r>
            <a:r>
              <a:rPr lang="ja-JP" altLang="en-US" dirty="0"/>
              <a:t>でデバッグ厳しい。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実行環境には別途最適な</a:t>
            </a:r>
            <a:r>
              <a:rPr lang="en-US" altLang="ja-JP" dirty="0"/>
              <a:t>web.config</a:t>
            </a:r>
            <a:r>
              <a:rPr lang="ja-JP" altLang="en-US" dirty="0"/>
              <a:t>配置が必要。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5184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VS</a:t>
            </a:r>
            <a:r>
              <a:rPr lang="ja-JP" altLang="en-US" b="1" dirty="0"/>
              <a:t>最新</a:t>
            </a:r>
            <a:r>
              <a:rPr lang="en-US" altLang="ja-JP" b="1" dirty="0"/>
              <a:t>CLR</a:t>
            </a:r>
            <a:r>
              <a:rPr lang="ja-JP" altLang="en-US" b="1" dirty="0"/>
              <a:t>複数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5322669" cy="4370427"/>
          </a:xfrm>
        </p:spPr>
        <p:txBody>
          <a:bodyPr/>
          <a:lstStyle/>
          <a:p>
            <a:r>
              <a:rPr lang="en-US" altLang="ja-JP" sz="2400" dirty="0"/>
              <a:t>sample.web(.NET 3.5)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default.aspx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	default.aspx.cs</a:t>
            </a:r>
          </a:p>
          <a:p>
            <a:r>
              <a:rPr lang="en-US" altLang="ja-JP" sz="2400" dirty="0"/>
              <a:t>	web.config</a:t>
            </a:r>
          </a:p>
          <a:p>
            <a:r>
              <a:rPr lang="en-US" altLang="ja-JP" sz="2400" dirty="0"/>
              <a:t>	sample.web.csproj</a:t>
            </a:r>
          </a:p>
          <a:p>
            <a:r>
              <a:rPr lang="en-US" altLang="ja-JP" sz="2400" dirty="0"/>
              <a:t>sample.core (.NET 3.5)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6">
                    <a:lumMod val="50000"/>
                  </a:schemeClr>
                </a:solidFill>
              </a:rPr>
              <a:t>sample.cs</a:t>
            </a:r>
          </a:p>
          <a:p>
            <a:r>
              <a:rPr lang="en-US" altLang="ja-JP" sz="2400" dirty="0"/>
              <a:t>	sample.core.csproj</a:t>
            </a:r>
          </a:p>
          <a:p>
            <a:endParaRPr kumimoji="1" lang="ja-JP" altLang="en-US" sz="4000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6097160" y="1197322"/>
            <a:ext cx="5322669" cy="39241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tx2"/>
                </a:solidFill>
              </a:rPr>
              <a:t>sample.core.v4 (.NET 4.6.2)</a:t>
            </a:r>
          </a:p>
          <a:p>
            <a:r>
              <a:rPr lang="en-US" altLang="ja-JP" sz="2400" dirty="0">
                <a:solidFill>
                  <a:schemeClr val="tx2"/>
                </a:solidFill>
              </a:rPr>
              <a:t>	sample.v46.cs </a:t>
            </a:r>
          </a:p>
          <a:p>
            <a:r>
              <a:rPr lang="en-US" altLang="ja-JP" sz="2400" dirty="0">
                <a:solidFill>
                  <a:schemeClr val="tx2"/>
                </a:solidFill>
              </a:rPr>
              <a:t>	sample.core.v4.csproj</a:t>
            </a:r>
          </a:p>
          <a:p>
            <a:r>
              <a:rPr lang="en-US" altLang="ja-JP" sz="2400" dirty="0"/>
              <a:t>sample.web.v4 (.NET 4.6.2)</a:t>
            </a:r>
          </a:p>
          <a:p>
            <a:r>
              <a:rPr lang="en-US" altLang="ja-JP" sz="2400" dirty="0"/>
              <a:t>	web.config</a:t>
            </a:r>
          </a:p>
          <a:p>
            <a:r>
              <a:rPr lang="en-US" altLang="ja-JP" sz="2400" dirty="0"/>
              <a:t>	sample.web.v4.csproj</a:t>
            </a:r>
          </a:p>
          <a:p>
            <a:r>
              <a:rPr lang="en-US" altLang="ja-JP" sz="2400" dirty="0"/>
              <a:t>sample.sln</a:t>
            </a:r>
          </a:p>
          <a:p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21455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68351"/>
          </a:xfrm>
        </p:spPr>
        <p:txBody>
          <a:bodyPr/>
          <a:lstStyle/>
          <a:p>
            <a:r>
              <a:rPr lang="en-US" altLang="ja-JP">
                <a:hlinkClick r:id="rId2"/>
              </a:rPr>
              <a:t>http://bit.ly/decode2017-tl07</a:t>
            </a:r>
            <a:endParaRPr lang="en-US" altLang="ja-JP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90961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コンパイラディレクティブ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683864"/>
          </a:xfrm>
        </p:spPr>
        <p:txBody>
          <a:bodyPr/>
          <a:lstStyle/>
          <a:p>
            <a:r>
              <a:rPr lang="en-US" altLang="ja-JP" dirty="0"/>
              <a:t>sample.cs</a:t>
            </a:r>
          </a:p>
          <a:p>
            <a:r>
              <a:rPr lang="en-US" altLang="ja-JP" sz="2000" dirty="0"/>
              <a:t>namespace sample.core</a:t>
            </a:r>
          </a:p>
          <a:p>
            <a:r>
              <a:rPr lang="en-US" altLang="ja-JP" sz="2000" dirty="0"/>
              <a:t>{</a:t>
            </a:r>
          </a:p>
          <a:p>
            <a:r>
              <a:rPr lang="en-US" altLang="ja-JP" sz="2000" dirty="0"/>
              <a:t>  public class Core {</a:t>
            </a:r>
          </a:p>
          <a:p>
            <a:r>
              <a:rPr lang="en-US" altLang="ja-JP" sz="2000" dirty="0"/>
              <a:t>#if NET35</a:t>
            </a:r>
          </a:p>
          <a:p>
            <a:r>
              <a:rPr lang="en-US" altLang="ja-JP" sz="2000" dirty="0"/>
              <a:t>    public void Method(){}</a:t>
            </a:r>
          </a:p>
          <a:p>
            <a:r>
              <a:rPr lang="en-US" altLang="ja-JP" sz="2000" dirty="0"/>
              <a:t>#else </a:t>
            </a:r>
          </a:p>
          <a:p>
            <a:r>
              <a:rPr lang="en-US" altLang="ja-JP" sz="2000" dirty="0"/>
              <a:t>    public async Task MethodAsync(){…}</a:t>
            </a:r>
          </a:p>
          <a:p>
            <a:r>
              <a:rPr lang="en-US" altLang="ja-JP" sz="2000" dirty="0"/>
              <a:t>    public void Method(){</a:t>
            </a:r>
          </a:p>
          <a:p>
            <a:r>
              <a:rPr lang="en-US" altLang="ja-JP" sz="2000" dirty="0"/>
              <a:t>      MethodAsync().Wait();</a:t>
            </a:r>
          </a:p>
          <a:p>
            <a:r>
              <a:rPr lang="en-US" altLang="ja-JP" sz="2000" dirty="0"/>
              <a:t>    }</a:t>
            </a:r>
          </a:p>
          <a:p>
            <a:r>
              <a:rPr lang="en-US" altLang="ja-JP" sz="2000" dirty="0"/>
              <a:t>#endif</a:t>
            </a:r>
          </a:p>
          <a:p>
            <a:r>
              <a:rPr lang="en-US" altLang="ja-JP" sz="2000" dirty="0"/>
              <a:t>  }</a:t>
            </a:r>
          </a:p>
          <a:p>
            <a:r>
              <a:rPr lang="en-US" altLang="ja-JP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703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ASP.NET</a:t>
            </a:r>
            <a:r>
              <a:rPr lang="ja-JP" altLang="en-US" dirty="0"/>
              <a:t>の挙動を制御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ちなみに</a:t>
            </a:r>
            <a:endParaRPr kumimoji="1" lang="en-US" altLang="ja-JP" dirty="0"/>
          </a:p>
          <a:p>
            <a:pPr lvl="1"/>
            <a:r>
              <a:rPr lang="en-US" altLang="ja-JP" dirty="0"/>
              <a:t>[.NET Framework 4 </a:t>
            </a:r>
            <a:r>
              <a:rPr lang="ja-JP" altLang="en-US" dirty="0"/>
              <a:t>への移行に関する問題 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>
                <a:hlinkClick r:id="rId2"/>
              </a:rPr>
              <a:t>https://msdn.microsoft.com/ja-jp/library/ee941656%28v=VS.100%29.aspx?f=255&amp;MSPPError=-2147217396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ここに全部書かれてます。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4905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ここが重要 </a:t>
            </a:r>
            <a:r>
              <a:rPr kumimoji="1" lang="en-US" altLang="ja-JP" dirty="0"/>
              <a:t>Web.config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536003"/>
          </a:xfrm>
        </p:spPr>
        <p:txBody>
          <a:bodyPr/>
          <a:lstStyle/>
          <a:p>
            <a:r>
              <a:rPr lang="en-US" altLang="ja-JP" dirty="0"/>
              <a:t>DOM</a:t>
            </a:r>
            <a:r>
              <a:rPr lang="ja-JP" altLang="en-US" dirty="0"/>
              <a:t>制御</a:t>
            </a:r>
            <a:endParaRPr lang="en-US" altLang="ja-JP" dirty="0"/>
          </a:p>
          <a:p>
            <a:pPr lvl="2"/>
            <a:r>
              <a:rPr lang="en-US" altLang="ja-JP" sz="2400" dirty="0"/>
              <a:t>&lt;pages controlRenderingCompatibilityVersion=“3.5”</a:t>
            </a:r>
            <a:r>
              <a:rPr lang="ja-JP" altLang="en-US" sz="2400" dirty="0"/>
              <a:t> </a:t>
            </a:r>
            <a:r>
              <a:rPr lang="en-US" altLang="ja-JP" sz="2400" dirty="0"/>
              <a:t>clientIDMode="AutoID"/&gt;</a:t>
            </a:r>
          </a:p>
          <a:p>
            <a:pPr lvl="2"/>
            <a:endParaRPr lang="en-US" altLang="ja-JP" sz="2400" dirty="0"/>
          </a:p>
          <a:p>
            <a:r>
              <a:rPr lang="ja-JP" altLang="en-US" dirty="0"/>
              <a:t>セッション共有</a:t>
            </a:r>
            <a:endParaRPr lang="en-US" altLang="ja-JP" dirty="0"/>
          </a:p>
          <a:p>
            <a:pPr lvl="2"/>
            <a:r>
              <a:rPr lang="en-US" altLang="ja-JP" sz="2400" dirty="0"/>
              <a:t>&lt;machineKey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lvl="2"/>
            <a:r>
              <a:rPr lang="en-US" altLang="ja-JP" sz="2400" dirty="0"/>
              <a:t>validation=“SHA1”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lvl="2"/>
            <a:r>
              <a:rPr lang="en-US" altLang="ja-JP" sz="2400" dirty="0"/>
              <a:t>compatibilityMode="Framework20SP2" /&gt;</a:t>
            </a:r>
          </a:p>
          <a:p>
            <a:pPr lvl="2"/>
            <a:endParaRPr lang="en-US" altLang="ja-JP" sz="2400" dirty="0"/>
          </a:p>
          <a:p>
            <a:pPr lvl="2"/>
            <a:endParaRPr lang="en-US" altLang="ja-JP" sz="2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750899"/>
          </a:xfrm>
        </p:spPr>
        <p:txBody>
          <a:bodyPr/>
          <a:lstStyle/>
          <a:p>
            <a:r>
              <a:rPr kumimoji="1" lang="ja-JP" altLang="en-US" dirty="0"/>
              <a:t>入力検証</a:t>
            </a:r>
            <a:endParaRPr kumimoji="1" lang="en-US" altLang="ja-JP" dirty="0"/>
          </a:p>
          <a:p>
            <a:pPr lvl="2"/>
            <a:r>
              <a:rPr lang="en-US" altLang="ja-JP" sz="2400" dirty="0"/>
              <a:t>&lt;httpRuntime requestValidationMode="2.0" /&gt;</a:t>
            </a:r>
          </a:p>
          <a:p>
            <a:pPr lvl="2"/>
            <a:endParaRPr lang="en-US" altLang="ja-JP" sz="2400" dirty="0"/>
          </a:p>
          <a:p>
            <a:pPr lvl="2"/>
            <a:r>
              <a:rPr lang="en-US" altLang="ja-JP" sz="2400" dirty="0"/>
              <a:t>"4.5"</a:t>
            </a:r>
            <a:r>
              <a:rPr lang="ja-JP" altLang="en-US" sz="2400" dirty="0"/>
              <a:t>と指定した場合、</a:t>
            </a:r>
            <a:r>
              <a:rPr lang="en-US" altLang="ja-JP" sz="2400" dirty="0"/>
              <a:t>Request.Form</a:t>
            </a:r>
            <a:r>
              <a:rPr lang="ja-JP" altLang="en-US" sz="2400" dirty="0"/>
              <a:t>等の該当する値に触れるまで例外は発生しない。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2057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見落としがちなポイント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444282"/>
          </a:xfrm>
        </p:spPr>
        <p:txBody>
          <a:bodyPr/>
          <a:lstStyle/>
          <a:p>
            <a:pPr lvl="1"/>
            <a:r>
              <a:rPr lang="ja-JP" altLang="en-US" dirty="0"/>
              <a:t>セキュリティ</a:t>
            </a:r>
            <a:r>
              <a:rPr lang="en-US" altLang="ja-JP" dirty="0"/>
              <a:t>FIX</a:t>
            </a:r>
            <a:r>
              <a:rPr lang="ja-JP" altLang="en-US" dirty="0"/>
              <a:t>が含まれることで動かなくなる例として</a:t>
            </a:r>
            <a:r>
              <a:rPr lang="en-US" altLang="ja-JP" dirty="0"/>
              <a:t>Cookieless</a:t>
            </a:r>
            <a:r>
              <a:rPr lang="ja-JP" altLang="en-US" dirty="0"/>
              <a:t>機能を利用したセッション・承認を利用している場合、</a:t>
            </a:r>
            <a:r>
              <a:rPr lang="en-US" altLang="ja-JP" dirty="0"/>
              <a:t>MS10-070</a:t>
            </a:r>
            <a:r>
              <a:rPr lang="ja-JP" altLang="en-US" dirty="0"/>
              <a:t>により、暗号ブロックサイズが変わり</a:t>
            </a:r>
            <a:r>
              <a:rPr lang="en-US" altLang="ja-JP" dirty="0"/>
              <a:t>URL</a:t>
            </a:r>
            <a:r>
              <a:rPr lang="ja-JP" altLang="en-US" dirty="0"/>
              <a:t>セグメントが超過することがある。</a:t>
            </a:r>
          </a:p>
          <a:p>
            <a:pPr lvl="1"/>
            <a:r>
              <a:rPr lang="ja-JP" altLang="en-US" dirty="0"/>
              <a:t>フィーチャーフォンを利用しているプロジェクトは気をつけて！</a:t>
            </a:r>
          </a:p>
          <a:p>
            <a:pPr lvl="2"/>
            <a:br>
              <a:rPr lang="ja-JP" altLang="en-US" dirty="0"/>
            </a:br>
            <a:r>
              <a:rPr lang="en-US" altLang="ja-JP" dirty="0"/>
              <a:t>[</a:t>
            </a:r>
            <a:r>
              <a:rPr lang="ja-JP" altLang="en-US" dirty="0"/>
              <a:t>マイクロソフト セキュリティ情報 </a:t>
            </a:r>
            <a:r>
              <a:rPr lang="en-US" altLang="ja-JP" dirty="0"/>
              <a:t>MS10-070 - </a:t>
            </a:r>
            <a:r>
              <a:rPr lang="ja-JP" altLang="en-US" dirty="0"/>
              <a:t>重要 </a:t>
            </a:r>
            <a:r>
              <a:rPr lang="en-US" altLang="ja-JP" dirty="0"/>
              <a:t>]</a:t>
            </a:r>
            <a:endParaRPr lang="ja-JP" altLang="en-US" dirty="0"/>
          </a:p>
          <a:p>
            <a:pPr lvl="2"/>
            <a:r>
              <a:rPr lang="en-US" altLang="ja-JP" dirty="0">
                <a:hlinkClick r:id="rId2"/>
              </a:rPr>
              <a:t>https://technet.microsoft.com/ja-jp/library/security/ms10-070.aspx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HKLM:\System\CurrentControlSet\Services\HTTP\Parameters\UrlSegmentMaxLength</a:t>
            </a:r>
          </a:p>
          <a:p>
            <a:pPr lvl="2"/>
            <a:r>
              <a:rPr lang="ja-JP" altLang="en-US" dirty="0"/>
              <a:t>初期値が</a:t>
            </a:r>
            <a:r>
              <a:rPr lang="en-US" altLang="ja-JP" dirty="0"/>
              <a:t>260</a:t>
            </a:r>
            <a:r>
              <a:rPr lang="ja-JP" altLang="en-US" dirty="0"/>
              <a:t>。</a:t>
            </a:r>
            <a:r>
              <a:rPr lang="en-US" altLang="ja-JP" dirty="0"/>
              <a:t>UserName</a:t>
            </a:r>
            <a:r>
              <a:rPr lang="ja-JP" altLang="en-US" dirty="0"/>
              <a:t>次第で</a:t>
            </a:r>
            <a:r>
              <a:rPr lang="en-US" altLang="ja-JP" dirty="0"/>
              <a:t>UrlSegment</a:t>
            </a:r>
            <a:r>
              <a:rPr lang="ja-JP" altLang="en-US" dirty="0"/>
              <a:t>長が</a:t>
            </a:r>
            <a:r>
              <a:rPr lang="en-US" altLang="ja-JP" dirty="0"/>
              <a:t>260</a:t>
            </a:r>
            <a:r>
              <a:rPr lang="ja-JP" altLang="en-US" dirty="0"/>
              <a:t>を超過することがある。</a:t>
            </a:r>
            <a:endParaRPr lang="en-US" altLang="ja-JP" dirty="0"/>
          </a:p>
          <a:p>
            <a:pPr lvl="2"/>
            <a:endParaRPr lang="ja-JP" altLang="en-US" dirty="0"/>
          </a:p>
          <a:p>
            <a:pPr lvl="2"/>
            <a:r>
              <a:rPr lang="en-US" altLang="ja-JP" dirty="0"/>
              <a:t>[Windows </a:t>
            </a:r>
            <a:r>
              <a:rPr lang="ja-JP" altLang="en-US" dirty="0"/>
              <a:t>用の </a:t>
            </a:r>
            <a:r>
              <a:rPr lang="en-US" altLang="ja-JP" dirty="0"/>
              <a:t>Http.sys </a:t>
            </a:r>
            <a:r>
              <a:rPr lang="ja-JP" altLang="en-US" dirty="0"/>
              <a:t>レジストリ設定 </a:t>
            </a:r>
            <a:r>
              <a:rPr lang="en-US" altLang="ja-JP" dirty="0"/>
              <a:t>]</a:t>
            </a:r>
            <a:endParaRPr lang="ja-JP" altLang="en-US" dirty="0"/>
          </a:p>
          <a:p>
            <a:pPr lvl="2"/>
            <a:r>
              <a:rPr lang="en-US" altLang="ja-JP" dirty="0">
                <a:hlinkClick r:id="rId3"/>
              </a:rPr>
              <a:t>https://support.microsoft.com/ja-jp/help/820129/http.sys-registry-settings-for-windows</a:t>
            </a:r>
            <a:endParaRPr lang="en-US" altLang="ja-JP" dirty="0"/>
          </a:p>
          <a:p>
            <a:pPr lvl="1"/>
            <a:endParaRPr lang="en-US" altLang="ja-JP" dirty="0"/>
          </a:p>
          <a:p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8377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LIVE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73" y="948091"/>
            <a:ext cx="6532343" cy="48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動作検証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756337"/>
          </a:xfrm>
        </p:spPr>
        <p:txBody>
          <a:bodyPr/>
          <a:lstStyle/>
          <a:p>
            <a:r>
              <a:rPr lang="ja-JP" altLang="en-US" dirty="0"/>
              <a:t>地味に、愚直に、丁寧に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112" lvl="1"/>
            <a:r>
              <a:rPr lang="ja-JP" altLang="en-US" sz="2800" dirty="0"/>
              <a:t>動作が変化するようなコンパイラや</a:t>
            </a:r>
            <a:r>
              <a:rPr lang="en-US" altLang="ja-JP" sz="2800" dirty="0"/>
              <a:t>CLR</a:t>
            </a:r>
            <a:r>
              <a:rPr lang="ja-JP" altLang="en-US" sz="2800" dirty="0"/>
              <a:t>の変更はレアケース。単体テストで発見。</a:t>
            </a:r>
            <a:endParaRPr lang="en-US" altLang="ja-JP" sz="2800" dirty="0"/>
          </a:p>
          <a:p>
            <a:pPr marL="3112" lvl="1"/>
            <a:r>
              <a:rPr lang="en-US" altLang="ja-JP" sz="2800" dirty="0"/>
              <a:t>.NET Framework</a:t>
            </a:r>
            <a:r>
              <a:rPr lang="ja-JP" altLang="en-US" sz="2800" dirty="0"/>
              <a:t>として仕様変更が入ってくるものはあるけど、リリースノートに全部書かれてる。</a:t>
            </a:r>
            <a:endParaRPr lang="ja-JP" altLang="en-US" sz="2400" dirty="0"/>
          </a:p>
          <a:p>
            <a:pPr marL="3112" lvl="1"/>
            <a:r>
              <a:rPr lang="ja-JP" altLang="en-US" sz="2800" dirty="0"/>
              <a:t>基本的に</a:t>
            </a:r>
            <a:r>
              <a:rPr lang="en-US" altLang="ja-JP" sz="2800" dirty="0"/>
              <a:t>UI</a:t>
            </a:r>
            <a:r>
              <a:rPr lang="ja-JP" altLang="en-US" sz="2800" dirty="0"/>
              <a:t>に関する部分と、</a:t>
            </a:r>
            <a:r>
              <a:rPr lang="en-US" altLang="ja-JP" sz="2800" dirty="0"/>
              <a:t>ASP.NET </a:t>
            </a:r>
            <a:r>
              <a:rPr lang="ja-JP" altLang="en-US" sz="2800" dirty="0"/>
              <a:t>コアサービスでの機能追加や、よりセキュアにするものなので、個別</a:t>
            </a:r>
            <a:r>
              <a:rPr lang="en-US" altLang="ja-JP" sz="2800" dirty="0"/>
              <a:t>ASPX</a:t>
            </a:r>
            <a:r>
              <a:rPr lang="ja-JP" altLang="en-US" sz="2800" dirty="0"/>
              <a:t>対応するようなものはあまりない。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9484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486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リリースノート読む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Web.config</a:t>
            </a:r>
            <a:r>
              <a:rPr lang="ja-JP" altLang="en-US" dirty="0"/>
              <a:t>で対応できないか調べる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最新の</a:t>
            </a:r>
            <a:r>
              <a:rPr kumimoji="1" lang="en-US" altLang="ja-JP" dirty="0"/>
              <a:t>Visual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Studio</a:t>
            </a:r>
            <a:r>
              <a:rPr kumimoji="1" lang="ja-JP" altLang="en-US" dirty="0"/>
              <a:t>に任せる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25890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68351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http://bit.ly/decode2017-tl07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7778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6992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http://www.commerble.com/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EC</a:t>
            </a:r>
            <a:r>
              <a:rPr lang="ja-JP" altLang="en-US" dirty="0"/>
              <a:t>プラットフォームを提供しています</a:t>
            </a:r>
          </a:p>
          <a:p>
            <a:r>
              <a:rPr lang="ja-JP" altLang="en-US" dirty="0"/>
              <a:t>受注に対する課金モデルです</a:t>
            </a:r>
          </a:p>
          <a:p>
            <a:r>
              <a:rPr lang="ja-JP" altLang="en-US" dirty="0"/>
              <a:t>勝手に</a:t>
            </a:r>
            <a:r>
              <a:rPr lang="en-US" altLang="ja-JP" dirty="0"/>
              <a:t>CDN</a:t>
            </a:r>
            <a:r>
              <a:rPr lang="ja-JP" altLang="en-US" dirty="0"/>
              <a:t>も使いますが、料金はコミコミです</a:t>
            </a:r>
          </a:p>
          <a:p>
            <a:r>
              <a:rPr lang="ja-JP" altLang="en-US" dirty="0"/>
              <a:t>可用性・パフォーマンスはお任せください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株式会社</a:t>
            </a:r>
            <a:r>
              <a:rPr lang="en-US" altLang="ja-JP" dirty="0"/>
              <a:t>Commerble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8602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話すこと・話さないこと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983253"/>
          </a:xfrm>
        </p:spPr>
        <p:txBody>
          <a:bodyPr/>
          <a:lstStyle/>
          <a:p>
            <a:r>
              <a:rPr lang="ja-JP" altLang="en-US" b="1" dirty="0"/>
              <a:t>話すこと</a:t>
            </a:r>
            <a:endParaRPr lang="ja-JP" altLang="en-US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CLR2.0</a:t>
            </a:r>
            <a:r>
              <a:rPr lang="ja-JP" altLang="en-US" dirty="0"/>
              <a:t>から</a:t>
            </a:r>
            <a:r>
              <a:rPr lang="en-US" altLang="ja-JP" dirty="0"/>
              <a:t>CLR4</a:t>
            </a:r>
            <a:r>
              <a:rPr lang="ja-JP" altLang="en-US" dirty="0"/>
              <a:t>への移行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</a:t>
            </a:r>
            <a:r>
              <a:rPr lang="ja-JP" altLang="en-US" dirty="0"/>
              <a:t> </a:t>
            </a:r>
            <a:r>
              <a:rPr lang="en-US" altLang="ja-JP" dirty="0"/>
              <a:t>WebForms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Visual Studio</a:t>
            </a:r>
            <a:r>
              <a:rPr lang="ja-JP" altLang="en-US" dirty="0"/>
              <a:t>で複数</a:t>
            </a:r>
            <a:r>
              <a:rPr lang="en-US" altLang="ja-JP" dirty="0"/>
              <a:t>CLR</a:t>
            </a:r>
            <a:r>
              <a:rPr lang="ja-JP" altLang="en-US" dirty="0"/>
              <a:t>バージョン並行開発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499228"/>
          </a:xfrm>
        </p:spPr>
        <p:txBody>
          <a:bodyPr/>
          <a:lstStyle/>
          <a:p>
            <a:r>
              <a:rPr lang="ja-JP" altLang="en-US" b="1" dirty="0"/>
              <a:t>話さないこと</a:t>
            </a:r>
            <a:endParaRPr lang="ja-JP" altLang="en-US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Core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MVC</a:t>
            </a:r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モバイル機能</a:t>
            </a:r>
            <a:endParaRPr lang="en-US" altLang="ja-JP" dirty="0"/>
          </a:p>
          <a:p>
            <a:pPr marL="579446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サードパーティコンポーネント</a:t>
            </a:r>
            <a:endParaRPr lang="en-US" altLang="ja-JP" dirty="0"/>
          </a:p>
          <a:p>
            <a:pPr marL="563884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0616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最初の運用環境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816318"/>
          </a:xfrm>
        </p:spPr>
        <p:txBody>
          <a:bodyPr/>
          <a:lstStyle/>
          <a:p>
            <a:r>
              <a:rPr lang="ja-JP" altLang="en-US" dirty="0"/>
              <a:t>データセンター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ラック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ロードバランサ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ネットワーク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電源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物理マシン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バックアープ装置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広域イーサ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545488"/>
          </a:xfrm>
        </p:spPr>
        <p:txBody>
          <a:bodyPr/>
          <a:lstStyle/>
          <a:p>
            <a:r>
              <a:rPr lang="ja-JP" altLang="en-US" dirty="0"/>
              <a:t>監視サービス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ハードウェア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648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最初の開発環境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135876"/>
          </a:xfrm>
        </p:spPr>
        <p:txBody>
          <a:bodyPr/>
          <a:lstStyle/>
          <a:p>
            <a:r>
              <a:rPr lang="en-US" altLang="ja-JP" dirty="0"/>
              <a:t>Window Server 2008 R2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3.5</a:t>
            </a:r>
          </a:p>
          <a:p>
            <a:r>
              <a:rPr lang="en-US" altLang="ja-JP" dirty="0"/>
              <a:t>Visual Studio 2008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C# 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MVC 1</a:t>
            </a:r>
          </a:p>
          <a:p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257815"/>
          </a:xfrm>
        </p:spPr>
        <p:txBody>
          <a:bodyPr/>
          <a:lstStyle/>
          <a:p>
            <a:r>
              <a:rPr lang="ja-JP" altLang="en-US" dirty="0"/>
              <a:t>データベース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SQL Server 2008</a:t>
            </a:r>
          </a:p>
          <a:p>
            <a:r>
              <a:rPr lang="ja-JP" altLang="en-US" dirty="0"/>
              <a:t>ソース管理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Subversion</a:t>
            </a:r>
          </a:p>
          <a:p>
            <a:r>
              <a:rPr lang="ja-JP" altLang="en-US" dirty="0"/>
              <a:t>課題管理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Excel/SharePoint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782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いまの運用環境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740639"/>
          </a:xfrm>
        </p:spPr>
        <p:txBody>
          <a:bodyPr/>
          <a:lstStyle/>
          <a:p>
            <a:r>
              <a:rPr lang="en-US" altLang="ja-JP" dirty="0"/>
              <a:t>Azure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SQL Database(ElasticPool)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Redis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Storage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Functions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Scheduler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VNET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6045822"/>
          </a:xfrm>
        </p:spPr>
        <p:txBody>
          <a:bodyPr/>
          <a:lstStyle/>
          <a:p>
            <a:r>
              <a:rPr lang="en-US" altLang="ja-JP" dirty="0"/>
              <a:t>AWS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Route53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CloudFront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S3</a:t>
            </a:r>
          </a:p>
          <a:p>
            <a:r>
              <a:rPr lang="en-US" altLang="ja-JP" dirty="0"/>
              <a:t>CDN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KeyCDN</a:t>
            </a:r>
          </a:p>
          <a:p>
            <a:r>
              <a:rPr lang="ja-JP" altLang="en-US" dirty="0"/>
              <a:t>ログ管理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Logentries</a:t>
            </a:r>
          </a:p>
          <a:p>
            <a:r>
              <a:rPr lang="ja-JP" altLang="en-US" dirty="0"/>
              <a:t>監視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NewRelic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731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いまの開発環境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574907"/>
          </a:xfrm>
        </p:spPr>
        <p:txBody>
          <a:bodyPr/>
          <a:lstStyle/>
          <a:p>
            <a:r>
              <a:rPr lang="en-US" altLang="ja-JP" dirty="0"/>
              <a:t>Window Server 2012/2016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4.6.1</a:t>
            </a:r>
          </a:p>
          <a:p>
            <a:r>
              <a:rPr lang="en-US" altLang="ja-JP" dirty="0"/>
              <a:t>Visual Studio 2015/2017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C# 6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MVC 5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WCF(OData)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3696846"/>
          </a:xfrm>
        </p:spPr>
        <p:txBody>
          <a:bodyPr/>
          <a:lstStyle/>
          <a:p>
            <a:r>
              <a:rPr lang="ja-JP" altLang="en-US" dirty="0"/>
              <a:t>データベース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sv-SE" altLang="ja-JP" dirty="0"/>
              <a:t>SQL Server 2014</a:t>
            </a:r>
          </a:p>
          <a:p>
            <a:r>
              <a:rPr lang="ja-JP" altLang="en-US" dirty="0"/>
              <a:t>ソース管理</a:t>
            </a:r>
            <a:endParaRPr lang="en-US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Bitbucket</a:t>
            </a:r>
          </a:p>
          <a:p>
            <a:pPr marL="684409" lvl="2" indent="-457200">
              <a:buFont typeface="Arial" panose="020B0604020202020204" pitchFamily="34" charset="0"/>
              <a:buChar char="•"/>
            </a:pPr>
            <a:r>
              <a:rPr lang="en-US" altLang="ja-JP" dirty="0"/>
              <a:t>Git</a:t>
            </a:r>
          </a:p>
          <a:p>
            <a:r>
              <a:rPr lang="ja-JP" altLang="en-US" dirty="0"/>
              <a:t>課題管理</a:t>
            </a:r>
            <a:endParaRPr lang="sv-SE" altLang="ja-JP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sv-SE" altLang="ja-JP" dirty="0"/>
              <a:t>JIRA </a:t>
            </a:r>
          </a:p>
        </p:txBody>
      </p:sp>
    </p:spTree>
    <p:extLst>
      <p:ext uri="{BB962C8B-B14F-4D97-AF65-F5344CB8AC3E}">
        <p14:creationId xmlns:p14="http://schemas.microsoft.com/office/powerpoint/2010/main" val="19094871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これまでの履歴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3060197"/>
          </a:xfrm>
        </p:spPr>
        <p:txBody>
          <a:bodyPr/>
          <a:lstStyle/>
          <a:p>
            <a:r>
              <a:rPr kumimoji="1" lang="en-US" altLang="ja-JP" dirty="0"/>
              <a:t>CLR</a:t>
            </a:r>
            <a:r>
              <a:rPr kumimoji="1" lang="ja-JP" altLang="en-US" dirty="0"/>
              <a:t> </a:t>
            </a:r>
            <a:r>
              <a:rPr kumimoji="1" lang="en-US" altLang="ja-JP" dirty="0"/>
              <a:t>2.0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.NET Framework 3.5</a:t>
            </a:r>
          </a:p>
          <a:p>
            <a:r>
              <a:rPr kumimoji="1" lang="en-US" altLang="ja-JP" dirty="0"/>
              <a:t>CLR</a:t>
            </a:r>
            <a:r>
              <a:rPr kumimoji="1" lang="ja-JP" altLang="en-US" dirty="0"/>
              <a:t> </a:t>
            </a:r>
            <a:r>
              <a:rPr kumimoji="1" lang="en-US" altLang="ja-JP" dirty="0"/>
              <a:t>4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4.5</a:t>
            </a:r>
            <a:r>
              <a:rPr lang="ja-JP" altLang="en-US" dirty="0"/>
              <a:t>、</a:t>
            </a:r>
            <a:r>
              <a:rPr lang="en-US" altLang="ja-JP" dirty="0"/>
              <a:t>4.5.1</a:t>
            </a:r>
            <a:r>
              <a:rPr lang="ja-JP" altLang="en-US" dirty="0"/>
              <a:t>、</a:t>
            </a:r>
            <a:r>
              <a:rPr lang="en-US" altLang="ja-JP" dirty="0"/>
              <a:t>4.5.2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Framework 4.6</a:t>
            </a:r>
            <a:r>
              <a:rPr lang="ja-JP" altLang="en-US" dirty="0"/>
              <a:t>、</a:t>
            </a:r>
            <a:r>
              <a:rPr lang="en-US" altLang="ja-JP" dirty="0"/>
              <a:t>4.6.1</a:t>
            </a:r>
            <a:endParaRPr kumimoji="1" lang="ja-JP" altLang="en-US" strike="sngStrike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4377289"/>
          </a:xfrm>
        </p:spPr>
        <p:txBody>
          <a:bodyPr/>
          <a:lstStyle/>
          <a:p>
            <a:r>
              <a:rPr kumimoji="1" lang="en-US" altLang="ja-JP" dirty="0"/>
              <a:t>Windows Server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2008R2(IIS7.5)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2012(IIS8)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2012R2(IIS8.5)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2016(IIS10)</a:t>
            </a:r>
          </a:p>
          <a:p>
            <a:r>
              <a:rPr kumimoji="1" lang="en-US" altLang="ja-JP" dirty="0"/>
              <a:t>Visual Studio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2008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2010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2012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2015</a:t>
            </a:r>
            <a:r>
              <a:rPr kumimoji="1" lang="ja-JP" altLang="en-US" dirty="0"/>
              <a:t>、</a:t>
            </a:r>
            <a:r>
              <a:rPr kumimoji="1" lang="en-US" altLang="ja-JP" dirty="0"/>
              <a:t>2017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240" y="5749907"/>
            <a:ext cx="9013173" cy="119725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dirty="0"/>
              <a:t>[.net 4.0 - Difference between CLR 2.0 and CLR 4.0 - Stack Overflow]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u="sng" dirty="0">
                <a:hlinkClick r:id="rId2"/>
              </a:rPr>
              <a:t>http://stackoverflow.com/questions/1626368/difference-between-clr-2-0-and-clr-4-0</a:t>
            </a:r>
            <a:endParaRPr kumimoji="1" lang="en-US" altLang="ja-JP" sz="2400" u="sng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487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バージョンアップ対象は？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4772525"/>
          </a:xfrm>
        </p:spPr>
        <p:txBody>
          <a:bodyPr/>
          <a:lstStyle/>
          <a:p>
            <a:r>
              <a:rPr lang="ja-JP" altLang="en-US" dirty="0"/>
              <a:t>インフラ</a:t>
            </a:r>
            <a:endParaRPr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オンプレからクラウド</a:t>
            </a:r>
            <a:endParaRPr lang="en-US" altLang="ja-JP" dirty="0"/>
          </a:p>
          <a:p>
            <a:r>
              <a:rPr lang="en-US" altLang="ja-JP" dirty="0"/>
              <a:t>OS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IIS</a:t>
            </a:r>
          </a:p>
          <a:p>
            <a:r>
              <a:rPr lang="ja-JP" altLang="en-US" dirty="0"/>
              <a:t>基盤ソフトウェア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データベース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キャッシュ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ソース管理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5151218"/>
          </a:xfrm>
        </p:spPr>
        <p:txBody>
          <a:bodyPr/>
          <a:lstStyle/>
          <a:p>
            <a:r>
              <a:rPr lang="en-US" altLang="ja-JP" dirty="0"/>
              <a:t>NET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.NET Runtime(CLR)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</a:t>
            </a:r>
            <a:r>
              <a:rPr lang="ja-JP" altLang="en-US" dirty="0"/>
              <a:t>コア サービス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Application Framework</a:t>
            </a:r>
          </a:p>
          <a:p>
            <a:pPr marL="570109" lvl="2" indent="-342900">
              <a:buFont typeface="Arial" panose="020B0604020202020204" pitchFamily="34" charset="0"/>
              <a:buChar char="•"/>
            </a:pPr>
            <a:r>
              <a:rPr lang="en-US" altLang="ja-JP" dirty="0"/>
              <a:t>ASP.NET WebForms</a:t>
            </a:r>
          </a:p>
          <a:p>
            <a:r>
              <a:rPr lang="ja-JP" altLang="en-US" dirty="0"/>
              <a:t>ライブラリ</a:t>
            </a:r>
            <a:r>
              <a:rPr lang="en-US" altLang="ja-JP" dirty="0"/>
              <a:t>(NuGet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ASP.NET MVC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dirty="0"/>
              <a:t>JSON.NET</a:t>
            </a:r>
          </a:p>
          <a:p>
            <a:r>
              <a:rPr lang="en-US" altLang="ja-JP" dirty="0"/>
              <a:t>Visual Studio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860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ode2017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de:code 2017">
      <a:majorFont>
        <a:latin typeface="Segoe UI 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クチュール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code2017" id="{C4AECF11-FCF6-4466-851E-8ADAE8814474}" vid="{A53F7C65-43F8-4CED-82A7-6D135052E0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decode2017</Template>
  <TotalTime>2641</TotalTime>
  <Words>1105</Words>
  <Application>Microsoft Office PowerPoint</Application>
  <PresentationFormat>ワイド画面</PresentationFormat>
  <Paragraphs>300</Paragraphs>
  <Slides>28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メイリオ</vt:lpstr>
      <vt:lpstr>游ゴシック</vt:lpstr>
      <vt:lpstr>Arial</vt:lpstr>
      <vt:lpstr>Consolas</vt:lpstr>
      <vt:lpstr>Segoe UI</vt:lpstr>
      <vt:lpstr>Segoe UI Light</vt:lpstr>
      <vt:lpstr>Wingdings</vt:lpstr>
      <vt:lpstr>decode2017</vt:lpstr>
      <vt:lpstr>エンタープライズ基準で "丁寧に" .NET Framework のバージョンアップしていくコツ </vt:lpstr>
      <vt:lpstr>参考</vt:lpstr>
      <vt:lpstr>話すこと・話さないこと</vt:lpstr>
      <vt:lpstr>最初の運用環境</vt:lpstr>
      <vt:lpstr>最初の開発環境</vt:lpstr>
      <vt:lpstr>いまの運用環境</vt:lpstr>
      <vt:lpstr>いまの開発環境 </vt:lpstr>
      <vt:lpstr>これまでの履歴</vt:lpstr>
      <vt:lpstr>バージョンアップ対象は？ </vt:lpstr>
      <vt:lpstr>バージョンアップはなぜ必要なのか？ </vt:lpstr>
      <vt:lpstr>バージョンアップの注意点(.NET) </vt:lpstr>
      <vt:lpstr>バージョンアップの注意点(環境)</vt:lpstr>
      <vt:lpstr>おすすめバージョンアップ手順</vt:lpstr>
      <vt:lpstr>開発環境バージョンアップのパターン </vt:lpstr>
      <vt:lpstr>LIVE</vt:lpstr>
      <vt:lpstr>オリジナル</vt:lpstr>
      <vt:lpstr>VS複数CLR複数</vt:lpstr>
      <vt:lpstr>VS複数CLR複数の難しいところ</vt:lpstr>
      <vt:lpstr>VS最新CLR複数 </vt:lpstr>
      <vt:lpstr>コンパイラディレクティブ </vt:lpstr>
      <vt:lpstr>ASP.NETの挙動を制御 </vt:lpstr>
      <vt:lpstr>ここが重要 Web.configの設定</vt:lpstr>
      <vt:lpstr>見落としがちなポイント</vt:lpstr>
      <vt:lpstr>LIVE</vt:lpstr>
      <vt:lpstr>動作検証</vt:lpstr>
      <vt:lpstr>まとめ</vt:lpstr>
      <vt:lpstr>参考</vt:lpstr>
      <vt:lpstr>株式会社Commerbleとは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エンタープライズ基準で "丁寧に" .NET Framework のバージョンアップしていくコツ </dc:title>
  <dc:creator>Takashi Takehara</dc:creator>
  <cp:lastModifiedBy>Takashi Takehara</cp:lastModifiedBy>
  <cp:revision>70</cp:revision>
  <dcterms:created xsi:type="dcterms:W3CDTF">2017-05-16T02:40:54Z</dcterms:created>
  <dcterms:modified xsi:type="dcterms:W3CDTF">2017-05-24T00:05:21Z</dcterms:modified>
</cp:coreProperties>
</file>