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0" r:id="rId13"/>
    <p:sldId id="271" r:id="rId14"/>
    <p:sldId id="272" r:id="rId15"/>
    <p:sldId id="286" r:id="rId16"/>
    <p:sldId id="273" r:id="rId17"/>
    <p:sldId id="277" r:id="rId18"/>
    <p:sldId id="278" r:id="rId19"/>
    <p:sldId id="274" r:id="rId20"/>
    <p:sldId id="275" r:id="rId21"/>
    <p:sldId id="279" r:id="rId22"/>
    <p:sldId id="280" r:id="rId23"/>
    <p:sldId id="281" r:id="rId24"/>
    <p:sldId id="283" r:id="rId25"/>
    <p:sldId id="282" r:id="rId26"/>
    <p:sldId id="285" r:id="rId27"/>
    <p:sldId id="284" r:id="rId28"/>
    <p:sldId id="257" r:id="rId29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340" autoAdjust="0"/>
  </p:normalViewPr>
  <p:slideViewPr>
    <p:cSldViewPr snapToGrid="0">
      <p:cViewPr varScale="1">
        <p:scale>
          <a:sx n="99" d="100"/>
          <a:sy n="99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2235E-F51F-4EE3-A9D1-34511420EE15}" type="datetimeFigureOut">
              <a:rPr kumimoji="1" lang="ja-JP" altLang="en-US" smtClean="0"/>
              <a:t>2017/5/23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3A305-6277-4996-B8EC-AFD5D15FA8E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649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.NET 1.0 </a:t>
            </a:r>
            <a:r>
              <a:rPr kumimoji="1" lang="ja-JP" altLang="en-US" dirty="0"/>
              <a:t>から </a:t>
            </a:r>
            <a:r>
              <a:rPr kumimoji="1" lang="en-US" altLang="ja-JP" dirty="0"/>
              <a:t>15</a:t>
            </a:r>
            <a:r>
              <a:rPr kumimoji="1" lang="ja-JP" altLang="en-US" dirty="0"/>
              <a:t>年。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A305-6277-4996-B8EC-AFD5D15FA8E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64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A305-6277-4996-B8EC-AFD5D15FA8E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93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3544" y="6314536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81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665025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>
                <a:latin typeface="+mn-lt"/>
                <a:ea typeface="+mn-ea"/>
              </a:defRPr>
            </a:lvl1pPr>
            <a:lvl2pPr marL="520702" indent="-228601">
              <a:defRPr sz="2353">
                <a:latin typeface="+mn-lt"/>
                <a:ea typeface="+mn-ea"/>
              </a:defRPr>
            </a:lvl2pPr>
            <a:lvl3pPr marL="685803" indent="-165101">
              <a:tabLst/>
              <a:defRPr sz="1961">
                <a:latin typeface="+mn-lt"/>
                <a:ea typeface="+mn-ea"/>
              </a:defRPr>
            </a:lvl3pPr>
            <a:lvl4pPr marL="863603" indent="-177801">
              <a:defRPr>
                <a:latin typeface="+mn-lt"/>
                <a:ea typeface="+mn-ea"/>
              </a:defRPr>
            </a:lvl4pPr>
            <a:lvl5pPr marL="1028704" indent="-165101"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665025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>
                <a:latin typeface="+mn-lt"/>
                <a:ea typeface="+mn-ea"/>
              </a:defRPr>
            </a:lvl1pPr>
            <a:lvl2pPr marL="520702" indent="-228601">
              <a:defRPr sz="2353">
                <a:latin typeface="+mn-lt"/>
                <a:ea typeface="+mn-ea"/>
              </a:defRPr>
            </a:lvl2pPr>
            <a:lvl3pPr marL="685803" indent="-165101">
              <a:tabLst/>
              <a:defRPr sz="1961">
                <a:latin typeface="+mn-lt"/>
                <a:ea typeface="+mn-ea"/>
              </a:defRPr>
            </a:lvl3pPr>
            <a:lvl4pPr marL="863603" indent="-177801">
              <a:defRPr>
                <a:latin typeface="+mn-lt"/>
                <a:ea typeface="+mn-ea"/>
              </a:defRPr>
            </a:lvl4pPr>
            <a:lvl5pPr marL="1028704" indent="-165101"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0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6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710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7822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4589" y="6316383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1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3" name="正方形/長方形 2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4589" y="6316383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63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正方形/長方形 2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4589" y="6316383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正方形/長方形 2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4589" y="6316383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85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6"/>
            <a:ext cx="5378548" cy="832882"/>
          </a:xfrm>
        </p:spPr>
        <p:txBody>
          <a:bodyPr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61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4589" y="6316383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3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4589" y="6316383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45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セッションタイトルを記入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507850" y="322490"/>
            <a:ext cx="4413357" cy="717889"/>
          </a:xfrm>
        </p:spPr>
        <p:txBody>
          <a:bodyPr lIns="182880" tIns="146304" rIns="182880" bIns="146304"/>
          <a:lstStyle>
            <a:lvl1pPr marL="0" indent="0" algn="r">
              <a:buNone/>
              <a:defRPr sz="2745" baseline="0">
                <a:latin typeface="+mj-lt"/>
                <a:ea typeface="+mj-ea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Track Number Here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34639" y="6316383"/>
            <a:ext cx="1326999" cy="43278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2" y="5194062"/>
            <a:ext cx="9860611" cy="767513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pPr lvl="0"/>
            <a:r>
              <a:rPr lang="ja-JP" altLang="en-US" dirty="0"/>
              <a:t>登壇者名を記入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69302" y="4558640"/>
            <a:ext cx="9860611" cy="49421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pPr lvl="0"/>
            <a:r>
              <a:rPr lang="ja-JP" altLang="en-US" dirty="0"/>
              <a:t>登壇者肩書きを記入</a:t>
            </a:r>
          </a:p>
        </p:txBody>
      </p:sp>
    </p:spTree>
    <p:extLst>
      <p:ext uri="{BB962C8B-B14F-4D97-AF65-F5344CB8AC3E}">
        <p14:creationId xmlns:p14="http://schemas.microsoft.com/office/powerpoint/2010/main" val="6894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19733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9301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166232" y="6080818"/>
            <a:ext cx="11653522" cy="4080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ctr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784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rPr>
              <a:t>© 2017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238000" y="6461314"/>
            <a:ext cx="10587695" cy="241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80" dirty="0">
                <a:latin typeface="+mn-lt"/>
                <a:ea typeface="+mn-ea"/>
              </a:rPr>
              <a:t>本情報の内容（添付文書、リンク先などを含む）は、作成日時点でのものであり、予告なく変更される場合があります。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3196747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4589" y="6316383"/>
            <a:ext cx="1326999" cy="432780"/>
          </a:xfrm>
          <a:prstGeom prst="rect">
            <a:avLst/>
          </a:prstGeom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blackWhite">
          <a:xfrm>
            <a:off x="166232" y="6079623"/>
            <a:ext cx="11653522" cy="41040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ctr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784" dirty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rPr>
              <a:t>© 2017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707302" y="2440565"/>
            <a:ext cx="4647657" cy="170985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38000" y="6461314"/>
            <a:ext cx="10587695" cy="241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80" dirty="0">
                <a:solidFill>
                  <a:schemeClr val="bg1"/>
                </a:solidFill>
                <a:latin typeface="+mn-lt"/>
                <a:ea typeface="+mn-ea"/>
              </a:rPr>
              <a:t>本情報の内容（添付文書、リンク先などを含む）は、作成日時点でのものであり、予告なく変更される場合があります。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2734576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242602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sz="470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5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 sz="2353">
                <a:latin typeface="+mn-lt"/>
                <a:ea typeface="+mn-ea"/>
              </a:defRPr>
            </a:lvl3pPr>
            <a:lvl4pPr>
              <a:defRPr sz="1961">
                <a:latin typeface="+mn-lt"/>
                <a:ea typeface="+mn-ea"/>
              </a:defRPr>
            </a:lvl4pPr>
            <a:lvl5pPr>
              <a:defRPr sz="1961"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508294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B22E-FF9D-480E-B7B0-664AB4693730}" type="datetimeFigureOut">
              <a:rPr kumimoji="1" lang="ja-JP" altLang="en-US" smtClean="0"/>
              <a:t>2017/5/23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2F22-09EB-470D-BC69-05B2FB4C5A1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344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02875"/>
          </a:xfrm>
        </p:spPr>
        <p:txBody>
          <a:bodyPr/>
          <a:lstStyle>
            <a:lvl1pPr marL="0" indent="0">
              <a:buNone/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353">
                <a:latin typeface="+mn-lt"/>
                <a:ea typeface="+mn-ea"/>
              </a:defRPr>
            </a:lvl2pPr>
            <a:lvl3pPr marL="224097" indent="0">
              <a:buNone/>
              <a:defRPr>
                <a:latin typeface="+mn-lt"/>
                <a:ea typeface="+mn-ea"/>
              </a:defRPr>
            </a:lvl3pPr>
            <a:lvl4pPr marL="448193" indent="0">
              <a:buNone/>
              <a:defRPr>
                <a:latin typeface="+mn-lt"/>
                <a:ea typeface="+mn-ea"/>
              </a:defRPr>
            </a:lvl4pPr>
            <a:lvl5pPr marL="672290" indent="0">
              <a:buNone/>
              <a:defRPr sz="1765"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38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02875"/>
          </a:xfrm>
        </p:spPr>
        <p:txBody>
          <a:bodyPr/>
          <a:lstStyle>
            <a:lvl1pPr marL="0" indent="0">
              <a:buNone/>
              <a:defRPr sz="392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353">
                <a:latin typeface="+mn-lt"/>
                <a:ea typeface="+mn-ea"/>
              </a:defRPr>
            </a:lvl2pPr>
            <a:lvl3pPr marL="224097" indent="0">
              <a:buNone/>
              <a:defRPr>
                <a:latin typeface="+mn-lt"/>
                <a:ea typeface="+mn-ea"/>
              </a:defRPr>
            </a:lvl3pPr>
            <a:lvl4pPr marL="448193" indent="0">
              <a:buNone/>
              <a:defRPr>
                <a:latin typeface="+mn-lt"/>
                <a:ea typeface="+mn-ea"/>
              </a:defRPr>
            </a:lvl4pPr>
            <a:lvl5pPr marL="672290" indent="0">
              <a:buNone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2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02875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92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02875"/>
          </a:xfrm>
        </p:spPr>
        <p:txBody>
          <a:bodyPr>
            <a:spAutoFit/>
          </a:bodyPr>
          <a:lstStyle>
            <a:lvl1pPr>
              <a:defRPr sz="3921"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8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665025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None/>
              <a:defRPr sz="2353">
                <a:latin typeface="+mn-lt"/>
                <a:ea typeface="+mn-ea"/>
              </a:defRPr>
            </a:lvl2pPr>
            <a:lvl3pPr marL="227209" indent="0">
              <a:buNone/>
              <a:tabLst/>
              <a:defRPr sz="1961">
                <a:latin typeface="+mn-lt"/>
              </a:defRPr>
            </a:lvl3pPr>
            <a:lvl4pPr marL="451306" indent="0">
              <a:buNone/>
              <a:defRPr>
                <a:latin typeface="+mn-lt"/>
              </a:defRPr>
            </a:lvl4pPr>
            <a:lvl5pPr marL="672290" indent="0">
              <a:buNone/>
              <a:tabLst/>
              <a:defRPr>
                <a:latin typeface="+mn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665025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None/>
              <a:defRPr sz="2353">
                <a:latin typeface="+mn-lt"/>
                <a:ea typeface="+mn-ea"/>
              </a:defRPr>
            </a:lvl2pPr>
            <a:lvl3pPr marL="227209" indent="0">
              <a:buNone/>
              <a:tabLst/>
              <a:defRPr sz="1961">
                <a:latin typeface="+mn-lt"/>
                <a:ea typeface="+mn-ea"/>
              </a:defRPr>
            </a:lvl3pPr>
            <a:lvl4pPr marL="451306" indent="0">
              <a:buNone/>
              <a:defRPr>
                <a:latin typeface="+mn-lt"/>
                <a:ea typeface="+mn-ea"/>
              </a:defRPr>
            </a:lvl4pPr>
            <a:lvl5pPr marL="672290" indent="0">
              <a:buNone/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9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665025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latin typeface="+mn-lt"/>
                <a:ea typeface="+mn-ea"/>
              </a:defRPr>
            </a:lvl1pPr>
            <a:lvl2pPr marL="0" indent="0">
              <a:buNone/>
              <a:defRPr sz="2353">
                <a:latin typeface="+mn-lt"/>
                <a:ea typeface="+mn-ea"/>
              </a:defRPr>
            </a:lvl2pPr>
            <a:lvl3pPr marL="227209" indent="0">
              <a:buNone/>
              <a:tabLst/>
              <a:defRPr sz="1961">
                <a:latin typeface="+mn-lt"/>
                <a:ea typeface="+mn-ea"/>
              </a:defRPr>
            </a:lvl3pPr>
            <a:lvl4pPr marL="451306" indent="0">
              <a:buNone/>
              <a:defRPr>
                <a:latin typeface="+mn-lt"/>
                <a:ea typeface="+mn-ea"/>
              </a:defRPr>
            </a:lvl4pPr>
            <a:lvl5pPr marL="672290" indent="0">
              <a:buNone/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665025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latin typeface="+mn-lt"/>
                <a:ea typeface="+mn-ea"/>
              </a:defRPr>
            </a:lvl1pPr>
            <a:lvl2pPr marL="0" indent="0">
              <a:buNone/>
              <a:defRPr sz="2353">
                <a:latin typeface="+mn-lt"/>
                <a:ea typeface="+mn-ea"/>
              </a:defRPr>
            </a:lvl2pPr>
            <a:lvl3pPr marL="227209" indent="0">
              <a:buNone/>
              <a:tabLst/>
              <a:defRPr sz="1961">
                <a:latin typeface="+mn-lt"/>
                <a:ea typeface="+mn-ea"/>
              </a:defRPr>
            </a:lvl3pPr>
            <a:lvl4pPr marL="451306" indent="0">
              <a:buNone/>
              <a:defRPr>
                <a:latin typeface="+mn-lt"/>
                <a:ea typeface="+mn-ea"/>
              </a:defRPr>
            </a:lvl4pPr>
            <a:lvl5pPr marL="672290" indent="0">
              <a:buNone/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8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665025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520702" indent="-228601">
              <a:defRPr sz="2353">
                <a:latin typeface="+mn-lt"/>
                <a:ea typeface="+mn-ea"/>
              </a:defRPr>
            </a:lvl2pPr>
            <a:lvl3pPr marL="685803" indent="-165101">
              <a:tabLst/>
              <a:defRPr sz="1961">
                <a:latin typeface="+mn-lt"/>
                <a:ea typeface="+mn-ea"/>
              </a:defRPr>
            </a:lvl3pPr>
            <a:lvl4pPr marL="863603" indent="-177801">
              <a:defRPr>
                <a:latin typeface="+mn-lt"/>
                <a:ea typeface="+mn-ea"/>
              </a:defRPr>
            </a:lvl4pPr>
            <a:lvl5pPr marL="1028704" indent="-165101"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665025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520702" indent="-228601">
              <a:defRPr sz="2353">
                <a:latin typeface="+mn-lt"/>
                <a:ea typeface="+mn-ea"/>
              </a:defRPr>
            </a:lvl2pPr>
            <a:lvl3pPr marL="685803" indent="-165101">
              <a:tabLst/>
              <a:defRPr sz="1961">
                <a:latin typeface="+mn-lt"/>
                <a:ea typeface="+mn-ea"/>
              </a:defRPr>
            </a:lvl3pPr>
            <a:lvl4pPr marL="863603" indent="-177801">
              <a:defRPr>
                <a:latin typeface="+mn-lt"/>
                <a:ea typeface="+mn-ea"/>
              </a:defRPr>
            </a:lvl4pPr>
            <a:lvl5pPr marL="1028704" indent="-165101"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48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276759"/>
            <a:ext cx="11653521" cy="22934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3544" y="6314536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2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kumimoji="1"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kumimoji="1"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kumimoji="1"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kumimoji="1"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kumimoji="1"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merble/decode2017" TargetMode="External"/><Relationship Id="rId2" Type="http://schemas.openxmlformats.org/officeDocument/2006/relationships/hyperlink" Target="http://bit.ly/decode2017-TL07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ja-jp/library/ee941656(v=VS.100).aspx?f=255&amp;MSPPError=-2147217396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ja-jp/help/820129/http.sys-registry-settings-for-windows" TargetMode="External"/><Relationship Id="rId2" Type="http://schemas.openxmlformats.org/officeDocument/2006/relationships/hyperlink" Target="https://technet.microsoft.com/ja-jp/library/security/ms10-070.aspx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merble/decode2017" TargetMode="External"/><Relationship Id="rId2" Type="http://schemas.openxmlformats.org/officeDocument/2006/relationships/hyperlink" Target="http://bit.ly/decode2017-TL07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merble.com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626368/difference-between-clr-2-0-and-clr-4-0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エンタープライズ基準で </a:t>
            </a:r>
            <a:r>
              <a:rPr lang="en-US" altLang="ja-JP" b="1" dirty="0"/>
              <a:t>"</a:t>
            </a:r>
            <a:r>
              <a:rPr lang="ja-JP" altLang="en-US" b="1" dirty="0"/>
              <a:t>丁寧に</a:t>
            </a:r>
            <a:r>
              <a:rPr lang="en-US" altLang="ja-JP" b="1" dirty="0"/>
              <a:t>" .NET Framework </a:t>
            </a:r>
            <a:r>
              <a:rPr lang="ja-JP" altLang="en-US" b="1" dirty="0"/>
              <a:t>のバージョンアップしていくコツ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TL07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/>
              <a:t>竹原 貴司　渡邉 寛之　谷口 慈行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 dirty="0"/>
              <a:t>株式会社</a:t>
            </a:r>
            <a:r>
              <a:rPr kumimoji="1" lang="en-US" altLang="ja-JP" dirty="0"/>
              <a:t>Commerble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67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バージョンアップはなぜ必要なのか？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5013937"/>
          </a:xfrm>
        </p:spPr>
        <p:txBody>
          <a:bodyPr/>
          <a:lstStyle/>
          <a:p>
            <a:r>
              <a:rPr lang="ja-JP" altLang="en-US" dirty="0"/>
              <a:t>パフォーマンス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HTTP/2(HTTP.sys)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JIT(CLR)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GC(CLR)</a:t>
            </a:r>
          </a:p>
          <a:p>
            <a:r>
              <a:rPr lang="ja-JP" altLang="en-US" dirty="0"/>
              <a:t>新機能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IIS,HTTP.sys,OS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.NET Framework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言語・コンパイラ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セキュリティ</a:t>
            </a:r>
          </a:p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3060197"/>
          </a:xfrm>
        </p:spPr>
        <p:txBody>
          <a:bodyPr/>
          <a:lstStyle/>
          <a:p>
            <a:r>
              <a:rPr lang="ja-JP" altLang="en-US" dirty="0"/>
              <a:t>サポートライフサイクル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kumimoji="1" lang="en-US" altLang="ja-JP" dirty="0"/>
              <a:t>OS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基盤ソフトウェア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開発ツール</a:t>
            </a:r>
            <a:endParaRPr kumimoji="1"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ライブラリ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137" y="6456947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ja-JP" alt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036092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バージョンアップの注意点</a:t>
            </a:r>
            <a:r>
              <a:rPr lang="en-US" altLang="ja-JP" dirty="0"/>
              <a:t>(.NET)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3861313"/>
          </a:xfrm>
        </p:spPr>
        <p:txBody>
          <a:bodyPr/>
          <a:lstStyle/>
          <a:p>
            <a:r>
              <a:rPr lang="ja-JP" altLang="en-US" dirty="0"/>
              <a:t> </a:t>
            </a:r>
            <a:r>
              <a:rPr lang="en-US" altLang="ja-JP" dirty="0"/>
              <a:t>.NET Framework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CLR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Breaking</a:t>
            </a:r>
            <a:r>
              <a:rPr lang="ja-JP" altLang="en-US" dirty="0"/>
              <a:t> </a:t>
            </a:r>
            <a:r>
              <a:rPr lang="en-US" altLang="ja-JP" dirty="0"/>
              <a:t>Changes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config</a:t>
            </a:r>
            <a:r>
              <a:rPr lang="ja-JP" altLang="en-US" dirty="0"/>
              <a:t>初期値が変わる</a:t>
            </a:r>
          </a:p>
          <a:p>
            <a:r>
              <a:rPr lang="ja-JP" altLang="en-US" dirty="0"/>
              <a:t>コンパイラ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構文拡張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async/await</a:t>
            </a:r>
            <a:r>
              <a:rPr lang="ja-JP" altLang="en-US" dirty="0"/>
              <a:t>、</a:t>
            </a:r>
            <a:r>
              <a:rPr lang="en-US" altLang="ja-JP" dirty="0"/>
              <a:t>tuple </a:t>
            </a:r>
            <a:r>
              <a:rPr lang="ja-JP" altLang="en-US" dirty="0"/>
              <a:t>みたいに</a:t>
            </a:r>
            <a:r>
              <a:rPr lang="en-US" altLang="ja-JP" dirty="0"/>
              <a:t>FX</a:t>
            </a:r>
            <a:r>
              <a:rPr lang="ja-JP" altLang="en-US" dirty="0"/>
              <a:t>に依存する構文も追加される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3982052"/>
          </a:xfrm>
        </p:spPr>
        <p:txBody>
          <a:bodyPr/>
          <a:lstStyle/>
          <a:p>
            <a:r>
              <a:rPr lang="en-US" altLang="ja-JP" dirty="0"/>
              <a:t>ASP.NET</a:t>
            </a:r>
            <a:endParaRPr lang="ja-JP" alt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コアサービス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レンダリング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セキュリティ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実行時コンパイラ</a:t>
            </a:r>
            <a:endParaRPr lang="en-US" altLang="ja-JP" dirty="0"/>
          </a:p>
          <a:p>
            <a:pPr marL="570109" lvl="2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CodeDOM</a:t>
            </a:r>
          </a:p>
          <a:p>
            <a:pPr marL="570109" lvl="2" indent="-342900">
              <a:buFont typeface="Arial" panose="020B0604020202020204" pitchFamily="34" charset="0"/>
              <a:buChar char="•"/>
            </a:pPr>
            <a:r>
              <a:rPr lang="en-US" altLang="ja-JP" dirty="0"/>
              <a:t>Roslyn</a:t>
            </a:r>
          </a:p>
          <a:p>
            <a:pPr lvl="1"/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651165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バージョンアップの注意点</a:t>
            </a:r>
            <a:r>
              <a:rPr lang="en-US" altLang="ja-JP" dirty="0"/>
              <a:t>(</a:t>
            </a:r>
            <a:r>
              <a:rPr lang="ja-JP" altLang="en-US" dirty="0"/>
              <a:t>環境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442101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開発環境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Visual Studio</a:t>
            </a:r>
            <a:r>
              <a:rPr lang="ja-JP" altLang="en-US" dirty="0"/>
              <a:t>複数バージョン並列か最新のみか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単体テストは存在するか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CI</a:t>
            </a:r>
            <a:r>
              <a:rPr lang="ja-JP" altLang="en-US" dirty="0"/>
              <a:t>サーバーが存在するか</a:t>
            </a:r>
          </a:p>
          <a:p>
            <a:pPr marL="0" indent="0">
              <a:buNone/>
            </a:pPr>
            <a:r>
              <a:rPr lang="ja-JP" altLang="en-US" dirty="0"/>
              <a:t>実行環境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開発・ステージ・本番と複数環境が用意できるか</a:t>
            </a:r>
          </a:p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4267130"/>
          </a:xfrm>
        </p:spPr>
        <p:txBody>
          <a:bodyPr/>
          <a:lstStyle/>
          <a:p>
            <a:r>
              <a:rPr lang="ja-JP" altLang="en-US" dirty="0"/>
              <a:t>デプロイスケジュール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アップグレード間にアプリケーショのデプロイが発生するか</a:t>
            </a:r>
          </a:p>
          <a:p>
            <a:r>
              <a:rPr lang="ja-JP" altLang="en-US" dirty="0"/>
              <a:t>コンフィグ管理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app.config/web.config</a:t>
            </a:r>
            <a:r>
              <a:rPr lang="ja-JP" altLang="en-US" dirty="0"/>
              <a:t>の生成が、ローカルビルドのトランスフォームのみか、デプロイ時トランスフォームか</a:t>
            </a:r>
          </a:p>
          <a:p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674073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おすすめバージョンアップ手順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4695581"/>
          </a:xfrm>
        </p:spPr>
        <p:txBody>
          <a:bodyPr/>
          <a:lstStyle/>
          <a:p>
            <a:r>
              <a:rPr lang="en-US" altLang="ja-JP" dirty="0"/>
              <a:t>Visual Studio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積極的に最新にしていく</a:t>
            </a:r>
          </a:p>
          <a:p>
            <a:r>
              <a:rPr lang="ja-JP" altLang="en-US" dirty="0"/>
              <a:t>ビルド・デプロイ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CI/CD</a:t>
            </a:r>
            <a:r>
              <a:rPr lang="ja-JP" altLang="en-US" dirty="0"/>
              <a:t>、成果物を生成するツールを利用</a:t>
            </a:r>
          </a:p>
          <a:p>
            <a:r>
              <a:rPr lang="ja-JP" altLang="en-US" dirty="0"/>
              <a:t>リリースノート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ドキュメントちゃんと見る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影響出そうな部分のソース確認 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3542958"/>
          </a:xfrm>
        </p:spPr>
        <p:txBody>
          <a:bodyPr/>
          <a:lstStyle/>
          <a:p>
            <a:r>
              <a:rPr lang="ja-JP" altLang="en-US" dirty="0"/>
              <a:t>ローカル優先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ローカル環境のみバージョンアップして、気になる箇所を動作確認</a:t>
            </a:r>
          </a:p>
          <a:p>
            <a:r>
              <a:rPr lang="ja-JP" altLang="en-US" dirty="0"/>
              <a:t>実行環境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開発環境・ステージ・本番と順にバージョンを上げていく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994035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開発環境バージョンアップのパターン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621167"/>
          </a:xfrm>
        </p:spPr>
        <p:txBody>
          <a:bodyPr/>
          <a:lstStyle/>
          <a:p>
            <a:r>
              <a:rPr kumimoji="1" lang="en-US" altLang="ja-JP" dirty="0"/>
              <a:t>VS</a:t>
            </a:r>
            <a:r>
              <a:rPr kumimoji="1" lang="ja-JP" altLang="en-US" dirty="0"/>
              <a:t>複数バージョン</a:t>
            </a:r>
            <a:endParaRPr kumimoji="1"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CLR</a:t>
            </a:r>
            <a:r>
              <a:rPr kumimoji="1" lang="ja-JP" altLang="en-US" dirty="0"/>
              <a:t>複数</a:t>
            </a:r>
            <a:endParaRPr kumimoji="1" lang="en-US" altLang="ja-JP" dirty="0"/>
          </a:p>
          <a:p>
            <a:r>
              <a:rPr lang="en-US" altLang="ja-JP" dirty="0"/>
              <a:t>VS</a:t>
            </a:r>
            <a:r>
              <a:rPr lang="ja-JP" altLang="en-US" dirty="0"/>
              <a:t>最新バージョン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CLR</a:t>
            </a:r>
            <a:r>
              <a:rPr lang="ja-JP" altLang="en-US" dirty="0"/>
              <a:t>複数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CLR</a:t>
            </a:r>
            <a:r>
              <a:rPr kumimoji="1" lang="ja-JP" altLang="en-US" dirty="0"/>
              <a:t>更新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545488"/>
          </a:xfrm>
        </p:spPr>
        <p:txBody>
          <a:bodyPr/>
          <a:lstStyle/>
          <a:p>
            <a:r>
              <a:rPr kumimoji="1" lang="en-US" altLang="ja-JP" dirty="0"/>
              <a:t>.NET Framework</a:t>
            </a:r>
            <a:r>
              <a:rPr kumimoji="1" lang="ja-JP" altLang="en-US" dirty="0"/>
              <a:t>の混在</a:t>
            </a:r>
            <a:endParaRPr kumimoji="1"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コンパイラディレクティブ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ファイル分離</a:t>
            </a:r>
          </a:p>
        </p:txBody>
      </p:sp>
    </p:spTree>
    <p:extLst>
      <p:ext uri="{BB962C8B-B14F-4D97-AF65-F5344CB8AC3E}">
        <p14:creationId xmlns:p14="http://schemas.microsoft.com/office/powerpoint/2010/main" val="13583154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LIVE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75" y="1186356"/>
            <a:ext cx="4445410" cy="47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9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オリジナル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855449"/>
          </a:xfrm>
        </p:spPr>
        <p:txBody>
          <a:bodyPr/>
          <a:lstStyle/>
          <a:p>
            <a:r>
              <a:rPr lang="en-US" altLang="ja-JP" dirty="0" err="1"/>
              <a:t>sample.web</a:t>
            </a:r>
            <a:endParaRPr lang="en-US" altLang="ja-JP" dirty="0"/>
          </a:p>
          <a:p>
            <a:r>
              <a:rPr lang="en-US" altLang="ja-JP" dirty="0"/>
              <a:t>	default.aspx</a:t>
            </a:r>
          </a:p>
          <a:p>
            <a:r>
              <a:rPr lang="en-US" altLang="ja-JP" dirty="0"/>
              <a:t>	default.aspx.cs</a:t>
            </a:r>
          </a:p>
          <a:p>
            <a:r>
              <a:rPr lang="en-US" altLang="ja-JP" dirty="0"/>
              <a:t>	web.config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sample.web.csproj</a:t>
            </a:r>
            <a:r>
              <a:rPr lang="en-US" altLang="ja-JP" dirty="0"/>
              <a:t>(VS2008 .NET3.5)</a:t>
            </a:r>
          </a:p>
          <a:p>
            <a:r>
              <a:rPr lang="en-US" altLang="ja-JP" dirty="0" err="1"/>
              <a:t>sample.core</a:t>
            </a:r>
            <a:endParaRPr lang="en-US" altLang="ja-JP" dirty="0"/>
          </a:p>
          <a:p>
            <a:r>
              <a:rPr lang="en-US" altLang="ja-JP" dirty="0"/>
              <a:t>	sample.cs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sample.core.csproj</a:t>
            </a:r>
            <a:r>
              <a:rPr lang="en-US" altLang="ja-JP" dirty="0"/>
              <a:t>(VS2008 .NET3.5)</a:t>
            </a:r>
          </a:p>
          <a:p>
            <a:r>
              <a:rPr lang="en-US" altLang="ja-JP" dirty="0"/>
              <a:t>sample.sln(VS2008)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926692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VS</a:t>
            </a:r>
            <a:r>
              <a:rPr lang="ja-JP" altLang="en-US" b="1" dirty="0"/>
              <a:t>複数</a:t>
            </a:r>
            <a:r>
              <a:rPr lang="en-US" altLang="ja-JP" b="1" dirty="0"/>
              <a:t>CLR</a:t>
            </a:r>
            <a:r>
              <a:rPr lang="ja-JP" altLang="en-US" b="1" dirty="0"/>
              <a:t>複数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463034"/>
          </a:xfrm>
        </p:spPr>
        <p:txBody>
          <a:bodyPr/>
          <a:lstStyle/>
          <a:p>
            <a:r>
              <a:rPr lang="en-US" altLang="ja-JP" sz="2400" dirty="0"/>
              <a:t>sample.web</a:t>
            </a:r>
          </a:p>
          <a:p>
            <a:r>
              <a:rPr lang="en-US" altLang="ja-JP" sz="2400" dirty="0"/>
              <a:t>	</a:t>
            </a:r>
            <a:r>
              <a:rPr lang="en-US" altLang="ja-JP" sz="2400" dirty="0">
                <a:solidFill>
                  <a:srgbClr val="FF0000"/>
                </a:solidFill>
              </a:rPr>
              <a:t>default.aspx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	default.aspx.cs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	web.config</a:t>
            </a:r>
          </a:p>
          <a:p>
            <a:r>
              <a:rPr lang="en-US" altLang="ja-JP" sz="2400" dirty="0"/>
              <a:t>	sample.web.csproj (VS2008 .NET3.5)</a:t>
            </a:r>
          </a:p>
          <a:p>
            <a:r>
              <a:rPr lang="en-US" altLang="ja-JP" sz="2400" dirty="0"/>
              <a:t>	sample.web.v4.csproj (VS2017 .NET4)</a:t>
            </a:r>
          </a:p>
          <a:p>
            <a:r>
              <a:rPr lang="en-US" altLang="ja-JP" sz="2400" dirty="0"/>
              <a:t>sample.core</a:t>
            </a:r>
          </a:p>
          <a:p>
            <a:r>
              <a:rPr lang="en-US" altLang="ja-JP" sz="2400" dirty="0"/>
              <a:t>	</a:t>
            </a:r>
            <a:r>
              <a:rPr lang="en-US" altLang="ja-JP" sz="2400" dirty="0">
                <a:solidFill>
                  <a:srgbClr val="FF0000"/>
                </a:solidFill>
              </a:rPr>
              <a:t>sample.cs</a:t>
            </a:r>
          </a:p>
          <a:p>
            <a:r>
              <a:rPr lang="en-US" altLang="ja-JP" sz="2400" dirty="0"/>
              <a:t>	sample.core.csproj (VS2008 .NET3.5)</a:t>
            </a:r>
          </a:p>
          <a:p>
            <a:r>
              <a:rPr lang="en-US" altLang="ja-JP" sz="2400" dirty="0"/>
              <a:t>	sample.core.v4.csproj (VS2017 .NET4)</a:t>
            </a:r>
          </a:p>
          <a:p>
            <a:r>
              <a:rPr lang="en-US" altLang="ja-JP" sz="2400" dirty="0"/>
              <a:t>sample.sln(VS2008)</a:t>
            </a:r>
          </a:p>
          <a:p>
            <a:r>
              <a:rPr lang="en-US" altLang="ja-JP" sz="2400" dirty="0"/>
              <a:t>sample.v4.sln(VS2017)</a:t>
            </a:r>
          </a:p>
        </p:txBody>
      </p:sp>
    </p:spTree>
    <p:extLst>
      <p:ext uri="{BB962C8B-B14F-4D97-AF65-F5344CB8AC3E}">
        <p14:creationId xmlns:p14="http://schemas.microsoft.com/office/powerpoint/2010/main" val="248328661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VS</a:t>
            </a:r>
            <a:r>
              <a:rPr lang="ja-JP" altLang="en-US" b="1" dirty="0"/>
              <a:t>複数</a:t>
            </a:r>
            <a:r>
              <a:rPr lang="en-US" altLang="ja-JP" b="1" dirty="0"/>
              <a:t>CLR</a:t>
            </a:r>
            <a:r>
              <a:rPr lang="ja-JP" altLang="en-US" b="1" dirty="0"/>
              <a:t>複数の難しいところ</a:t>
            </a:r>
            <a:endParaRPr kumimoji="1" lang="ja-JP" altLang="en-US" b="1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5858783"/>
          </a:xfrm>
        </p:spPr>
        <p:txBody>
          <a:bodyPr/>
          <a:lstStyle/>
          <a:p>
            <a:r>
              <a:rPr lang="ja-JP" altLang="en-US" dirty="0"/>
              <a:t>成果物の共有</a:t>
            </a:r>
            <a:endParaRPr lang="en-US" altLang="ja-JP" dirty="0"/>
          </a:p>
          <a:p>
            <a:pPr lvl="1"/>
            <a:r>
              <a:rPr lang="ja-JP" altLang="en-US" dirty="0"/>
              <a:t>この構成で手間がかかるのが、</a:t>
            </a:r>
            <a:r>
              <a:rPr lang="en-US" altLang="ja-JP" dirty="0"/>
              <a:t>obj/bin</a:t>
            </a:r>
            <a:r>
              <a:rPr lang="ja-JP" altLang="en-US" dirty="0"/>
              <a:t>フォルダが共有されてしまうことで</a:t>
            </a:r>
            <a:r>
              <a:rPr lang="en-US" altLang="ja-JP" dirty="0"/>
              <a:t>Assembly</a:t>
            </a:r>
            <a:r>
              <a:rPr lang="ja-JP" altLang="en-US" dirty="0"/>
              <a:t>が競合。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毎回フォルダを削除して回る必要がある。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VS2017</a:t>
            </a:r>
            <a:r>
              <a:rPr lang="ja-JP" altLang="en-US" dirty="0"/>
              <a:t>は特に</a:t>
            </a:r>
            <a:r>
              <a:rPr lang="en-US" altLang="ja-JP" dirty="0"/>
              <a:t>.vs</a:t>
            </a:r>
            <a:r>
              <a:rPr lang="ja-JP" altLang="en-US" dirty="0"/>
              <a:t>フォルダも邪魔。</a:t>
            </a:r>
          </a:p>
          <a:p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4310924"/>
          </a:xfrm>
        </p:spPr>
        <p:txBody>
          <a:bodyPr/>
          <a:lstStyle/>
          <a:p>
            <a:r>
              <a:rPr lang="en-US" altLang="ja-JP" dirty="0"/>
              <a:t>Web.config</a:t>
            </a:r>
            <a:endParaRPr lang="ja-JP" altLang="en-US" dirty="0"/>
          </a:p>
          <a:p>
            <a:pPr lvl="1"/>
            <a:r>
              <a:rPr lang="ja-JP" altLang="en-US" dirty="0"/>
              <a:t>最高に面倒。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VS</a:t>
            </a:r>
            <a:r>
              <a:rPr lang="ja-JP" altLang="en-US" dirty="0"/>
              <a:t>間で共通になってしまうので、 </a:t>
            </a:r>
            <a:r>
              <a:rPr lang="en-US" altLang="ja-JP" dirty="0"/>
              <a:t>.NET3.5</a:t>
            </a:r>
            <a:r>
              <a:rPr lang="ja-JP" altLang="en-US" dirty="0"/>
              <a:t>でも</a:t>
            </a:r>
            <a:r>
              <a:rPr lang="en-US" altLang="ja-JP" dirty="0"/>
              <a:t>.NET4</a:t>
            </a:r>
            <a:r>
              <a:rPr lang="ja-JP" altLang="en-US" dirty="0"/>
              <a:t>でも、同じ内容にしておかないと</a:t>
            </a:r>
            <a:r>
              <a:rPr lang="en-US" altLang="ja-JP" dirty="0"/>
              <a:t>VS</a:t>
            </a:r>
            <a:r>
              <a:rPr lang="ja-JP" altLang="en-US" dirty="0"/>
              <a:t>でデバッグ厳しい。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実行環境には別途最適な</a:t>
            </a:r>
            <a:r>
              <a:rPr lang="en-US" altLang="ja-JP" dirty="0"/>
              <a:t>web.config</a:t>
            </a:r>
            <a:r>
              <a:rPr lang="ja-JP" altLang="en-US" dirty="0"/>
              <a:t>配置が必要。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551840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VS</a:t>
            </a:r>
            <a:r>
              <a:rPr lang="ja-JP" altLang="en-US" b="1" dirty="0"/>
              <a:t>最新</a:t>
            </a:r>
            <a:r>
              <a:rPr lang="en-US" altLang="ja-JP" b="1" dirty="0"/>
              <a:t>CLR</a:t>
            </a:r>
            <a:r>
              <a:rPr lang="ja-JP" altLang="en-US" b="1" dirty="0"/>
              <a:t>複数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5322669" cy="4370427"/>
          </a:xfrm>
        </p:spPr>
        <p:txBody>
          <a:bodyPr/>
          <a:lstStyle/>
          <a:p>
            <a:r>
              <a:rPr lang="en-US" altLang="ja-JP" sz="2400" dirty="0"/>
              <a:t>sample.web(.NET 3.5)</a:t>
            </a:r>
          </a:p>
          <a:p>
            <a:r>
              <a:rPr lang="en-US" altLang="ja-JP" sz="2400" dirty="0"/>
              <a:t>	</a:t>
            </a:r>
            <a:r>
              <a:rPr lang="en-US" altLang="ja-JP" sz="2400" dirty="0">
                <a:solidFill>
                  <a:srgbClr val="FF0000"/>
                </a:solidFill>
              </a:rPr>
              <a:t>default.aspx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	default.aspx.cs</a:t>
            </a:r>
          </a:p>
          <a:p>
            <a:r>
              <a:rPr lang="en-US" altLang="ja-JP" sz="2400" dirty="0"/>
              <a:t>	web.config</a:t>
            </a:r>
          </a:p>
          <a:p>
            <a:r>
              <a:rPr lang="en-US" altLang="ja-JP" sz="2400" dirty="0"/>
              <a:t>	sample.web.csproj</a:t>
            </a:r>
          </a:p>
          <a:p>
            <a:r>
              <a:rPr lang="en-US" altLang="ja-JP" sz="2400" dirty="0"/>
              <a:t>sample.core (.NET 3.5)</a:t>
            </a:r>
          </a:p>
          <a:p>
            <a:r>
              <a:rPr lang="en-US" altLang="ja-JP" sz="2400" dirty="0"/>
              <a:t>	</a:t>
            </a:r>
            <a:r>
              <a:rPr lang="en-US" altLang="ja-JP" sz="2400" dirty="0">
                <a:solidFill>
                  <a:schemeClr val="accent6">
                    <a:lumMod val="50000"/>
                  </a:schemeClr>
                </a:solidFill>
              </a:rPr>
              <a:t>sample.cs</a:t>
            </a:r>
          </a:p>
          <a:p>
            <a:r>
              <a:rPr lang="en-US" altLang="ja-JP" sz="2400" dirty="0"/>
              <a:t>	sample.core.csproj</a:t>
            </a:r>
          </a:p>
          <a:p>
            <a:endParaRPr kumimoji="1" lang="ja-JP" altLang="en-US" sz="4000" dirty="0"/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>
          <a:xfrm>
            <a:off x="6097160" y="1197322"/>
            <a:ext cx="5322669" cy="392415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1pPr>
            <a:lvl2pPr marL="339726" marR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2pPr>
            <a:lvl3pPr marL="573090" marR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3pPr>
            <a:lvl4pPr marL="798516" marR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4pPr>
            <a:lvl5pPr marL="1030292" marR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solidFill>
                  <a:schemeClr val="tx2"/>
                </a:solidFill>
              </a:rPr>
              <a:t>sample.core.v4 (.NET 4.6.2)</a:t>
            </a:r>
          </a:p>
          <a:p>
            <a:r>
              <a:rPr lang="en-US" altLang="ja-JP" sz="2400" dirty="0">
                <a:solidFill>
                  <a:schemeClr val="tx2"/>
                </a:solidFill>
              </a:rPr>
              <a:t>	sample.v46.cs </a:t>
            </a:r>
          </a:p>
          <a:p>
            <a:r>
              <a:rPr lang="en-US" altLang="ja-JP" sz="2400" dirty="0">
                <a:solidFill>
                  <a:schemeClr val="tx2"/>
                </a:solidFill>
              </a:rPr>
              <a:t>	sample.core.v4.csproj</a:t>
            </a:r>
          </a:p>
          <a:p>
            <a:r>
              <a:rPr lang="en-US" altLang="ja-JP" sz="2400" dirty="0"/>
              <a:t>sample.web.v4 (.NET 4.6.2)</a:t>
            </a:r>
          </a:p>
          <a:p>
            <a:r>
              <a:rPr lang="en-US" altLang="ja-JP" sz="2400" dirty="0"/>
              <a:t>	web.config</a:t>
            </a:r>
          </a:p>
          <a:p>
            <a:r>
              <a:rPr lang="en-US" altLang="ja-JP" sz="2400" dirty="0"/>
              <a:t>	sample.web.v4.csproj</a:t>
            </a:r>
          </a:p>
          <a:p>
            <a:r>
              <a:rPr lang="en-US" altLang="ja-JP" sz="2400" dirty="0"/>
              <a:t>sample.sln</a:t>
            </a:r>
          </a:p>
          <a:p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821455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55406"/>
          </a:xfrm>
        </p:spPr>
        <p:txBody>
          <a:bodyPr/>
          <a:lstStyle/>
          <a:p>
            <a:r>
              <a:rPr lang="ja-JP" altLang="en-US" dirty="0"/>
              <a:t>資料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http://bit.ly/decode2017-TL07</a:t>
            </a:r>
            <a:endParaRPr lang="en-US" altLang="ja-JP" dirty="0"/>
          </a:p>
          <a:p>
            <a:r>
              <a:rPr lang="en-US" altLang="ja-JP"/>
              <a:t>LIVE</a:t>
            </a:r>
            <a:br>
              <a:rPr lang="en-US" altLang="ja-JP" dirty="0"/>
            </a:br>
            <a:r>
              <a:rPr lang="en-US" altLang="ja-JP" dirty="0">
                <a:hlinkClick r:id="rId3"/>
              </a:rPr>
              <a:t>https://github.com/commerble/decode2017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94909615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コンパイラディレクティブ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683864"/>
          </a:xfrm>
        </p:spPr>
        <p:txBody>
          <a:bodyPr/>
          <a:lstStyle/>
          <a:p>
            <a:r>
              <a:rPr lang="en-US" altLang="ja-JP" dirty="0"/>
              <a:t>sample.cs</a:t>
            </a:r>
          </a:p>
          <a:p>
            <a:r>
              <a:rPr lang="en-US" altLang="ja-JP" sz="2000" dirty="0"/>
              <a:t>namespace sample.core</a:t>
            </a:r>
          </a:p>
          <a:p>
            <a:r>
              <a:rPr lang="en-US" altLang="ja-JP" sz="2000" dirty="0"/>
              <a:t>{</a:t>
            </a:r>
          </a:p>
          <a:p>
            <a:r>
              <a:rPr lang="en-US" altLang="ja-JP" sz="2000" dirty="0"/>
              <a:t>  public class Core {</a:t>
            </a:r>
          </a:p>
          <a:p>
            <a:r>
              <a:rPr lang="en-US" altLang="ja-JP" sz="2000" dirty="0"/>
              <a:t>#if NET35</a:t>
            </a:r>
          </a:p>
          <a:p>
            <a:r>
              <a:rPr lang="en-US" altLang="ja-JP" sz="2000" dirty="0"/>
              <a:t>    public void Method(){}</a:t>
            </a:r>
          </a:p>
          <a:p>
            <a:r>
              <a:rPr lang="en-US" altLang="ja-JP" sz="2000" dirty="0"/>
              <a:t>#else </a:t>
            </a:r>
          </a:p>
          <a:p>
            <a:r>
              <a:rPr lang="en-US" altLang="ja-JP" sz="2000" dirty="0"/>
              <a:t>    public async Task MethodAsync(){…}</a:t>
            </a:r>
          </a:p>
          <a:p>
            <a:r>
              <a:rPr lang="en-US" altLang="ja-JP" sz="2000" dirty="0"/>
              <a:t>    public void Method(){</a:t>
            </a:r>
          </a:p>
          <a:p>
            <a:r>
              <a:rPr lang="en-US" altLang="ja-JP" sz="2000" dirty="0"/>
              <a:t>      MethodAsync().Wait();</a:t>
            </a:r>
          </a:p>
          <a:p>
            <a:r>
              <a:rPr lang="en-US" altLang="ja-JP" sz="2000" dirty="0"/>
              <a:t>    }</a:t>
            </a:r>
          </a:p>
          <a:p>
            <a:r>
              <a:rPr lang="en-US" altLang="ja-JP" sz="2000" dirty="0"/>
              <a:t>#endif</a:t>
            </a:r>
          </a:p>
          <a:p>
            <a:r>
              <a:rPr lang="en-US" altLang="ja-JP" sz="2000" dirty="0"/>
              <a:t>  }</a:t>
            </a:r>
          </a:p>
          <a:p>
            <a:r>
              <a:rPr lang="en-US" altLang="ja-JP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997031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ASP.NET</a:t>
            </a:r>
            <a:r>
              <a:rPr lang="ja-JP" altLang="en-US" dirty="0"/>
              <a:t>の挙動を制御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ちなみに</a:t>
            </a:r>
            <a:endParaRPr kumimoji="1" lang="en-US" altLang="ja-JP" dirty="0"/>
          </a:p>
          <a:p>
            <a:pPr lvl="1"/>
            <a:r>
              <a:rPr lang="en-US" altLang="ja-JP" dirty="0"/>
              <a:t>[.NET Framework 4 </a:t>
            </a:r>
            <a:r>
              <a:rPr lang="ja-JP" altLang="en-US" dirty="0"/>
              <a:t>への移行に関する問題 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>
                <a:hlinkClick r:id="rId2"/>
              </a:rPr>
              <a:t>https://msdn.microsoft.com/ja-jp/library/ee941656%28v=VS.100%29.aspx?f=255&amp;MSPPError=-2147217396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ここに全部書かれてます。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849053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ここが重要 </a:t>
            </a:r>
            <a:r>
              <a:rPr kumimoji="1" lang="en-US" altLang="ja-JP" dirty="0"/>
              <a:t>Web.config</a:t>
            </a:r>
            <a:r>
              <a:rPr kumimoji="1" lang="ja-JP" altLang="en-US" dirty="0"/>
              <a:t>の設定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5536003"/>
          </a:xfrm>
        </p:spPr>
        <p:txBody>
          <a:bodyPr/>
          <a:lstStyle/>
          <a:p>
            <a:r>
              <a:rPr lang="en-US" altLang="ja-JP" dirty="0"/>
              <a:t>DOM</a:t>
            </a:r>
            <a:r>
              <a:rPr lang="ja-JP" altLang="en-US" dirty="0"/>
              <a:t>制御</a:t>
            </a:r>
            <a:endParaRPr lang="en-US" altLang="ja-JP" dirty="0"/>
          </a:p>
          <a:p>
            <a:pPr lvl="2"/>
            <a:r>
              <a:rPr lang="en-US" altLang="ja-JP" sz="2400" dirty="0"/>
              <a:t>&lt;pages controlRenderingCompatibilityVersion=“3.5”</a:t>
            </a:r>
            <a:r>
              <a:rPr lang="ja-JP" altLang="en-US" sz="2400" dirty="0"/>
              <a:t> </a:t>
            </a:r>
            <a:r>
              <a:rPr lang="en-US" altLang="ja-JP" sz="2400" dirty="0"/>
              <a:t>clientIDMode="AutoID"/&gt;</a:t>
            </a:r>
          </a:p>
          <a:p>
            <a:pPr lvl="2"/>
            <a:endParaRPr lang="en-US" altLang="ja-JP" sz="2400" dirty="0"/>
          </a:p>
          <a:p>
            <a:r>
              <a:rPr lang="ja-JP" altLang="en-US" dirty="0"/>
              <a:t>セッション共有</a:t>
            </a:r>
            <a:endParaRPr lang="en-US" altLang="ja-JP" dirty="0"/>
          </a:p>
          <a:p>
            <a:pPr lvl="2"/>
            <a:r>
              <a:rPr lang="en-US" altLang="ja-JP" sz="2400" dirty="0"/>
              <a:t>&lt;machineKey</a:t>
            </a:r>
            <a:r>
              <a:rPr lang="ja-JP" altLang="en-US" sz="2400" dirty="0"/>
              <a:t> </a:t>
            </a:r>
            <a:endParaRPr lang="en-US" altLang="ja-JP" sz="2400" dirty="0"/>
          </a:p>
          <a:p>
            <a:pPr lvl="2"/>
            <a:r>
              <a:rPr lang="en-US" altLang="ja-JP" sz="2400" dirty="0"/>
              <a:t>validation=“SHA1”</a:t>
            </a:r>
            <a:r>
              <a:rPr lang="ja-JP" altLang="en-US" sz="2400" dirty="0"/>
              <a:t> </a:t>
            </a:r>
            <a:endParaRPr lang="en-US" altLang="ja-JP" sz="2400" dirty="0"/>
          </a:p>
          <a:p>
            <a:pPr lvl="2"/>
            <a:r>
              <a:rPr lang="en-US" altLang="ja-JP" sz="2400" dirty="0"/>
              <a:t>compatibilityMode="Framework20SP2" /&gt;</a:t>
            </a:r>
          </a:p>
          <a:p>
            <a:pPr lvl="2"/>
            <a:endParaRPr lang="en-US" altLang="ja-JP" sz="2400" dirty="0"/>
          </a:p>
          <a:p>
            <a:pPr lvl="2"/>
            <a:endParaRPr lang="en-US" altLang="ja-JP" sz="240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3750899"/>
          </a:xfrm>
        </p:spPr>
        <p:txBody>
          <a:bodyPr/>
          <a:lstStyle/>
          <a:p>
            <a:r>
              <a:rPr kumimoji="1" lang="ja-JP" altLang="en-US" dirty="0"/>
              <a:t>入力検証</a:t>
            </a:r>
            <a:endParaRPr kumimoji="1" lang="en-US" altLang="ja-JP" dirty="0"/>
          </a:p>
          <a:p>
            <a:pPr lvl="2"/>
            <a:r>
              <a:rPr lang="en-US" altLang="ja-JP" sz="2400" dirty="0"/>
              <a:t>&lt;httpRuntime requestValidationMode="2.0" /&gt;</a:t>
            </a:r>
          </a:p>
          <a:p>
            <a:pPr lvl="2"/>
            <a:endParaRPr lang="en-US" altLang="ja-JP" sz="2400" dirty="0"/>
          </a:p>
          <a:p>
            <a:pPr lvl="2"/>
            <a:r>
              <a:rPr lang="en-US" altLang="ja-JP" sz="2400" dirty="0"/>
              <a:t>"4.5"</a:t>
            </a:r>
            <a:r>
              <a:rPr lang="ja-JP" altLang="en-US" sz="2400" dirty="0"/>
              <a:t>と指定した場合、</a:t>
            </a:r>
            <a:r>
              <a:rPr lang="en-US" altLang="ja-JP" sz="2400" dirty="0"/>
              <a:t>Request.Form</a:t>
            </a:r>
            <a:r>
              <a:rPr lang="ja-JP" altLang="en-US" sz="2400" dirty="0"/>
              <a:t>等の該当する値に触れるまで例外は発生しない。 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720579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見落としがちなポイント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444282"/>
          </a:xfrm>
        </p:spPr>
        <p:txBody>
          <a:bodyPr/>
          <a:lstStyle/>
          <a:p>
            <a:pPr lvl="1"/>
            <a:r>
              <a:rPr lang="ja-JP" altLang="en-US" dirty="0"/>
              <a:t>セキュリティ</a:t>
            </a:r>
            <a:r>
              <a:rPr lang="en-US" altLang="ja-JP" dirty="0"/>
              <a:t>FIX</a:t>
            </a:r>
            <a:r>
              <a:rPr lang="ja-JP" altLang="en-US" dirty="0"/>
              <a:t>が含まれることで動かなくなる例として</a:t>
            </a:r>
            <a:r>
              <a:rPr lang="en-US" altLang="ja-JP" dirty="0"/>
              <a:t>Cookieless</a:t>
            </a:r>
            <a:r>
              <a:rPr lang="ja-JP" altLang="en-US" dirty="0"/>
              <a:t>機能を利用したセッション・承認を利用している場合、</a:t>
            </a:r>
            <a:r>
              <a:rPr lang="en-US" altLang="ja-JP" dirty="0"/>
              <a:t>MS10-070</a:t>
            </a:r>
            <a:r>
              <a:rPr lang="ja-JP" altLang="en-US" dirty="0"/>
              <a:t>により、暗号ブロックサイズが変わり</a:t>
            </a:r>
            <a:r>
              <a:rPr lang="en-US" altLang="ja-JP" dirty="0"/>
              <a:t>URL</a:t>
            </a:r>
            <a:r>
              <a:rPr lang="ja-JP" altLang="en-US" dirty="0"/>
              <a:t>セグメントが超過することがある。</a:t>
            </a:r>
          </a:p>
          <a:p>
            <a:pPr lvl="1"/>
            <a:r>
              <a:rPr lang="ja-JP" altLang="en-US" dirty="0"/>
              <a:t>フィーチャーフォンを利用しているプロジェクトは気をつけて！</a:t>
            </a:r>
          </a:p>
          <a:p>
            <a:pPr lvl="2"/>
            <a:br>
              <a:rPr lang="ja-JP" altLang="en-US" dirty="0"/>
            </a:br>
            <a:r>
              <a:rPr lang="en-US" altLang="ja-JP" dirty="0"/>
              <a:t>[</a:t>
            </a:r>
            <a:r>
              <a:rPr lang="ja-JP" altLang="en-US" dirty="0"/>
              <a:t>マイクロソフト セキュリティ情報 </a:t>
            </a:r>
            <a:r>
              <a:rPr lang="en-US" altLang="ja-JP" dirty="0"/>
              <a:t>MS10-070 - </a:t>
            </a:r>
            <a:r>
              <a:rPr lang="ja-JP" altLang="en-US" dirty="0"/>
              <a:t>重要 </a:t>
            </a:r>
            <a:r>
              <a:rPr lang="en-US" altLang="ja-JP" dirty="0"/>
              <a:t>]</a:t>
            </a:r>
            <a:endParaRPr lang="ja-JP" altLang="en-US" dirty="0"/>
          </a:p>
          <a:p>
            <a:pPr lvl="2"/>
            <a:r>
              <a:rPr lang="en-US" altLang="ja-JP" dirty="0">
                <a:hlinkClick r:id="rId2"/>
              </a:rPr>
              <a:t>https://technet.microsoft.com/ja-jp/library/security/ms10-070.aspx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HKLM:\System\CurrentControlSet\Services\HTTP\Parameters\UrlSegmentMaxLength</a:t>
            </a:r>
          </a:p>
          <a:p>
            <a:pPr lvl="2"/>
            <a:r>
              <a:rPr lang="ja-JP" altLang="en-US" dirty="0"/>
              <a:t>初期値が</a:t>
            </a:r>
            <a:r>
              <a:rPr lang="en-US" altLang="ja-JP" dirty="0"/>
              <a:t>260</a:t>
            </a:r>
            <a:r>
              <a:rPr lang="ja-JP" altLang="en-US" dirty="0"/>
              <a:t>。</a:t>
            </a:r>
            <a:r>
              <a:rPr lang="en-US" altLang="ja-JP" dirty="0"/>
              <a:t>UserName</a:t>
            </a:r>
            <a:r>
              <a:rPr lang="ja-JP" altLang="en-US" dirty="0"/>
              <a:t>次第で</a:t>
            </a:r>
            <a:r>
              <a:rPr lang="en-US" altLang="ja-JP" dirty="0"/>
              <a:t>UrlSegment</a:t>
            </a:r>
            <a:r>
              <a:rPr lang="ja-JP" altLang="en-US" dirty="0"/>
              <a:t>長が</a:t>
            </a:r>
            <a:r>
              <a:rPr lang="en-US" altLang="ja-JP" dirty="0"/>
              <a:t>260</a:t>
            </a:r>
            <a:r>
              <a:rPr lang="ja-JP" altLang="en-US" dirty="0"/>
              <a:t>を超過することがある。</a:t>
            </a:r>
            <a:endParaRPr lang="en-US" altLang="ja-JP" dirty="0"/>
          </a:p>
          <a:p>
            <a:pPr lvl="2"/>
            <a:endParaRPr lang="ja-JP" altLang="en-US" dirty="0"/>
          </a:p>
          <a:p>
            <a:pPr lvl="2"/>
            <a:r>
              <a:rPr lang="en-US" altLang="ja-JP" dirty="0"/>
              <a:t>[Windows </a:t>
            </a:r>
            <a:r>
              <a:rPr lang="ja-JP" altLang="en-US" dirty="0"/>
              <a:t>用の </a:t>
            </a:r>
            <a:r>
              <a:rPr lang="en-US" altLang="ja-JP" dirty="0"/>
              <a:t>Http.sys </a:t>
            </a:r>
            <a:r>
              <a:rPr lang="ja-JP" altLang="en-US" dirty="0"/>
              <a:t>レジストリ設定 </a:t>
            </a:r>
            <a:r>
              <a:rPr lang="en-US" altLang="ja-JP" dirty="0"/>
              <a:t>]</a:t>
            </a:r>
            <a:endParaRPr lang="ja-JP" altLang="en-US" dirty="0"/>
          </a:p>
          <a:p>
            <a:pPr lvl="2"/>
            <a:r>
              <a:rPr lang="en-US" altLang="ja-JP" dirty="0">
                <a:hlinkClick r:id="rId3"/>
              </a:rPr>
              <a:t>https://support.microsoft.com/ja-jp/help/820129/http.sys-registry-settings-for-windows</a:t>
            </a:r>
            <a:endParaRPr lang="en-US" altLang="ja-JP" dirty="0"/>
          </a:p>
          <a:p>
            <a:pPr lvl="1"/>
            <a:endParaRPr lang="en-US" altLang="ja-JP" dirty="0"/>
          </a:p>
          <a:p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483772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LIVE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973" y="948091"/>
            <a:ext cx="6532343" cy="48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3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動作検証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756337"/>
          </a:xfrm>
        </p:spPr>
        <p:txBody>
          <a:bodyPr/>
          <a:lstStyle/>
          <a:p>
            <a:r>
              <a:rPr lang="ja-JP" altLang="en-US" dirty="0"/>
              <a:t>地味に、愚直に、丁寧に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112" lvl="1"/>
            <a:r>
              <a:rPr lang="ja-JP" altLang="en-US" sz="2800" dirty="0"/>
              <a:t>動作が変化するようなコンパイラや</a:t>
            </a:r>
            <a:r>
              <a:rPr lang="en-US" altLang="ja-JP" sz="2800" dirty="0"/>
              <a:t>CLR</a:t>
            </a:r>
            <a:r>
              <a:rPr lang="ja-JP" altLang="en-US" sz="2800" dirty="0"/>
              <a:t>の変更はレアケース。単体テストで発見。</a:t>
            </a:r>
            <a:endParaRPr lang="en-US" altLang="ja-JP" sz="2800" dirty="0"/>
          </a:p>
          <a:p>
            <a:pPr marL="3112" lvl="1"/>
            <a:r>
              <a:rPr lang="en-US" altLang="ja-JP" sz="2800" dirty="0"/>
              <a:t>.NET Framework</a:t>
            </a:r>
            <a:r>
              <a:rPr lang="ja-JP" altLang="en-US" sz="2800" dirty="0"/>
              <a:t>として仕様変更が入ってくるものはあるけど、リリースノートに全部書かれてる。</a:t>
            </a:r>
            <a:endParaRPr lang="ja-JP" altLang="en-US" sz="2400" dirty="0"/>
          </a:p>
          <a:p>
            <a:pPr marL="3112" lvl="1"/>
            <a:r>
              <a:rPr lang="ja-JP" altLang="en-US" sz="2800" dirty="0"/>
              <a:t>基本的に</a:t>
            </a:r>
            <a:r>
              <a:rPr lang="en-US" altLang="ja-JP" sz="2800" dirty="0"/>
              <a:t>UI</a:t>
            </a:r>
            <a:r>
              <a:rPr lang="ja-JP" altLang="en-US" sz="2800" dirty="0"/>
              <a:t>に関する部分と、</a:t>
            </a:r>
            <a:r>
              <a:rPr lang="en-US" altLang="ja-JP" sz="2800" dirty="0"/>
              <a:t>ASP.NET </a:t>
            </a:r>
            <a:r>
              <a:rPr lang="ja-JP" altLang="en-US" sz="2800" dirty="0"/>
              <a:t>コアサービスでの機能追加や、よりセキュアにするものなので、個別</a:t>
            </a:r>
            <a:r>
              <a:rPr lang="en-US" altLang="ja-JP" sz="2800" dirty="0"/>
              <a:t>ASPX</a:t>
            </a:r>
            <a:r>
              <a:rPr lang="ja-JP" altLang="en-US" sz="2800" dirty="0"/>
              <a:t>対応するようなものはあまりない。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ja-JP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194843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4866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リリースノート読む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/>
              <a:t>Web.config</a:t>
            </a:r>
            <a:r>
              <a:rPr lang="ja-JP" altLang="en-US" dirty="0"/>
              <a:t>で対応できないか調べる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dirty="0"/>
              <a:t>最新の</a:t>
            </a:r>
            <a:r>
              <a:rPr kumimoji="1" lang="en-US" altLang="ja-JP" dirty="0"/>
              <a:t>Visual</a:t>
            </a:r>
            <a:r>
              <a:rPr kumimoji="1" lang="ja-JP" altLang="en-US" dirty="0"/>
              <a:t> </a:t>
            </a:r>
            <a:r>
              <a:rPr kumimoji="1" lang="en-US" altLang="ja-JP" dirty="0"/>
              <a:t>Studio</a:t>
            </a:r>
            <a:r>
              <a:rPr kumimoji="1" lang="ja-JP" altLang="en-US" dirty="0"/>
              <a:t>に任せる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258907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55406"/>
          </a:xfrm>
        </p:spPr>
        <p:txBody>
          <a:bodyPr/>
          <a:lstStyle/>
          <a:p>
            <a:r>
              <a:rPr lang="ja-JP" altLang="en-US" dirty="0"/>
              <a:t>資料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http://bit.ly/decode2017-TL07</a:t>
            </a:r>
            <a:endParaRPr lang="en-US" altLang="ja-JP" dirty="0"/>
          </a:p>
          <a:p>
            <a:r>
              <a:rPr lang="en-US" altLang="ja-JP" dirty="0"/>
              <a:t>LIVE</a:t>
            </a:r>
            <a:br>
              <a:rPr lang="en-US" altLang="ja-JP" dirty="0"/>
            </a:br>
            <a:r>
              <a:rPr lang="en-US" altLang="ja-JP" dirty="0">
                <a:hlinkClick r:id="rId3"/>
              </a:rPr>
              <a:t>https://github.com/commerble/decode2017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145435179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6992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hlinkClick r:id="rId2"/>
              </a:rPr>
              <a:t>http://www.commerble.com/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EC</a:t>
            </a:r>
            <a:r>
              <a:rPr lang="ja-JP" altLang="en-US" dirty="0"/>
              <a:t>プラットフォームを提供しています</a:t>
            </a:r>
          </a:p>
          <a:p>
            <a:r>
              <a:rPr lang="ja-JP" altLang="en-US" dirty="0"/>
              <a:t>受注に対する課金モデルです</a:t>
            </a:r>
          </a:p>
          <a:p>
            <a:r>
              <a:rPr lang="ja-JP" altLang="en-US" dirty="0"/>
              <a:t>勝手に</a:t>
            </a:r>
            <a:r>
              <a:rPr lang="en-US" altLang="ja-JP" dirty="0"/>
              <a:t>CDN</a:t>
            </a:r>
            <a:r>
              <a:rPr lang="ja-JP" altLang="en-US" dirty="0"/>
              <a:t>も使いますが、料金はコミコミです</a:t>
            </a:r>
          </a:p>
          <a:p>
            <a:r>
              <a:rPr lang="ja-JP" altLang="en-US" dirty="0"/>
              <a:t>可用性・パフォーマンスはお任せください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株式会社</a:t>
            </a:r>
            <a:r>
              <a:rPr lang="en-US" altLang="ja-JP" dirty="0"/>
              <a:t>Commerble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38602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話すこと・話さないこと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983253"/>
          </a:xfrm>
        </p:spPr>
        <p:txBody>
          <a:bodyPr/>
          <a:lstStyle/>
          <a:p>
            <a:r>
              <a:rPr lang="ja-JP" altLang="en-US" b="1" dirty="0"/>
              <a:t>話すこと</a:t>
            </a:r>
            <a:endParaRPr lang="ja-JP" altLang="en-US" dirty="0"/>
          </a:p>
          <a:p>
            <a:pPr marL="579446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CLR2.0</a:t>
            </a:r>
            <a:r>
              <a:rPr lang="ja-JP" altLang="en-US" dirty="0"/>
              <a:t>から</a:t>
            </a:r>
            <a:r>
              <a:rPr lang="en-US" altLang="ja-JP" dirty="0"/>
              <a:t>CLR4</a:t>
            </a:r>
            <a:r>
              <a:rPr lang="ja-JP" altLang="en-US" dirty="0"/>
              <a:t>への移行</a:t>
            </a:r>
          </a:p>
          <a:p>
            <a:pPr marL="579446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ASP.NET</a:t>
            </a:r>
            <a:r>
              <a:rPr lang="ja-JP" altLang="en-US" dirty="0"/>
              <a:t> </a:t>
            </a:r>
            <a:r>
              <a:rPr lang="en-US" altLang="ja-JP" dirty="0"/>
              <a:t>WebForms</a:t>
            </a:r>
          </a:p>
          <a:p>
            <a:pPr marL="579446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Visual Studio</a:t>
            </a:r>
            <a:r>
              <a:rPr lang="ja-JP" altLang="en-US" dirty="0"/>
              <a:t>で複数</a:t>
            </a:r>
            <a:r>
              <a:rPr lang="en-US" altLang="ja-JP" dirty="0"/>
              <a:t>CLR</a:t>
            </a:r>
            <a:r>
              <a:rPr lang="ja-JP" altLang="en-US" dirty="0"/>
              <a:t>バージョン並行開発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3499228"/>
          </a:xfrm>
        </p:spPr>
        <p:txBody>
          <a:bodyPr/>
          <a:lstStyle/>
          <a:p>
            <a:r>
              <a:rPr lang="ja-JP" altLang="en-US" b="1" dirty="0"/>
              <a:t>話さないこと</a:t>
            </a:r>
            <a:endParaRPr lang="ja-JP" altLang="en-US" dirty="0"/>
          </a:p>
          <a:p>
            <a:pPr marL="579446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.NET Core</a:t>
            </a:r>
          </a:p>
          <a:p>
            <a:pPr marL="579446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ASP.NET MVC</a:t>
            </a:r>
          </a:p>
          <a:p>
            <a:pPr marL="579446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モバイル機能</a:t>
            </a:r>
            <a:endParaRPr lang="en-US" altLang="ja-JP" dirty="0"/>
          </a:p>
          <a:p>
            <a:pPr marL="579446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サードパーティコンポーネント</a:t>
            </a:r>
            <a:endParaRPr lang="en-US" altLang="ja-JP" dirty="0"/>
          </a:p>
          <a:p>
            <a:pPr marL="563884" lvl="1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06168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最初の運用環境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4816318"/>
          </a:xfrm>
        </p:spPr>
        <p:txBody>
          <a:bodyPr/>
          <a:lstStyle/>
          <a:p>
            <a:r>
              <a:rPr lang="ja-JP" altLang="en-US" dirty="0"/>
              <a:t>データセンター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ラック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ロードバランサ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ネットワーク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電源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物理マシン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バックアープ装置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広域イーサ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ja-JP" altLang="en-US" dirty="0"/>
          </a:p>
          <a:p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545488"/>
          </a:xfrm>
        </p:spPr>
        <p:txBody>
          <a:bodyPr/>
          <a:lstStyle/>
          <a:p>
            <a:r>
              <a:rPr lang="ja-JP" altLang="en-US" dirty="0"/>
              <a:t>監視サービス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ハードウェア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サービス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16485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最初の開発環境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4135876"/>
          </a:xfrm>
        </p:spPr>
        <p:txBody>
          <a:bodyPr/>
          <a:lstStyle/>
          <a:p>
            <a:r>
              <a:rPr lang="en-US" altLang="ja-JP" dirty="0"/>
              <a:t>Window Server 2008 R2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IIS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.NET Framework 3.5</a:t>
            </a:r>
          </a:p>
          <a:p>
            <a:r>
              <a:rPr lang="en-US" altLang="ja-JP" dirty="0"/>
              <a:t>Visual Studio 2008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C# 3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ASP.NET WebForms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ASP.NET MVC 1</a:t>
            </a:r>
          </a:p>
          <a:p>
            <a:endParaRPr lang="en-US" alt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3257815"/>
          </a:xfrm>
        </p:spPr>
        <p:txBody>
          <a:bodyPr/>
          <a:lstStyle/>
          <a:p>
            <a:r>
              <a:rPr lang="ja-JP" altLang="en-US" dirty="0"/>
              <a:t>データベース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SQL Server 2008</a:t>
            </a:r>
          </a:p>
          <a:p>
            <a:r>
              <a:rPr lang="ja-JP" altLang="en-US" dirty="0"/>
              <a:t>ソース管理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Subversion</a:t>
            </a:r>
          </a:p>
          <a:p>
            <a:r>
              <a:rPr lang="ja-JP" altLang="en-US" dirty="0"/>
              <a:t>課題管理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Excel/SharePoint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17821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いまの運用環境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3740639"/>
          </a:xfrm>
        </p:spPr>
        <p:txBody>
          <a:bodyPr/>
          <a:lstStyle/>
          <a:p>
            <a:r>
              <a:rPr lang="en-US" altLang="ja-JP" dirty="0"/>
              <a:t>Azure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VM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SQL Database(ElasticPool)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Redis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Storage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Functions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Scheduler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VNET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6045822"/>
          </a:xfrm>
        </p:spPr>
        <p:txBody>
          <a:bodyPr/>
          <a:lstStyle/>
          <a:p>
            <a:r>
              <a:rPr lang="en-US" altLang="ja-JP" dirty="0"/>
              <a:t>AWS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Route53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CloudFront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S3</a:t>
            </a:r>
          </a:p>
          <a:p>
            <a:r>
              <a:rPr lang="en-US" altLang="ja-JP" dirty="0"/>
              <a:t>CDN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KeyCDN</a:t>
            </a:r>
          </a:p>
          <a:p>
            <a:r>
              <a:rPr lang="ja-JP" altLang="en-US" dirty="0"/>
              <a:t>ログ管理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Logentries</a:t>
            </a:r>
          </a:p>
          <a:p>
            <a:r>
              <a:rPr lang="ja-JP" altLang="en-US" dirty="0"/>
              <a:t>監視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NewRelic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7310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いまの開発環境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4574907"/>
          </a:xfrm>
        </p:spPr>
        <p:txBody>
          <a:bodyPr/>
          <a:lstStyle/>
          <a:p>
            <a:r>
              <a:rPr lang="en-US" altLang="ja-JP" dirty="0"/>
              <a:t>Window Server 2012/2016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IIS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.NET Framework 4.6.1</a:t>
            </a:r>
          </a:p>
          <a:p>
            <a:r>
              <a:rPr lang="en-US" altLang="ja-JP" dirty="0"/>
              <a:t>Visual Studio 2015/2017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C# 6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ASP.NET WebForms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ASP.NET MVC 5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WCF(OData)</a:t>
            </a:r>
          </a:p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3696846"/>
          </a:xfrm>
        </p:spPr>
        <p:txBody>
          <a:bodyPr/>
          <a:lstStyle/>
          <a:p>
            <a:r>
              <a:rPr lang="ja-JP" altLang="en-US" dirty="0"/>
              <a:t>データベース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sv-SE" altLang="ja-JP" dirty="0"/>
              <a:t>SQL Server 2014</a:t>
            </a:r>
          </a:p>
          <a:p>
            <a:r>
              <a:rPr lang="ja-JP" altLang="en-US" dirty="0"/>
              <a:t>ソース管理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Bitbucket</a:t>
            </a:r>
          </a:p>
          <a:p>
            <a:pPr marL="684409" lvl="2" indent="-457200">
              <a:buFont typeface="Arial" panose="020B0604020202020204" pitchFamily="34" charset="0"/>
              <a:buChar char="•"/>
            </a:pPr>
            <a:r>
              <a:rPr lang="en-US" altLang="ja-JP" dirty="0"/>
              <a:t>Git</a:t>
            </a:r>
          </a:p>
          <a:p>
            <a:r>
              <a:rPr lang="ja-JP" altLang="en-US" dirty="0"/>
              <a:t>課題管理</a:t>
            </a:r>
            <a:endParaRPr lang="sv-SE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sv-SE" altLang="ja-JP" dirty="0"/>
              <a:t>JIRA </a:t>
            </a:r>
          </a:p>
        </p:txBody>
      </p:sp>
    </p:spTree>
    <p:extLst>
      <p:ext uri="{BB962C8B-B14F-4D97-AF65-F5344CB8AC3E}">
        <p14:creationId xmlns:p14="http://schemas.microsoft.com/office/powerpoint/2010/main" val="19094871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これまでの履歴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3060197"/>
          </a:xfrm>
        </p:spPr>
        <p:txBody>
          <a:bodyPr/>
          <a:lstStyle/>
          <a:p>
            <a:r>
              <a:rPr kumimoji="1" lang="en-US" altLang="ja-JP" dirty="0"/>
              <a:t>CLR</a:t>
            </a:r>
            <a:r>
              <a:rPr kumimoji="1" lang="ja-JP" altLang="en-US" dirty="0"/>
              <a:t> </a:t>
            </a:r>
            <a:r>
              <a:rPr kumimoji="1" lang="en-US" altLang="ja-JP" dirty="0"/>
              <a:t>2.0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.NET Framework 3.5</a:t>
            </a:r>
          </a:p>
          <a:p>
            <a:r>
              <a:rPr kumimoji="1" lang="en-US" altLang="ja-JP" dirty="0"/>
              <a:t>CLR</a:t>
            </a:r>
            <a:r>
              <a:rPr kumimoji="1" lang="ja-JP" altLang="en-US" dirty="0"/>
              <a:t> </a:t>
            </a:r>
            <a:r>
              <a:rPr kumimoji="1" lang="en-US" altLang="ja-JP" dirty="0"/>
              <a:t>4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.NET Framework 4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.NET Framework 4.5</a:t>
            </a:r>
            <a:r>
              <a:rPr lang="ja-JP" altLang="en-US" dirty="0"/>
              <a:t>、</a:t>
            </a:r>
            <a:r>
              <a:rPr lang="en-US" altLang="ja-JP" dirty="0"/>
              <a:t>4.5.1</a:t>
            </a:r>
            <a:r>
              <a:rPr lang="ja-JP" altLang="en-US" dirty="0"/>
              <a:t>、</a:t>
            </a:r>
            <a:r>
              <a:rPr lang="en-US" altLang="ja-JP" dirty="0"/>
              <a:t>4.5.2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.NET Framework 4.6</a:t>
            </a:r>
            <a:r>
              <a:rPr lang="ja-JP" altLang="en-US" dirty="0"/>
              <a:t>、</a:t>
            </a:r>
            <a:r>
              <a:rPr lang="en-US" altLang="ja-JP" dirty="0"/>
              <a:t>4.6.1</a:t>
            </a:r>
            <a:endParaRPr kumimoji="1" lang="ja-JP" altLang="en-US" strike="sngStrike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4377289"/>
          </a:xfrm>
        </p:spPr>
        <p:txBody>
          <a:bodyPr/>
          <a:lstStyle/>
          <a:p>
            <a:r>
              <a:rPr kumimoji="1" lang="en-US" altLang="ja-JP" dirty="0"/>
              <a:t>Windows Server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2008R2(IIS7.5)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2012(IIS8)</a:t>
            </a:r>
            <a:r>
              <a:rPr kumimoji="1" lang="ja-JP" altLang="en-US" dirty="0"/>
              <a:t>、</a:t>
            </a:r>
            <a:r>
              <a:rPr kumimoji="1" lang="en-US" altLang="ja-JP" dirty="0"/>
              <a:t>2012R2(IIS8.5)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2016(IIS10)</a:t>
            </a:r>
          </a:p>
          <a:p>
            <a:r>
              <a:rPr kumimoji="1" lang="en-US" altLang="ja-JP" dirty="0"/>
              <a:t>Visual Studio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2008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2010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2012</a:t>
            </a:r>
            <a:r>
              <a:rPr kumimoji="1" lang="ja-JP" altLang="en-US" dirty="0"/>
              <a:t>、</a:t>
            </a:r>
            <a:r>
              <a:rPr kumimoji="1" lang="en-US" altLang="ja-JP" dirty="0"/>
              <a:t>2013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2015</a:t>
            </a:r>
            <a:r>
              <a:rPr kumimoji="1" lang="ja-JP" altLang="en-US" dirty="0"/>
              <a:t>、</a:t>
            </a:r>
            <a:r>
              <a:rPr kumimoji="1" lang="en-US" altLang="ja-JP" dirty="0"/>
              <a:t>2017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9240" y="5749907"/>
            <a:ext cx="9013173" cy="119725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dirty="0"/>
              <a:t>[.net 4.0 - Difference between CLR 2.0 and CLR 4.0 - Stack Overflow]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u="sng" dirty="0">
                <a:hlinkClick r:id="rId2"/>
              </a:rPr>
              <a:t>http://stackoverflow.com/questions/1626368/difference-between-clr-2-0-and-clr-4-0</a:t>
            </a:r>
            <a:endParaRPr kumimoji="1" lang="en-US" altLang="ja-JP" sz="2400" u="sng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874874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バージョンアップ対象は？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4772525"/>
          </a:xfrm>
        </p:spPr>
        <p:txBody>
          <a:bodyPr/>
          <a:lstStyle/>
          <a:p>
            <a:r>
              <a:rPr lang="ja-JP" altLang="en-US" dirty="0"/>
              <a:t>インフラ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オンプレからクラウド</a:t>
            </a:r>
            <a:endParaRPr lang="en-US" altLang="ja-JP" dirty="0"/>
          </a:p>
          <a:p>
            <a:r>
              <a:rPr lang="en-US" altLang="ja-JP" dirty="0"/>
              <a:t>OS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IIS</a:t>
            </a:r>
          </a:p>
          <a:p>
            <a:r>
              <a:rPr lang="ja-JP" altLang="en-US" dirty="0"/>
              <a:t>基盤ソフトウェア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データベース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キャッシュ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ソース管理</a:t>
            </a:r>
          </a:p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5151218"/>
          </a:xfrm>
        </p:spPr>
        <p:txBody>
          <a:bodyPr/>
          <a:lstStyle/>
          <a:p>
            <a:r>
              <a:rPr lang="en-US" altLang="ja-JP" dirty="0"/>
              <a:t>NET Framework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.NET Runtime(CLR)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ASP.NET </a:t>
            </a:r>
            <a:r>
              <a:rPr lang="ja-JP" altLang="en-US" dirty="0"/>
              <a:t>コア サービス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Application Framework</a:t>
            </a:r>
          </a:p>
          <a:p>
            <a:pPr marL="570109" lvl="2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ASP.NET WebForms</a:t>
            </a:r>
          </a:p>
          <a:p>
            <a:r>
              <a:rPr lang="ja-JP" altLang="en-US" dirty="0"/>
              <a:t>ライブラリ</a:t>
            </a:r>
            <a:r>
              <a:rPr lang="en-US" altLang="ja-JP" dirty="0"/>
              <a:t>(NuGet</a:t>
            </a:r>
            <a:r>
              <a:rPr lang="ja-JP" altLang="en-US" dirty="0"/>
              <a:t>等</a:t>
            </a:r>
            <a:r>
              <a:rPr lang="en-US" altLang="ja-JP" dirty="0"/>
              <a:t>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ASP.NET MVC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JSON.NET</a:t>
            </a:r>
          </a:p>
          <a:p>
            <a:r>
              <a:rPr lang="en-US" altLang="ja-JP" dirty="0"/>
              <a:t>Visual Studio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8603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code2017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de:code 2017">
      <a:majorFont>
        <a:latin typeface="Segoe UI Light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クチュール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code2017" id="{C4AECF11-FCF6-4466-851E-8ADAE8814474}" vid="{A53F7C65-43F8-4CED-82A7-6D135052E09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decode2017</Template>
  <TotalTime>2640</TotalTime>
  <Words>1093</Words>
  <Application>Microsoft Office PowerPoint</Application>
  <PresentationFormat>ワイド画面</PresentationFormat>
  <Paragraphs>302</Paragraphs>
  <Slides>28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6" baseType="lpstr">
      <vt:lpstr>メイリオ</vt:lpstr>
      <vt:lpstr>游ゴシック</vt:lpstr>
      <vt:lpstr>Arial</vt:lpstr>
      <vt:lpstr>Consolas</vt:lpstr>
      <vt:lpstr>Segoe UI</vt:lpstr>
      <vt:lpstr>Segoe UI Light</vt:lpstr>
      <vt:lpstr>Wingdings</vt:lpstr>
      <vt:lpstr>decode2017</vt:lpstr>
      <vt:lpstr>エンタープライズ基準で "丁寧に" .NET Framework のバージョンアップしていくコツ </vt:lpstr>
      <vt:lpstr>参考</vt:lpstr>
      <vt:lpstr>話すこと・話さないこと</vt:lpstr>
      <vt:lpstr>最初の運用環境</vt:lpstr>
      <vt:lpstr>最初の開発環境</vt:lpstr>
      <vt:lpstr>いまの運用環境</vt:lpstr>
      <vt:lpstr>いまの開発環境 </vt:lpstr>
      <vt:lpstr>これまでの履歴</vt:lpstr>
      <vt:lpstr>バージョンアップ対象は？ </vt:lpstr>
      <vt:lpstr>バージョンアップはなぜ必要なのか？ </vt:lpstr>
      <vt:lpstr>バージョンアップの注意点(.NET) </vt:lpstr>
      <vt:lpstr>バージョンアップの注意点(環境)</vt:lpstr>
      <vt:lpstr>おすすめバージョンアップ手順</vt:lpstr>
      <vt:lpstr>開発環境バージョンアップのパターン </vt:lpstr>
      <vt:lpstr>LIVE</vt:lpstr>
      <vt:lpstr>オリジナル</vt:lpstr>
      <vt:lpstr>VS複数CLR複数</vt:lpstr>
      <vt:lpstr>VS複数CLR複数の難しいところ</vt:lpstr>
      <vt:lpstr>VS最新CLR複数 </vt:lpstr>
      <vt:lpstr>コンパイラディレクティブ </vt:lpstr>
      <vt:lpstr>ASP.NETの挙動を制御 </vt:lpstr>
      <vt:lpstr>ここが重要 Web.configの設定</vt:lpstr>
      <vt:lpstr>見落としがちなポイント</vt:lpstr>
      <vt:lpstr>LIVE</vt:lpstr>
      <vt:lpstr>動作検証</vt:lpstr>
      <vt:lpstr>まとめ</vt:lpstr>
      <vt:lpstr>参考</vt:lpstr>
      <vt:lpstr>株式会社Commerbleとは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エンタープライズ基準で "丁寧に" .NET Framework のバージョンアップしていくコツ </dc:title>
  <dc:creator>Takashi Takehara</dc:creator>
  <cp:lastModifiedBy>Takashi Takehara</cp:lastModifiedBy>
  <cp:revision>67</cp:revision>
  <dcterms:created xsi:type="dcterms:W3CDTF">2017-05-16T02:40:54Z</dcterms:created>
  <dcterms:modified xsi:type="dcterms:W3CDTF">2017-05-23T16:12:54Z</dcterms:modified>
</cp:coreProperties>
</file>