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6" r:id="rId4"/>
    <p:sldId id="268" r:id="rId5"/>
    <p:sldId id="269" r:id="rId6"/>
    <p:sldId id="264" r:id="rId7"/>
    <p:sldId id="270" r:id="rId8"/>
    <p:sldId id="272" r:id="rId9"/>
    <p:sldId id="271" r:id="rId10"/>
    <p:sldId id="261" r:id="rId11"/>
    <p:sldId id="262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04" autoAdjust="0"/>
    <p:restoredTop sz="94660"/>
  </p:normalViewPr>
  <p:slideViewPr>
    <p:cSldViewPr snapToGrid="0">
      <p:cViewPr>
        <p:scale>
          <a:sx n="70" d="100"/>
          <a:sy n="70" d="100"/>
        </p:scale>
        <p:origin x="64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D17F-A198-4D0B-923D-8F7C51F5BEB9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94F0-989F-4C03-A356-FB87F4C2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3F4-D800-4580-A0B6-8C76FBDBD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population dynamics equations for HER and 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7CC90-1920-424E-B0B2-1F8F5058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949085"/>
            <a:ext cx="7543800" cy="1876530"/>
          </a:xfrm>
        </p:spPr>
        <p:txBody>
          <a:bodyPr/>
          <a:lstStyle/>
          <a:p>
            <a:r>
              <a:rPr lang="en-US" dirty="0"/>
              <a:t>Jane Sullivan</a:t>
            </a:r>
          </a:p>
          <a:p>
            <a:r>
              <a:rPr lang="en-US" dirty="0"/>
              <a:t>Last updated: 2019-06-25</a:t>
            </a:r>
          </a:p>
        </p:txBody>
      </p:sp>
    </p:spTree>
    <p:extLst>
      <p:ext uri="{BB962C8B-B14F-4D97-AF65-F5344CB8AC3E}">
        <p14:creationId xmlns:p14="http://schemas.microsoft.com/office/powerpoint/2010/main" val="183623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3468885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1" y="1044176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5019-96D8-4F7B-A59A-AAD9E9523421}"/>
              </a:ext>
            </a:extLst>
          </p:cNvPr>
          <p:cNvSpPr txBox="1"/>
          <p:nvPr/>
        </p:nvSpPr>
        <p:spPr>
          <a:xfrm>
            <a:off x="6236016" y="1568051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20891-1029-48BD-B517-EB0AB1BA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4" y="6689460"/>
            <a:ext cx="542925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FB2D3E-809E-46C9-91ED-2B386A1D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4" y="3981382"/>
            <a:ext cx="6667500" cy="2581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0E5101-AEAD-46A2-957C-90C5D4BE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1557039"/>
            <a:ext cx="5572125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24E527-9378-4361-8CAF-8015587F2EFA}"/>
              </a:ext>
            </a:extLst>
          </p:cNvPr>
          <p:cNvSpPr txBox="1"/>
          <p:nvPr/>
        </p:nvSpPr>
        <p:spPr>
          <a:xfrm>
            <a:off x="7241860" y="3981382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a50/a95 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242275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194330"/>
            <a:ext cx="8675370" cy="795865"/>
          </a:xfrm>
        </p:spPr>
        <p:txBody>
          <a:bodyPr/>
          <a:lstStyle/>
          <a:p>
            <a:r>
              <a:rPr lang="en-US" dirty="0"/>
              <a:t>Selectivity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1" y="441924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99019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438827"/>
            <a:ext cx="2609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to 1 by dividing by max (not differentiable)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67F07-95E7-4A1F-B717-E78DCB58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444034"/>
            <a:ext cx="4574858" cy="278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76DB9-5582-47F3-AA77-54C1BF54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867872"/>
            <a:ext cx="4812035" cy="151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E50F56-8B7B-4C60-B13F-3C235793E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" y="6513005"/>
            <a:ext cx="4574858" cy="845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3F9EF6-35EB-4524-85A2-7E0729B26AD2}"/>
              </a:ext>
            </a:extLst>
          </p:cNvPr>
          <p:cNvSpPr txBox="1"/>
          <p:nvPr/>
        </p:nvSpPr>
        <p:spPr>
          <a:xfrm>
            <a:off x="5553074" y="4867872"/>
            <a:ext cx="260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Logistic, a50/slope parameterization. Scale by taking difference of log selectivity and log mean selectivity (differentiable). Estimate in log space to keep values positive.</a:t>
            </a:r>
          </a:p>
        </p:txBody>
      </p:sp>
    </p:spTree>
    <p:extLst>
      <p:ext uri="{BB962C8B-B14F-4D97-AF65-F5344CB8AC3E}">
        <p14:creationId xmlns:p14="http://schemas.microsoft.com/office/powerpoint/2010/main" val="522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Initializing 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6236970" y="1392761"/>
            <a:ext cx="2339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 for each age 4-8+ in initial year and one for parameter for age-3 in each year, Estimated on natural scale.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454343" y="4561353"/>
            <a:ext cx="578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mean initial numbers at age and recruitment parameter plus deviations. Estimated on log-scale.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B4BBFC-3BB9-4775-8CFF-D7D22B0EC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21479"/>
            <a:ext cx="5457825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9720A-29FA-4F68-ADD2-7E28D275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5273347"/>
            <a:ext cx="9331915" cy="17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 (conditioned on catch)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A4EB-EBAC-479A-93E2-DADA1564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1893079"/>
            <a:ext cx="5010792" cy="41647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/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Eqn in </a:t>
                </a:r>
                <a:r>
                  <a:rPr lang="en-US" sz="1600" dirty="0" err="1"/>
                  <a:t>Hulson</a:t>
                </a:r>
                <a:r>
                  <a:rPr lang="en-US" sz="1600" dirty="0"/>
                  <a:t> et al.</a:t>
                </a:r>
              </a:p>
              <a:p>
                <a:endParaRPr lang="en-US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𝑓𝑠h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Eqn in code: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8+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8+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𝑓𝑠h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=3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8+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catch in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total numbers-at-age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= fishery selectivity-at-age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= fishery yield (catch biomass) by year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𝑓𝑠h</m:t>
                        </m:r>
                      </m:sup>
                    </m:sSubSup>
                  </m:oMath>
                </a14:m>
                <a:r>
                  <a:rPr lang="en-US" sz="1600" dirty="0"/>
                  <a:t>= fishery weight-at-age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A78A2-D9EE-4FC1-909D-B9BDD1B0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051" y="1343024"/>
                <a:ext cx="4120001" cy="5415521"/>
              </a:xfrm>
              <a:prstGeom prst="rect">
                <a:avLst/>
              </a:prstGeom>
              <a:blipFill>
                <a:blip r:embed="rId3"/>
                <a:stretch>
                  <a:fillRect l="-888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C6787E-5CE3-46EA-BFB5-3D4294277C37}"/>
              </a:ext>
            </a:extLst>
          </p:cNvPr>
          <p:cNvSpPr txBox="1"/>
          <p:nvPr/>
        </p:nvSpPr>
        <p:spPr>
          <a:xfrm>
            <a:off x="795814" y="6573389"/>
            <a:ext cx="889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equations are not equivalent. Variable int3 is the average weight of catch conditional on vulnerable proportions-at-age.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4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catch)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1866899"/>
            <a:ext cx="37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as what’s in LS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5BB6C-DBC4-45D1-A47D-2162DD12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" y="2448423"/>
            <a:ext cx="7775258" cy="47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Catch in numbers-at-age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 (conditioned on effort)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76D7-C9CE-467C-BE36-D4A716E0ABC8}"/>
              </a:ext>
            </a:extLst>
          </p:cNvPr>
          <p:cNvSpPr txBox="1"/>
          <p:nvPr/>
        </p:nvSpPr>
        <p:spPr>
          <a:xfrm>
            <a:off x="454342" y="2055018"/>
            <a:ext cx="769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Baranov catch equation assuming discrete fishing mortality (pulse fishery that occurs at the beginning of the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AADED-401C-40D0-BCF6-18055F41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3055804"/>
            <a:ext cx="7698858" cy="30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39" y="115130"/>
            <a:ext cx="8675370" cy="795865"/>
          </a:xfrm>
        </p:spPr>
        <p:txBody>
          <a:bodyPr>
            <a:noAutofit/>
          </a:bodyPr>
          <a:lstStyle/>
          <a:p>
            <a:r>
              <a:rPr lang="en-US" sz="4000" dirty="0"/>
              <a:t>Spawning/mature numbers and biomass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38" y="4099129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37" y="739471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966463" y="1398715"/>
            <a:ext cx="26098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Assumes catch in 100% mature. Uses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  <a:p>
            <a:endParaRPr lang="en-US" dirty="0"/>
          </a:p>
          <a:p>
            <a:r>
              <a:rPr lang="en-US" dirty="0"/>
              <a:t>Total mature biomass uses both catch and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966463" y="4774572"/>
            <a:ext cx="3081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difference between total population and catch before applying maturity curve. Will not run when assuming catch is 100% mature.</a:t>
            </a:r>
          </a:p>
          <a:p>
            <a:endParaRPr lang="en-US" dirty="0"/>
          </a:p>
          <a:p>
            <a:r>
              <a:rPr lang="en-US" dirty="0"/>
              <a:t>Total mature biomass uses only </a:t>
            </a:r>
            <a:r>
              <a:rPr lang="en-US" dirty="0" err="1"/>
              <a:t>spawner</a:t>
            </a:r>
            <a:r>
              <a:rPr lang="en-US" dirty="0"/>
              <a:t> weight-at-age.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9408F-AF97-49F1-95BE-20EB8C30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7" y="1196496"/>
            <a:ext cx="4684748" cy="2622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B985E-6205-4740-A381-1F2062A9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6" y="4572993"/>
            <a:ext cx="4898242" cy="3084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A5CF8-9A4E-4A54-AC37-483ADA0A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37" y="3886200"/>
            <a:ext cx="8675370" cy="2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Egg deposition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879991" y="1154905"/>
            <a:ext cx="318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equation in LS and 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ED0F4-C2AB-4D20-9FAE-2F6D93C25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909110"/>
            <a:ext cx="9236865" cy="2074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9D884-6ED9-4306-B925-BD30A04A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7" y="6065054"/>
            <a:ext cx="4424055" cy="421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909560-0227-4F9B-94A8-A9BD7CFC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4640405"/>
            <a:ext cx="6949620" cy="13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Stock recruit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87" y="2191400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398787" y="1154905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5673257" y="2651879"/>
            <a:ext cx="3186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parameterization of the Ricker model.</a:t>
            </a:r>
          </a:p>
          <a:p>
            <a:endParaRPr lang="en-US" dirty="0"/>
          </a:p>
          <a:p>
            <a:r>
              <a:rPr lang="en-US" dirty="0"/>
              <a:t>Good reference for these equations: Martell, Steven JD, William E. Pine, and Carl J. Walters. "Parameterizing age-structured models from a fisheries management perspective." </a:t>
            </a:r>
            <a:r>
              <a:rPr lang="en-US" i="1" dirty="0"/>
              <a:t>Canadian Journal of Fisheries and Aquatic Sciences</a:t>
            </a:r>
            <a:r>
              <a:rPr lang="en-US" dirty="0"/>
              <a:t> 65.8 (2008): 1586-1600.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7914-B411-4326-8723-4CE49123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7" y="1719689"/>
            <a:ext cx="76771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CC497-8FD5-46EF-B041-C67104DE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6" y="2715275"/>
            <a:ext cx="5004599" cy="330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5DFB-CD1C-4A78-A60C-A3E3F8B5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17" y="6052711"/>
            <a:ext cx="4985593" cy="14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1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C96-E1FD-44FF-8A96-717F504C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" y="359040"/>
            <a:ext cx="8675370" cy="795865"/>
          </a:xfrm>
        </p:spPr>
        <p:txBody>
          <a:bodyPr/>
          <a:lstStyle/>
          <a:p>
            <a:r>
              <a:rPr lang="en-US" dirty="0"/>
              <a:t>Natural mortality/survival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9591-6BBC-4B0D-8085-50D5036B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42" y="4124324"/>
            <a:ext cx="4337685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84657-5B91-4347-81F3-1B680908C4DF}"/>
              </a:ext>
            </a:extLst>
          </p:cNvPr>
          <p:cNvSpPr txBox="1">
            <a:spLocks/>
          </p:cNvSpPr>
          <p:nvPr/>
        </p:nvSpPr>
        <p:spPr>
          <a:xfrm>
            <a:off x="454342" y="1343024"/>
            <a:ext cx="4337685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77265-3084-408B-9FBD-0259848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" y="1866899"/>
            <a:ext cx="4572000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1ADE4-5D06-4095-8B9C-8947985EB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" y="4585274"/>
            <a:ext cx="6743700" cy="20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748-36B3-4087-B46E-6DAB79A5117A}"/>
              </a:ext>
            </a:extLst>
          </p:cNvPr>
          <p:cNvSpPr txBox="1"/>
          <p:nvPr/>
        </p:nvSpPr>
        <p:spPr>
          <a:xfrm>
            <a:off x="5266375" y="1981199"/>
            <a:ext cx="260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Separate/independent M estimated for each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A6CB8-B61E-4F39-B9A1-93B57448F711}"/>
              </a:ext>
            </a:extLst>
          </p:cNvPr>
          <p:cNvSpPr txBox="1"/>
          <p:nvPr/>
        </p:nvSpPr>
        <p:spPr>
          <a:xfrm>
            <a:off x="7406642" y="5253037"/>
            <a:ext cx="2339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M with deviations for each time block. Deviations are assumed lognormally distributed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0C3C3-40CF-4BE2-AB16-1B981B000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" y="6736911"/>
            <a:ext cx="6505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6244</TotalTime>
  <Words>384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Comparing population dynamics equations for HER and LS</vt:lpstr>
      <vt:lpstr>Initializing N matrix</vt:lpstr>
      <vt:lpstr>Catch in numbers-at-age </vt:lpstr>
      <vt:lpstr>Catch in numbers-at-age </vt:lpstr>
      <vt:lpstr>Catch in numbers-at-age </vt:lpstr>
      <vt:lpstr>Spawning/mature numbers and biomass</vt:lpstr>
      <vt:lpstr>Egg deposition</vt:lpstr>
      <vt:lpstr>Stock recruit function</vt:lpstr>
      <vt:lpstr>Natural mortality/survival</vt:lpstr>
      <vt:lpstr>Maturity</vt:lpstr>
      <vt:lpstr>Selectivity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population dynamics equations for HER and LS</dc:title>
  <dc:creator>Jane Sulllivan</dc:creator>
  <cp:lastModifiedBy>Jane Sulllivan</cp:lastModifiedBy>
  <cp:revision>26</cp:revision>
  <dcterms:created xsi:type="dcterms:W3CDTF">2019-06-19T19:01:07Z</dcterms:created>
  <dcterms:modified xsi:type="dcterms:W3CDTF">2019-06-25T21:54:49Z</dcterms:modified>
</cp:coreProperties>
</file>