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36" d="100"/>
          <a:sy n="36" d="100"/>
        </p:scale>
        <p:origin x="7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C45C-673A-4DD7-92D8-B434345C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E0736-6FA8-4EB7-9843-3C3D37EC8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9F80-E046-4E53-BB94-96F27130D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0546-15AF-4A82-9617-81DC4636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1CDF-E7CB-45BD-ACC9-E8CEF407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2C24-C2EE-41A2-8947-C136F427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B314-E42F-45E3-8BFC-9BF2BA13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AA2C-6451-4A4A-9C90-D1D60451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C83B-92D4-44B3-B40C-0D3890FD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00EE-C03E-4201-8C18-76544C3C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6436A-1CBA-4BAE-9A18-04AD87275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50C99-7743-488F-92A4-C318C146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447C-327C-4658-993D-0BE140F4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9750-8DC7-467B-B6A4-CBE2A85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9748-FBE2-4196-86AD-ED3C9F56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FDBA-E726-46BC-B7C9-20A6B2E3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FC85-EFCD-47F2-9018-943A608D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B353-1299-45DA-A6BE-4B99AE2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2747-B898-4CC0-AC2E-77D39CD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4D31-DC43-4870-B323-ECEFD185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2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AA25-4D76-4FBF-9C05-7EA4C962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95E0E-8130-4ED4-9152-715A3D73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0516-C438-4A00-8FEA-5F98D180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290-1F2D-4F41-ACEC-52C5BF3E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1C6F-9BBA-4653-88A3-0EF863A5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9BB-5F7D-4646-A9B9-E1109A77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F09D-DC01-47EF-AFD3-757428AC2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7AE2F-AFB0-4DA1-8E22-D53A6FBF6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A2460-DAC0-4C7B-957F-A89C3480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0C8BB-4C8A-44C1-A5BA-B4FB31DD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9DFB-6820-4305-BD68-461BE95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52D5-B021-4D26-9D80-A361A190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4D6C-DD19-4436-A6A5-3D507945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C625E-5110-4846-B8F5-1E1C559A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59BE2-5ABD-458B-B49D-5A8B6E15B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254BF-CE3E-4C4E-8A43-C7E08183E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1EA30-7FFF-41EB-80C9-73BC3249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F77F9-C825-49F6-BDC0-2CB141B4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ADB39-E126-475A-A355-5A7891D5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6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A0CD-80A3-4D11-AAB9-A653CE02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F48CE-8847-4AA9-8162-0B5E6FB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88A78-38E9-4C45-8BC6-7B061721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73C66-A15E-441D-9CCB-8D7EA4CC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1C53-1CD1-4294-823A-DCF7E958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85150-1985-44BC-A779-99E7F0FF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2A0AC-A08E-4FF7-91D2-4BC41A6C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0C35-9F95-46A6-A959-7543FC34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E37E-20AD-42F1-A920-27B15256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5196D-6540-46A2-A0C3-D49E9D76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6712B-EA60-45D4-A836-C2731CAE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4130B-1AF3-4CA0-B015-CFE3C14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618D2-7A2D-4B41-8984-8C4D968B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27B4-7D0B-4CF4-B238-76FB328D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2F160-DB62-4054-BBD0-5253EA41B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C580-2FF3-4BA6-8964-A2F924EC6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63F1-2F7D-45E9-A690-344C9216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05C11-4408-436D-84B1-B412B48C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17781-4411-4EA1-8B36-6D4037A3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F3368-50E1-458D-9866-83830A9B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FEF1D-F882-4023-BA00-DC6737CB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8A23-DE35-40A0-864F-B851FC5FA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9853-2AE6-41F0-B651-A793F45B94C7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15179-CA74-48C8-BE72-1390420E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5F8F-5DDB-4103-B746-05698B2D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79A-9B45-4204-B7EA-12E9C252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D467-1468-4D79-956E-316E772CB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AlaskaHerring</a:t>
            </a:r>
            <a:r>
              <a:rPr lang="en-US" dirty="0"/>
              <a:t> Folder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B02B-2A8C-4C94-97C0-E995D40F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Jane Sullivan</a:t>
            </a:r>
          </a:p>
          <a:p>
            <a:r>
              <a:rPr lang="en-US" dirty="0"/>
              <a:t>Updated 2019-07-16</a:t>
            </a:r>
          </a:p>
        </p:txBody>
      </p:sp>
    </p:spTree>
    <p:extLst>
      <p:ext uri="{BB962C8B-B14F-4D97-AF65-F5344CB8AC3E}">
        <p14:creationId xmlns:p14="http://schemas.microsoft.com/office/powerpoint/2010/main" val="281410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2174750" y="534504"/>
            <a:ext cx="7508344" cy="449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Model naming conventions:</a:t>
            </a:r>
          </a:p>
          <a:p>
            <a:endParaRPr lang="en-US" sz="1588" b="1" dirty="0"/>
          </a:p>
          <a:p>
            <a:r>
              <a:rPr lang="en-US" sz="1588" dirty="0"/>
              <a:t>Time block parameterization = # survival time blocks, # maturity time blocks, # selectivity time blocks</a:t>
            </a:r>
          </a:p>
          <a:p>
            <a:r>
              <a:rPr lang="en-US" sz="1588" dirty="0"/>
              <a:t>E.g. HER_123 = 1 survival time block, 2 maturity blocks, 3 survival blocks</a:t>
            </a:r>
          </a:p>
          <a:p>
            <a:endParaRPr lang="en-US" sz="1588" dirty="0"/>
          </a:p>
          <a:p>
            <a:r>
              <a:rPr lang="en-US" sz="1588" dirty="0"/>
              <a:t>The model number for model selection is shown before the time block parameterization.</a:t>
            </a:r>
          </a:p>
          <a:p>
            <a:r>
              <a:rPr lang="en-US" sz="1588" dirty="0"/>
              <a:t>E.g. HER 10_123 = Model 10 with 1 survival time block, 2 maturity blocks, 3 survival blocks</a:t>
            </a:r>
          </a:p>
          <a:p>
            <a:endParaRPr lang="en-US" sz="1588" b="1" dirty="0"/>
          </a:p>
          <a:p>
            <a:r>
              <a:rPr lang="en-US" sz="1588" b="1" dirty="0" err="1"/>
              <a:t>HER_bestLS</a:t>
            </a:r>
            <a:r>
              <a:rPr lang="en-US" sz="1588" b="1" dirty="0"/>
              <a:t>_### = HER model with best-fitting parameterization of LS model by </a:t>
            </a:r>
            <a:r>
              <a:rPr lang="en-US" sz="1588" b="1" dirty="0" err="1"/>
              <a:t>AICc</a:t>
            </a:r>
            <a:endParaRPr lang="en-US" sz="1588" b="1" dirty="0"/>
          </a:p>
          <a:p>
            <a:endParaRPr lang="en-US" sz="1588" b="1" dirty="0"/>
          </a:p>
          <a:p>
            <a:r>
              <a:rPr lang="en-US" sz="1588" b="1" dirty="0" err="1"/>
              <a:t>HER_best_condCatch</a:t>
            </a:r>
            <a:r>
              <a:rPr lang="en-US" sz="1588" b="1" dirty="0"/>
              <a:t>.#_### = HER model with best-fitting parameterization of HER by AIC when conditioned on catch</a:t>
            </a:r>
          </a:p>
          <a:p>
            <a:endParaRPr lang="en-US" sz="1588" b="1" dirty="0"/>
          </a:p>
          <a:p>
            <a:r>
              <a:rPr lang="en-US" sz="1588" b="1" dirty="0" err="1"/>
              <a:t>HER_best_condEffort</a:t>
            </a:r>
            <a:r>
              <a:rPr lang="en-US" sz="1588" b="1" dirty="0"/>
              <a:t>.#_### = HER model with best-fitting parameterization of HER by AIC when conditioned on effort</a:t>
            </a:r>
          </a:p>
          <a:p>
            <a:endParaRPr lang="en-US" sz="1588" b="1" dirty="0"/>
          </a:p>
        </p:txBody>
      </p:sp>
    </p:spTree>
    <p:extLst>
      <p:ext uri="{BB962C8B-B14F-4D97-AF65-F5344CB8AC3E}">
        <p14:creationId xmlns:p14="http://schemas.microsoft.com/office/powerpoint/2010/main" val="35078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2174750" y="534503"/>
            <a:ext cx="3762761" cy="106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/>
              <a:t>Folder directory (part 1):  General overview</a:t>
            </a:r>
          </a:p>
          <a:p>
            <a:endParaRPr lang="en-US" sz="1588" dirty="0"/>
          </a:p>
          <a:p>
            <a:endParaRPr lang="en-US" sz="1588" dirty="0"/>
          </a:p>
          <a:p>
            <a:r>
              <a:rPr lang="en-US" sz="1588" b="1" dirty="0" err="1"/>
              <a:t>AlaskaHerring</a:t>
            </a:r>
            <a:endParaRPr lang="en-US" sz="1588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2846325" y="1846142"/>
            <a:ext cx="6867154" cy="302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 err="1"/>
              <a:t>YEAR_forecast</a:t>
            </a:r>
            <a:r>
              <a:rPr lang="en-US" sz="1588" b="1" dirty="0"/>
              <a:t> </a:t>
            </a:r>
            <a:r>
              <a:rPr lang="en-US" sz="1588" dirty="0"/>
              <a:t>– all data, code, and results for a given forecast year</a:t>
            </a:r>
          </a:p>
          <a:p>
            <a:endParaRPr lang="en-US" sz="1588" b="1" dirty="0"/>
          </a:p>
          <a:p>
            <a:r>
              <a:rPr lang="en-US" sz="1588" b="1" dirty="0" err="1"/>
              <a:t>smartell_archive</a:t>
            </a:r>
            <a:r>
              <a:rPr lang="en-US" sz="1588" b="1" dirty="0"/>
              <a:t> </a:t>
            </a:r>
            <a:r>
              <a:rPr lang="en-US" sz="1588" dirty="0"/>
              <a:t>– deprecated code from Steve Martell’s contract</a:t>
            </a:r>
          </a:p>
          <a:p>
            <a:endParaRPr lang="en-US" sz="1588" b="1" dirty="0"/>
          </a:p>
          <a:p>
            <a:r>
              <a:rPr lang="en-US" sz="1588" b="1" dirty="0" err="1"/>
              <a:t>technical_docs</a:t>
            </a:r>
            <a:r>
              <a:rPr lang="en-US" sz="1588" b="1" dirty="0"/>
              <a:t> </a:t>
            </a:r>
            <a:r>
              <a:rPr lang="en-US" sz="1588" dirty="0"/>
              <a:t>– documentation for the statistical catch-at-age model</a:t>
            </a:r>
          </a:p>
          <a:p>
            <a:endParaRPr lang="en-US" sz="1588" dirty="0"/>
          </a:p>
          <a:p>
            <a:r>
              <a:rPr lang="en-US" sz="1588" b="1" dirty="0"/>
              <a:t>.</a:t>
            </a:r>
            <a:r>
              <a:rPr lang="en-US" sz="1588" b="1" dirty="0" err="1"/>
              <a:t>gitignore</a:t>
            </a:r>
            <a:r>
              <a:rPr lang="en-US" sz="1588" b="1" dirty="0"/>
              <a:t> </a:t>
            </a:r>
            <a:r>
              <a:rPr lang="en-US" sz="1588" dirty="0"/>
              <a:t>– all file types and folders not tracked by git</a:t>
            </a:r>
          </a:p>
          <a:p>
            <a:endParaRPr lang="en-US" sz="1588" dirty="0"/>
          </a:p>
          <a:p>
            <a:r>
              <a:rPr lang="en-US" sz="1588" b="1" dirty="0"/>
              <a:t>ReadMe.md </a:t>
            </a:r>
            <a:r>
              <a:rPr lang="en-US" sz="1588" dirty="0"/>
              <a:t>– Summary of repository</a:t>
            </a:r>
          </a:p>
          <a:p>
            <a:endParaRPr lang="en-US" sz="1588" dirty="0"/>
          </a:p>
          <a:p>
            <a:endParaRPr lang="en-US" sz="1588" dirty="0"/>
          </a:p>
          <a:p>
            <a:endParaRPr lang="en-US" sz="1588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784AB-2189-4314-962D-55132BC7350E}"/>
              </a:ext>
            </a:extLst>
          </p:cNvPr>
          <p:cNvGrpSpPr/>
          <p:nvPr/>
        </p:nvGrpSpPr>
        <p:grpSpPr>
          <a:xfrm>
            <a:off x="2551739" y="1593617"/>
            <a:ext cx="284980" cy="2315636"/>
            <a:chOff x="1012371" y="1806099"/>
            <a:chExt cx="322977" cy="262438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6862F98-7DF3-4C14-AD0B-5CD8C09701D7}"/>
                </a:ext>
              </a:extLst>
            </p:cNvPr>
            <p:cNvCxnSpPr/>
            <p:nvPr/>
          </p:nvCxnSpPr>
          <p:spPr>
            <a:xfrm>
              <a:off x="1012371" y="1806099"/>
              <a:ext cx="0" cy="26243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FBB3BB-36F9-4554-AE48-C408251986DC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2959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AA326B-BF7C-46EF-A264-2294E6239A8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48" y="2862013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241EA7-3D0F-4FAA-B2E6-A5887F0738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3627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AB949C-F31C-4584-944D-36EB038CB464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91792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A8091A-79CF-42FB-AA89-0E0017C0264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44295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7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5AA237F-4162-4EC6-8707-914D85F76E10}"/>
              </a:ext>
            </a:extLst>
          </p:cNvPr>
          <p:cNvSpPr txBox="1"/>
          <p:nvPr/>
        </p:nvSpPr>
        <p:spPr>
          <a:xfrm>
            <a:off x="2174749" y="534503"/>
            <a:ext cx="3625160" cy="82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/>
              <a:t>Folder directory (part 2):  Forecast folders</a:t>
            </a:r>
          </a:p>
          <a:p>
            <a:endParaRPr lang="en-US" sz="1588" dirty="0"/>
          </a:p>
          <a:p>
            <a:r>
              <a:rPr lang="en-US" sz="1588" b="1" dirty="0" err="1"/>
              <a:t>AlaskaHerring</a:t>
            </a:r>
            <a:endParaRPr lang="en-US" sz="1588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2717014" y="1476969"/>
            <a:ext cx="13731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88" dirty="0"/>
          </a:p>
          <a:p>
            <a:r>
              <a:rPr lang="en-US" sz="1588" b="1" dirty="0"/>
              <a:t>2019_forecast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3409849" y="2446866"/>
            <a:ext cx="5939088" cy="3513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 err="1"/>
              <a:t>admb</a:t>
            </a:r>
            <a:r>
              <a:rPr lang="en-US" sz="1588" b="1" dirty="0"/>
              <a:t> </a:t>
            </a:r>
            <a:r>
              <a:rPr lang="en-US" sz="1588" dirty="0"/>
              <a:t>– all relevant </a:t>
            </a:r>
            <a:r>
              <a:rPr lang="en-US" sz="1588" dirty="0" err="1"/>
              <a:t>admb</a:t>
            </a:r>
            <a:r>
              <a:rPr lang="en-US" sz="1588" dirty="0"/>
              <a:t> files for final models including </a:t>
            </a:r>
            <a:r>
              <a:rPr lang="en-US" sz="1588" dirty="0" err="1"/>
              <a:t>HER_bestLS</a:t>
            </a:r>
            <a:r>
              <a:rPr lang="en-US" sz="1588" dirty="0"/>
              <a:t>, </a:t>
            </a:r>
            <a:r>
              <a:rPr lang="en-US" sz="1588" dirty="0" err="1"/>
              <a:t>HER_best_conditionCatch</a:t>
            </a:r>
            <a:r>
              <a:rPr lang="en-US" sz="1588" dirty="0"/>
              <a:t>, </a:t>
            </a:r>
            <a:r>
              <a:rPr lang="en-US" sz="1588" dirty="0" err="1"/>
              <a:t>HER_best_conditionEffort</a:t>
            </a:r>
            <a:endParaRPr lang="en-US" sz="1588" dirty="0"/>
          </a:p>
          <a:p>
            <a:endParaRPr lang="en-US" sz="1588" b="1" dirty="0"/>
          </a:p>
          <a:p>
            <a:r>
              <a:rPr lang="en-US" sz="1588" b="1" dirty="0"/>
              <a:t>data </a:t>
            </a:r>
            <a:r>
              <a:rPr lang="en-US" sz="1588" dirty="0"/>
              <a:t>– currently only includes LS model results for comparison with HER. </a:t>
            </a:r>
          </a:p>
          <a:p>
            <a:endParaRPr lang="en-US" sz="1588" b="1" dirty="0"/>
          </a:p>
          <a:p>
            <a:r>
              <a:rPr lang="en-US" sz="1588" b="1" dirty="0"/>
              <a:t>r </a:t>
            </a:r>
            <a:r>
              <a:rPr lang="en-US" sz="1588" dirty="0"/>
              <a:t>– all R scripts for running HER, generating figures, doing Bayesian analysis, running model selection, retrospective analysis, and sensitivity analysis</a:t>
            </a:r>
          </a:p>
          <a:p>
            <a:endParaRPr lang="en-US" sz="1588" dirty="0"/>
          </a:p>
          <a:p>
            <a:r>
              <a:rPr lang="en-US" sz="1588" b="1" dirty="0"/>
              <a:t>results </a:t>
            </a:r>
            <a:r>
              <a:rPr lang="en-US" sz="1588" dirty="0"/>
              <a:t>– figures, csv output, and archive of all models run in model selection, retrospective, and sensitivity analyses</a:t>
            </a:r>
          </a:p>
          <a:p>
            <a:endParaRPr lang="en-US" sz="1588" dirty="0"/>
          </a:p>
          <a:p>
            <a:endParaRPr lang="en-US" sz="1588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6C7CF8-CD7B-4EA7-A564-7FD0B8FE853B}"/>
              </a:ext>
            </a:extLst>
          </p:cNvPr>
          <p:cNvGrpSpPr/>
          <p:nvPr/>
        </p:nvGrpSpPr>
        <p:grpSpPr>
          <a:xfrm>
            <a:off x="3108833" y="2165525"/>
            <a:ext cx="275374" cy="2886728"/>
            <a:chOff x="1012371" y="1806099"/>
            <a:chExt cx="312091" cy="32716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90EC05-03EB-43D3-90F9-85D0C7ED3B5F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1806099"/>
              <a:ext cx="0" cy="32716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515F4C-46FF-44BE-BAF3-C61731FED34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2959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B6E606-DD23-4621-8D61-7F0E21C678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1341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98BA6E-F1F1-436D-B30F-E4EB89C363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97235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CA05C5-687B-45A8-A882-793BC3ECA8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507772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D08B0D-E80E-43C7-BEF8-DD2E9D85885C}"/>
              </a:ext>
            </a:extLst>
          </p:cNvPr>
          <p:cNvCxnSpPr>
            <a:cxnSpLocks/>
          </p:cNvCxnSpPr>
          <p:nvPr/>
        </p:nvCxnSpPr>
        <p:spPr>
          <a:xfrm>
            <a:off x="2359639" y="1470066"/>
            <a:ext cx="0" cy="43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959D7-4FDE-4DEE-B1DC-AE23D1C05351}"/>
              </a:ext>
            </a:extLst>
          </p:cNvPr>
          <p:cNvCxnSpPr>
            <a:cxnSpLocks/>
          </p:cNvCxnSpPr>
          <p:nvPr/>
        </p:nvCxnSpPr>
        <p:spPr>
          <a:xfrm>
            <a:off x="2359639" y="1902292"/>
            <a:ext cx="268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19297-D6F3-47B8-B8DF-90EF9C748FEF}"/>
              </a:ext>
            </a:extLst>
          </p:cNvPr>
          <p:cNvSpPr txBox="1"/>
          <p:nvPr/>
        </p:nvSpPr>
        <p:spPr>
          <a:xfrm>
            <a:off x="2174750" y="247764"/>
            <a:ext cx="3861378" cy="82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/>
              <a:t>Folder directory (part 3):  2019 results folder</a:t>
            </a:r>
          </a:p>
          <a:p>
            <a:endParaRPr lang="en-US" sz="1588" dirty="0"/>
          </a:p>
          <a:p>
            <a:r>
              <a:rPr lang="en-US" sz="1588" b="1" dirty="0" err="1"/>
              <a:t>AlaskaHerring</a:t>
            </a:r>
            <a:endParaRPr lang="en-US" sz="1588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06435-5C9B-4D82-B347-34369DDC8C5F}"/>
              </a:ext>
            </a:extLst>
          </p:cNvPr>
          <p:cNvSpPr txBox="1"/>
          <p:nvPr/>
        </p:nvSpPr>
        <p:spPr>
          <a:xfrm>
            <a:off x="2965208" y="1865351"/>
            <a:ext cx="686715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b="1" dirty="0"/>
              <a:t>results </a:t>
            </a:r>
            <a:r>
              <a:rPr lang="en-US" sz="1588" dirty="0"/>
              <a:t>– figures, csv output, and archive of all models run in model selection, retrospective, and sensitivity analyses</a:t>
            </a:r>
          </a:p>
          <a:p>
            <a:endParaRPr lang="en-US" sz="1588" dirty="0"/>
          </a:p>
          <a:p>
            <a:endParaRPr lang="en-US" sz="158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1F36-28A1-4FD3-BBDD-D43533D32EBD}"/>
              </a:ext>
            </a:extLst>
          </p:cNvPr>
          <p:cNvSpPr txBox="1"/>
          <p:nvPr/>
        </p:nvSpPr>
        <p:spPr>
          <a:xfrm>
            <a:off x="3461826" y="2550426"/>
            <a:ext cx="6242048" cy="403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2" b="1" dirty="0"/>
              <a:t>HER_bestLS_321 – </a:t>
            </a:r>
            <a:r>
              <a:rPr lang="en-US" sz="1412" dirty="0"/>
              <a:t>includes comparison figures of this model’s results with LS best, HER-specific figures, diagnostics for the Bayesian analysis, and csv files of all the posterior sample summaries</a:t>
            </a:r>
          </a:p>
          <a:p>
            <a:endParaRPr lang="en-US" sz="1412" dirty="0"/>
          </a:p>
          <a:p>
            <a:r>
              <a:rPr lang="en-US" sz="1412" b="1" dirty="0"/>
              <a:t>HER_best_condCatch.12_322 </a:t>
            </a:r>
            <a:r>
              <a:rPr lang="en-US" sz="1412" dirty="0"/>
              <a:t>– same as above</a:t>
            </a:r>
            <a:br>
              <a:rPr lang="en-US" sz="1412" dirty="0"/>
            </a:br>
            <a:endParaRPr lang="en-US" sz="1412" dirty="0"/>
          </a:p>
          <a:p>
            <a:r>
              <a:rPr lang="en-US" sz="1412" b="1" dirty="0"/>
              <a:t>HER_best_condEffort.12_322 </a:t>
            </a:r>
            <a:r>
              <a:rPr lang="en-US" sz="1412" dirty="0"/>
              <a:t>– same as above</a:t>
            </a:r>
            <a:br>
              <a:rPr lang="en-US" sz="1412" dirty="0"/>
            </a:br>
            <a:endParaRPr lang="en-US" sz="1412" dirty="0"/>
          </a:p>
          <a:p>
            <a:r>
              <a:rPr lang="en-US" sz="1412" b="1" dirty="0" err="1"/>
              <a:t>model_selection</a:t>
            </a:r>
            <a:r>
              <a:rPr lang="en-US" sz="1412" b="1" dirty="0"/>
              <a:t> </a:t>
            </a:r>
            <a:r>
              <a:rPr lang="en-US" sz="1412" dirty="0"/>
              <a:t>– includes model selection results for HER conditioned on catch and effort</a:t>
            </a:r>
          </a:p>
          <a:p>
            <a:endParaRPr lang="en-US" sz="1412" dirty="0"/>
          </a:p>
          <a:p>
            <a:r>
              <a:rPr lang="en-US" sz="1412" b="1" dirty="0"/>
              <a:t>retrospective </a:t>
            </a:r>
            <a:r>
              <a:rPr lang="en-US" sz="1412" dirty="0"/>
              <a:t>– results for the retrospective analysis for HER_bestLS_321, HER_best_condCatch.12_322, and HER_best_condCatch.12_322</a:t>
            </a:r>
          </a:p>
          <a:p>
            <a:endParaRPr lang="en-US" sz="1412" dirty="0"/>
          </a:p>
          <a:p>
            <a:r>
              <a:rPr lang="en-US" sz="1412" b="1" dirty="0" err="1"/>
              <a:t>sensitivity_sigmaM</a:t>
            </a:r>
            <a:r>
              <a:rPr lang="en-US" sz="1412" b="1" dirty="0"/>
              <a:t> </a:t>
            </a:r>
            <a:r>
              <a:rPr lang="en-US" sz="1412" dirty="0"/>
              <a:t>– results for sensitivity analysis examining convergence diagnostics and model output for </a:t>
            </a:r>
            <a:r>
              <a:rPr lang="en-US" sz="1412" dirty="0" err="1"/>
              <a:t>sigmaM</a:t>
            </a:r>
            <a:r>
              <a:rPr lang="en-US" sz="1412" dirty="0"/>
              <a:t> from 0.05-0.10. </a:t>
            </a:r>
            <a:r>
              <a:rPr lang="en-US" sz="1412" dirty="0" err="1"/>
              <a:t>sigmaM</a:t>
            </a:r>
            <a:r>
              <a:rPr lang="en-US" sz="1412" dirty="0"/>
              <a:t> = 0.09 had best convergence diagnostics</a:t>
            </a:r>
            <a:endParaRPr lang="en-US" sz="1412" b="1" dirty="0"/>
          </a:p>
          <a:p>
            <a:endParaRPr lang="en-US" sz="1588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52091-97D0-40F3-AB87-570F71E26A03}"/>
              </a:ext>
            </a:extLst>
          </p:cNvPr>
          <p:cNvCxnSpPr>
            <a:cxnSpLocks/>
          </p:cNvCxnSpPr>
          <p:nvPr/>
        </p:nvCxnSpPr>
        <p:spPr>
          <a:xfrm>
            <a:off x="2724630" y="1616900"/>
            <a:ext cx="0" cy="43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4DD42-7602-47B7-A6D2-8C9A5C0B59C4}"/>
              </a:ext>
            </a:extLst>
          </p:cNvPr>
          <p:cNvCxnSpPr>
            <a:cxnSpLocks/>
          </p:cNvCxnSpPr>
          <p:nvPr/>
        </p:nvCxnSpPr>
        <p:spPr>
          <a:xfrm>
            <a:off x="2724630" y="2049126"/>
            <a:ext cx="268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BF299B-FC78-41B8-A7E7-BD6D5DF43D56}"/>
              </a:ext>
            </a:extLst>
          </p:cNvPr>
          <p:cNvSpPr txBox="1"/>
          <p:nvPr/>
        </p:nvSpPr>
        <p:spPr>
          <a:xfrm>
            <a:off x="2578161" y="1046608"/>
            <a:ext cx="13731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88" dirty="0"/>
          </a:p>
          <a:p>
            <a:r>
              <a:rPr lang="en-US" sz="1588" b="1" dirty="0"/>
              <a:t>2019_forecast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D7B278-FF0C-4C13-8BE0-385D148F6BF3}"/>
              </a:ext>
            </a:extLst>
          </p:cNvPr>
          <p:cNvCxnSpPr>
            <a:cxnSpLocks/>
          </p:cNvCxnSpPr>
          <p:nvPr/>
        </p:nvCxnSpPr>
        <p:spPr>
          <a:xfrm>
            <a:off x="2309220" y="1111197"/>
            <a:ext cx="0" cy="43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7BFBAF-6177-41CD-8D07-042BF4F951B8}"/>
              </a:ext>
            </a:extLst>
          </p:cNvPr>
          <p:cNvCxnSpPr>
            <a:cxnSpLocks/>
          </p:cNvCxnSpPr>
          <p:nvPr/>
        </p:nvCxnSpPr>
        <p:spPr>
          <a:xfrm>
            <a:off x="2309220" y="1542929"/>
            <a:ext cx="268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36FB8-05C0-4D55-A44C-16E3186A880A}"/>
              </a:ext>
            </a:extLst>
          </p:cNvPr>
          <p:cNvGrpSpPr/>
          <p:nvPr/>
        </p:nvGrpSpPr>
        <p:grpSpPr>
          <a:xfrm>
            <a:off x="3085435" y="2394908"/>
            <a:ext cx="275374" cy="3338160"/>
            <a:chOff x="1012371" y="1806099"/>
            <a:chExt cx="312091" cy="378324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410155-316A-4587-8C37-80BF0DA8F89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1806099"/>
              <a:ext cx="0" cy="3783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58D755-B80B-43BC-91FC-25D84962E5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2143552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04B6B4-F478-42E2-A360-275C84B86A16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3134156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079195-8886-450F-8D63-1387D5E4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62" y="3624014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03E160-42A2-4119-9742-C7CB0FE9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71" y="5589347"/>
              <a:ext cx="304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479048-39FC-4FE6-A687-8E8351E09B52}"/>
              </a:ext>
            </a:extLst>
          </p:cNvPr>
          <p:cNvCxnSpPr>
            <a:cxnSpLocks/>
          </p:cNvCxnSpPr>
          <p:nvPr/>
        </p:nvCxnSpPr>
        <p:spPr>
          <a:xfrm>
            <a:off x="3103524" y="4450388"/>
            <a:ext cx="268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3EDA0-B79B-4A03-BD0F-68A4AB87F9B2}"/>
              </a:ext>
            </a:extLst>
          </p:cNvPr>
          <p:cNvCxnSpPr>
            <a:cxnSpLocks/>
          </p:cNvCxnSpPr>
          <p:nvPr/>
        </p:nvCxnSpPr>
        <p:spPr>
          <a:xfrm>
            <a:off x="3091868" y="5074715"/>
            <a:ext cx="2689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1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AlaskaHerring Folder Organization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AlaskaHerring Folder Organization</dc:title>
  <dc:creator>Jane Sulllivan</dc:creator>
  <cp:lastModifiedBy>Jane Sulllivan</cp:lastModifiedBy>
  <cp:revision>1</cp:revision>
  <dcterms:created xsi:type="dcterms:W3CDTF">2019-07-16T18:43:43Z</dcterms:created>
  <dcterms:modified xsi:type="dcterms:W3CDTF">2019-07-16T18:44:40Z</dcterms:modified>
</cp:coreProperties>
</file>