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6" r:id="rId4"/>
    <p:sldId id="268" r:id="rId5"/>
    <p:sldId id="269" r:id="rId6"/>
    <p:sldId id="264" r:id="rId7"/>
    <p:sldId id="270" r:id="rId8"/>
    <p:sldId id="272" r:id="rId9"/>
    <p:sldId id="271" r:id="rId10"/>
    <p:sldId id="261" r:id="rId11"/>
    <p:sldId id="262" r:id="rId12"/>
    <p:sldId id="273" r:id="rId13"/>
    <p:sldId id="274" r:id="rId14"/>
    <p:sldId id="277" r:id="rId15"/>
    <p:sldId id="275" r:id="rId16"/>
    <p:sldId id="276" r:id="rId1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17F-A198-4D0B-923D-8F7C51F5BE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C3F4-D800-4580-A0B6-8C76FBDBD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population dynamics equations for HER and 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7CC90-1920-424E-B0B2-1F8F5058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949085"/>
            <a:ext cx="7543800" cy="1876530"/>
          </a:xfrm>
        </p:spPr>
        <p:txBody>
          <a:bodyPr/>
          <a:lstStyle/>
          <a:p>
            <a:r>
              <a:rPr lang="en-US" dirty="0"/>
              <a:t>Jane Sullivan</a:t>
            </a:r>
          </a:p>
          <a:p>
            <a:r>
              <a:rPr lang="en-US" dirty="0"/>
              <a:t>Last updated: 2019-06-25</a:t>
            </a:r>
          </a:p>
        </p:txBody>
      </p:sp>
    </p:spTree>
    <p:extLst>
      <p:ext uri="{BB962C8B-B14F-4D97-AF65-F5344CB8AC3E}">
        <p14:creationId xmlns:p14="http://schemas.microsoft.com/office/powerpoint/2010/main" val="183623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1" y="3468885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1" y="1044176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05019-96D8-4F7B-A59A-AAD9E9523421}"/>
              </a:ext>
            </a:extLst>
          </p:cNvPr>
          <p:cNvSpPr txBox="1"/>
          <p:nvPr/>
        </p:nvSpPr>
        <p:spPr>
          <a:xfrm>
            <a:off x="6236016" y="1568051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20891-1029-48BD-B517-EB0AB1B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4" y="6689460"/>
            <a:ext cx="542925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2D3E-809E-46C9-91ED-2B386A1D3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4" y="3981382"/>
            <a:ext cx="6667500" cy="258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E5101-AEAD-46A2-957C-90C5D4BE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" y="1557039"/>
            <a:ext cx="5572125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24E527-9378-4361-8CAF-8015587F2EFA}"/>
              </a:ext>
            </a:extLst>
          </p:cNvPr>
          <p:cNvSpPr txBox="1"/>
          <p:nvPr/>
        </p:nvSpPr>
        <p:spPr>
          <a:xfrm>
            <a:off x="7241860" y="3981382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a50/a95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242275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194330"/>
            <a:ext cx="8675370" cy="795865"/>
          </a:xfrm>
        </p:spPr>
        <p:txBody>
          <a:bodyPr/>
          <a:lstStyle/>
          <a:p>
            <a:r>
              <a:rPr lang="en-US" dirty="0"/>
              <a:t>Selectivity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1" y="4419240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990195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266375" y="1438827"/>
            <a:ext cx="2609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to 1 by dividing by max (not differentiable)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67F07-95E7-4A1F-B717-E78DCB58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444034"/>
            <a:ext cx="4574858" cy="2783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76DB9-5582-47F3-AA77-54C1BF54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4867872"/>
            <a:ext cx="4812035" cy="1510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50F56-8B7B-4C60-B13F-3C235793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" y="6513005"/>
            <a:ext cx="4574858" cy="845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3F9EF6-35EB-4524-85A2-7E0729B26AD2}"/>
              </a:ext>
            </a:extLst>
          </p:cNvPr>
          <p:cNvSpPr txBox="1"/>
          <p:nvPr/>
        </p:nvSpPr>
        <p:spPr>
          <a:xfrm>
            <a:off x="5553074" y="4867872"/>
            <a:ext cx="2609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by taking difference of log selectivity and log mean selectivity (differentiable). Estimate in log space to keep values positive.</a:t>
            </a:r>
          </a:p>
        </p:txBody>
      </p:sp>
    </p:spTree>
    <p:extLst>
      <p:ext uri="{BB962C8B-B14F-4D97-AF65-F5344CB8AC3E}">
        <p14:creationId xmlns:p14="http://schemas.microsoft.com/office/powerpoint/2010/main" val="5229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B24E-53C9-46C9-B61B-9E020898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0697-14DC-473E-B0E8-E1F24B7F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585116" y="605770"/>
            <a:ext cx="85094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naming conventions:</a:t>
            </a:r>
          </a:p>
          <a:p>
            <a:endParaRPr lang="en-US" b="1" dirty="0"/>
          </a:p>
          <a:p>
            <a:r>
              <a:rPr lang="en-US" dirty="0"/>
              <a:t>Time block parameterization = # survival time blocks, # maturity time blocks, # selectivity time blocks</a:t>
            </a:r>
          </a:p>
          <a:p>
            <a:r>
              <a:rPr lang="en-US" dirty="0"/>
              <a:t>E.g. HER_123 = 1 survival time block, 2 maturity blocks, 3 survival blocks</a:t>
            </a:r>
          </a:p>
          <a:p>
            <a:endParaRPr lang="en-US" dirty="0"/>
          </a:p>
          <a:p>
            <a:r>
              <a:rPr lang="en-US" dirty="0"/>
              <a:t>The model number for model selection is shown before the time block parameterization.</a:t>
            </a:r>
          </a:p>
          <a:p>
            <a:r>
              <a:rPr lang="en-US" dirty="0"/>
              <a:t>E.g. HER 10_123 = Model 10 with 1 survival time block, 2 maturity blocks, 3 survival blocks</a:t>
            </a:r>
          </a:p>
          <a:p>
            <a:endParaRPr lang="en-US" b="1" dirty="0"/>
          </a:p>
          <a:p>
            <a:r>
              <a:rPr lang="en-US" b="1" dirty="0" err="1"/>
              <a:t>HER_bestLS</a:t>
            </a:r>
            <a:r>
              <a:rPr lang="en-US" b="1" dirty="0"/>
              <a:t>_### = HER model with best-fitting parameterization of LS model by </a:t>
            </a:r>
            <a:r>
              <a:rPr lang="en-US" b="1" dirty="0" err="1"/>
              <a:t>AICc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HER_best_condCatch</a:t>
            </a:r>
            <a:r>
              <a:rPr lang="en-US" b="1" dirty="0"/>
              <a:t>.#_### = HER model with best-fitting parameterization of HER by AIC when conditioned on catch</a:t>
            </a:r>
          </a:p>
          <a:p>
            <a:endParaRPr lang="en-US" b="1" dirty="0"/>
          </a:p>
          <a:p>
            <a:r>
              <a:rPr lang="en-US" b="1" dirty="0" err="1"/>
              <a:t>HER_best_condEffort</a:t>
            </a:r>
            <a:r>
              <a:rPr lang="en-US" b="1" dirty="0"/>
              <a:t>.#_### = HER model with best-fitting parameterization of HER by AIC when conditioned on effort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78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585116" y="605770"/>
            <a:ext cx="4248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directory (part 1):  General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AlaskaHerring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06435-5C9B-4D82-B347-34369DDC8C5F}"/>
              </a:ext>
            </a:extLst>
          </p:cNvPr>
          <p:cNvSpPr txBox="1"/>
          <p:nvPr/>
        </p:nvSpPr>
        <p:spPr>
          <a:xfrm>
            <a:off x="1346234" y="2092294"/>
            <a:ext cx="7782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YEAR_forecast</a:t>
            </a:r>
            <a:r>
              <a:rPr lang="en-US" b="1" dirty="0"/>
              <a:t> </a:t>
            </a:r>
            <a:r>
              <a:rPr lang="en-US" dirty="0"/>
              <a:t>– all data, code, and results for a given forecast year</a:t>
            </a:r>
          </a:p>
          <a:p>
            <a:endParaRPr lang="en-US" b="1" dirty="0"/>
          </a:p>
          <a:p>
            <a:r>
              <a:rPr lang="en-US" b="1" dirty="0" err="1"/>
              <a:t>smartell_archive</a:t>
            </a:r>
            <a:r>
              <a:rPr lang="en-US" b="1" dirty="0"/>
              <a:t> </a:t>
            </a:r>
            <a:r>
              <a:rPr lang="en-US" dirty="0"/>
              <a:t>– deprecated code from Steve Martell’s contract</a:t>
            </a:r>
          </a:p>
          <a:p>
            <a:endParaRPr lang="en-US" b="1" dirty="0"/>
          </a:p>
          <a:p>
            <a:r>
              <a:rPr lang="en-US" b="1" dirty="0" err="1"/>
              <a:t>technical_docs</a:t>
            </a:r>
            <a:r>
              <a:rPr lang="en-US" b="1" dirty="0"/>
              <a:t> </a:t>
            </a:r>
            <a:r>
              <a:rPr lang="en-US" dirty="0"/>
              <a:t>– documentation for the statistical catch-at-age model</a:t>
            </a:r>
          </a:p>
          <a:p>
            <a:endParaRPr lang="en-US" dirty="0"/>
          </a:p>
          <a:p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– all file types and folders not tracked by git</a:t>
            </a:r>
          </a:p>
          <a:p>
            <a:endParaRPr lang="en-US" dirty="0"/>
          </a:p>
          <a:p>
            <a:r>
              <a:rPr lang="en-US" b="1" dirty="0"/>
              <a:t>ReadMe.md </a:t>
            </a:r>
            <a:r>
              <a:rPr lang="en-US" dirty="0"/>
              <a:t>– Summary of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B784AB-2189-4314-962D-55132BC7350E}"/>
              </a:ext>
            </a:extLst>
          </p:cNvPr>
          <p:cNvGrpSpPr/>
          <p:nvPr/>
        </p:nvGrpSpPr>
        <p:grpSpPr>
          <a:xfrm>
            <a:off x="1012371" y="1806099"/>
            <a:ext cx="322977" cy="2624387"/>
            <a:chOff x="1012371" y="1806099"/>
            <a:chExt cx="322977" cy="262438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6862F98-7DF3-4C14-AD0B-5CD8C09701D7}"/>
                </a:ext>
              </a:extLst>
            </p:cNvPr>
            <p:cNvCxnSpPr/>
            <p:nvPr/>
          </p:nvCxnSpPr>
          <p:spPr>
            <a:xfrm>
              <a:off x="1012371" y="1806099"/>
              <a:ext cx="0" cy="2624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FBB3BB-36F9-4554-AE48-C40825198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22959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AA326B-BF7C-46EF-A264-2294E6239A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48" y="2862013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241EA7-3D0F-4FAA-B2E6-A5887F0738B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33627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AB949C-F31C-4584-944D-36EB038CB464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62" y="3917927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A8091A-79CF-42FB-AA89-0E0017C0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44295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72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A237F-4162-4EC6-8707-914D85F76E10}"/>
              </a:ext>
            </a:extLst>
          </p:cNvPr>
          <p:cNvSpPr txBox="1"/>
          <p:nvPr/>
        </p:nvSpPr>
        <p:spPr>
          <a:xfrm>
            <a:off x="585116" y="605770"/>
            <a:ext cx="4085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directory (part 2):  Forecast folders</a:t>
            </a:r>
          </a:p>
          <a:p>
            <a:endParaRPr lang="en-US" dirty="0"/>
          </a:p>
          <a:p>
            <a:r>
              <a:rPr lang="en-US" b="1" dirty="0" err="1"/>
              <a:t>AlaskaHerring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1199683" y="1673898"/>
            <a:ext cx="1534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/>
              <a:t>2019_forecast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06435-5C9B-4D82-B347-34369DDC8C5F}"/>
              </a:ext>
            </a:extLst>
          </p:cNvPr>
          <p:cNvSpPr txBox="1"/>
          <p:nvPr/>
        </p:nvSpPr>
        <p:spPr>
          <a:xfrm>
            <a:off x="1984896" y="2773115"/>
            <a:ext cx="6730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admb</a:t>
            </a:r>
            <a:r>
              <a:rPr lang="en-US" b="1" dirty="0"/>
              <a:t> </a:t>
            </a:r>
            <a:r>
              <a:rPr lang="en-US" dirty="0"/>
              <a:t>– all relevant </a:t>
            </a:r>
            <a:r>
              <a:rPr lang="en-US" dirty="0" err="1"/>
              <a:t>admb</a:t>
            </a:r>
            <a:r>
              <a:rPr lang="en-US" dirty="0"/>
              <a:t> files for final models including </a:t>
            </a:r>
            <a:r>
              <a:rPr lang="en-US" dirty="0" err="1"/>
              <a:t>HER_bestLS</a:t>
            </a:r>
            <a:r>
              <a:rPr lang="en-US" dirty="0"/>
              <a:t>, </a:t>
            </a:r>
            <a:r>
              <a:rPr lang="en-US" dirty="0" err="1"/>
              <a:t>HER_best_conditionCatch</a:t>
            </a:r>
            <a:r>
              <a:rPr lang="en-US" dirty="0"/>
              <a:t>, </a:t>
            </a:r>
            <a:r>
              <a:rPr lang="en-US" dirty="0" err="1"/>
              <a:t>HER_best_conditionEffort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 </a:t>
            </a:r>
            <a:r>
              <a:rPr lang="en-US" dirty="0"/>
              <a:t>– currently only includes LS model results for comparison with HER. </a:t>
            </a:r>
          </a:p>
          <a:p>
            <a:endParaRPr lang="en-US" b="1" dirty="0"/>
          </a:p>
          <a:p>
            <a:r>
              <a:rPr lang="en-US" b="1" dirty="0"/>
              <a:t>r </a:t>
            </a:r>
            <a:r>
              <a:rPr lang="en-US" dirty="0"/>
              <a:t>– all R scripts for running HER, generating figures, doing Bayesian analysis, running model selection, retrospective analysis, and sensitivity analysis</a:t>
            </a:r>
          </a:p>
          <a:p>
            <a:endParaRPr lang="en-US" dirty="0"/>
          </a:p>
          <a:p>
            <a:r>
              <a:rPr lang="en-US" b="1" dirty="0"/>
              <a:t>results </a:t>
            </a:r>
            <a:r>
              <a:rPr lang="en-US" dirty="0"/>
              <a:t>– figures, csv output, and archive of all models run in model selection, retrospective, and sensitivity analyses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6C7CF8-CD7B-4EA7-A564-7FD0B8FE853B}"/>
              </a:ext>
            </a:extLst>
          </p:cNvPr>
          <p:cNvGrpSpPr/>
          <p:nvPr/>
        </p:nvGrpSpPr>
        <p:grpSpPr>
          <a:xfrm>
            <a:off x="1643743" y="2454261"/>
            <a:ext cx="312091" cy="3271625"/>
            <a:chOff x="1012371" y="1806099"/>
            <a:chExt cx="312091" cy="32716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90EC05-03EB-43D3-90F9-85D0C7ED3B5F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1806099"/>
              <a:ext cx="0" cy="3271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515F4C-46FF-44BE-BAF3-C61731FED34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22959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B6E606-DD23-4621-8D61-7F0E21C678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31341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98BA6E-F1F1-436D-B30F-E4EB89C36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62" y="3972357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CA05C5-687B-45A8-A882-793BC3ECA8C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507772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08B0D-E80E-43C7-BEF8-DD2E9D85885C}"/>
              </a:ext>
            </a:extLst>
          </p:cNvPr>
          <p:cNvCxnSpPr>
            <a:cxnSpLocks/>
          </p:cNvCxnSpPr>
          <p:nvPr/>
        </p:nvCxnSpPr>
        <p:spPr>
          <a:xfrm>
            <a:off x="794657" y="1666074"/>
            <a:ext cx="0" cy="489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A959D7-4FDE-4DEE-B1DC-AE23D1C05351}"/>
              </a:ext>
            </a:extLst>
          </p:cNvPr>
          <p:cNvCxnSpPr>
            <a:cxnSpLocks/>
          </p:cNvCxnSpPr>
          <p:nvPr/>
        </p:nvCxnSpPr>
        <p:spPr>
          <a:xfrm>
            <a:off x="794657" y="2155931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4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585116" y="280799"/>
            <a:ext cx="4356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directory (part 3):  2019 results folder</a:t>
            </a:r>
          </a:p>
          <a:p>
            <a:endParaRPr lang="en-US" dirty="0"/>
          </a:p>
          <a:p>
            <a:r>
              <a:rPr lang="en-US" b="1" dirty="0" err="1"/>
              <a:t>AlaskaHerring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06435-5C9B-4D82-B347-34369DDC8C5F}"/>
              </a:ext>
            </a:extLst>
          </p:cNvPr>
          <p:cNvSpPr txBox="1"/>
          <p:nvPr/>
        </p:nvSpPr>
        <p:spPr>
          <a:xfrm>
            <a:off x="1480968" y="2114065"/>
            <a:ext cx="778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</a:t>
            </a:r>
            <a:r>
              <a:rPr lang="en-US" dirty="0"/>
              <a:t>– figures, csv output, and archive of all models run in model selection, retrospective, and sensitivity analyses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1F36-28A1-4FD3-BBDD-D43533D32EBD}"/>
              </a:ext>
            </a:extLst>
          </p:cNvPr>
          <p:cNvSpPr txBox="1"/>
          <p:nvPr/>
        </p:nvSpPr>
        <p:spPr>
          <a:xfrm>
            <a:off x="2043802" y="2890482"/>
            <a:ext cx="70743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HER_bestLS_321 – </a:t>
            </a:r>
            <a:r>
              <a:rPr lang="en-US" sz="1600" dirty="0"/>
              <a:t>includes comparison figures of this model’s results with LS best, HER-specific figures, diagnostics for the Bayesian analysis, and csv files of all the posterior sample summaries</a:t>
            </a:r>
          </a:p>
          <a:p>
            <a:endParaRPr lang="en-US" sz="1600" dirty="0"/>
          </a:p>
          <a:p>
            <a:r>
              <a:rPr lang="en-US" sz="1600" b="1" dirty="0"/>
              <a:t>HER_best_condCatch.12_322 </a:t>
            </a:r>
            <a:r>
              <a:rPr lang="en-US" sz="1600" dirty="0"/>
              <a:t>– same as above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HER_best_condEffort.12_322 </a:t>
            </a:r>
            <a:r>
              <a:rPr lang="en-US" sz="1600" dirty="0"/>
              <a:t>– same as above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 err="1"/>
              <a:t>model_selection</a:t>
            </a:r>
            <a:r>
              <a:rPr lang="en-US" sz="1600" b="1" dirty="0"/>
              <a:t> </a:t>
            </a:r>
            <a:r>
              <a:rPr lang="en-US" sz="1600" dirty="0"/>
              <a:t>– includes model selection results for HER conditioned on catch and effort</a:t>
            </a:r>
          </a:p>
          <a:p>
            <a:endParaRPr lang="en-US" sz="1600" dirty="0"/>
          </a:p>
          <a:p>
            <a:r>
              <a:rPr lang="en-US" sz="1600" b="1" dirty="0"/>
              <a:t>retrospective </a:t>
            </a:r>
            <a:r>
              <a:rPr lang="en-US" sz="1600" dirty="0"/>
              <a:t>– results for the retrospective analysis for HER_bestLS_321, HER_best_condCatch.12_322, and HER_best_condCatch.12_322</a:t>
            </a:r>
          </a:p>
          <a:p>
            <a:endParaRPr lang="en-US" sz="1600" dirty="0"/>
          </a:p>
          <a:p>
            <a:r>
              <a:rPr lang="en-US" sz="1600" b="1" dirty="0" err="1"/>
              <a:t>sensitivity_sigmaM</a:t>
            </a:r>
            <a:r>
              <a:rPr lang="en-US" sz="1600" b="1" dirty="0"/>
              <a:t> </a:t>
            </a:r>
            <a:r>
              <a:rPr lang="en-US" sz="1600" dirty="0"/>
              <a:t>– results for sensitivity analysis examining convergence diagnostics and model output for </a:t>
            </a:r>
            <a:r>
              <a:rPr lang="en-US" sz="1600" dirty="0" err="1"/>
              <a:t>sigmaM</a:t>
            </a:r>
            <a:r>
              <a:rPr lang="en-US" sz="1600" dirty="0"/>
              <a:t> from 0.05-0.10. </a:t>
            </a:r>
            <a:r>
              <a:rPr lang="en-US" sz="1600" dirty="0" err="1"/>
              <a:t>sigmaM</a:t>
            </a:r>
            <a:r>
              <a:rPr lang="en-US" sz="1600" dirty="0"/>
              <a:t> = 0.09 had best convergence diagnostics</a:t>
            </a:r>
            <a:endParaRPr lang="en-US" sz="1600" b="1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B52091-97D0-40F3-AB87-570F71E26A03}"/>
              </a:ext>
            </a:extLst>
          </p:cNvPr>
          <p:cNvCxnSpPr>
            <a:cxnSpLocks/>
          </p:cNvCxnSpPr>
          <p:nvPr/>
        </p:nvCxnSpPr>
        <p:spPr>
          <a:xfrm>
            <a:off x="1208314" y="1832486"/>
            <a:ext cx="0" cy="489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A4DD42-7602-47B7-A6D2-8C9A5C0B59C4}"/>
              </a:ext>
            </a:extLst>
          </p:cNvPr>
          <p:cNvCxnSpPr>
            <a:cxnSpLocks/>
          </p:cNvCxnSpPr>
          <p:nvPr/>
        </p:nvCxnSpPr>
        <p:spPr>
          <a:xfrm>
            <a:off x="1208314" y="2322343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BF299B-FC78-41B8-A7E7-BD6D5DF43D56}"/>
              </a:ext>
            </a:extLst>
          </p:cNvPr>
          <p:cNvSpPr txBox="1"/>
          <p:nvPr/>
        </p:nvSpPr>
        <p:spPr>
          <a:xfrm>
            <a:off x="1042316" y="1186155"/>
            <a:ext cx="1534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/>
              <a:t>2019_forecast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D7B278-FF0C-4C13-8BE0-385D148F6BF3}"/>
              </a:ext>
            </a:extLst>
          </p:cNvPr>
          <p:cNvCxnSpPr>
            <a:cxnSpLocks/>
          </p:cNvCxnSpPr>
          <p:nvPr/>
        </p:nvCxnSpPr>
        <p:spPr>
          <a:xfrm>
            <a:off x="737516" y="1259356"/>
            <a:ext cx="0" cy="489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7BFBAF-6177-41CD-8D07-042BF4F951B8}"/>
              </a:ext>
            </a:extLst>
          </p:cNvPr>
          <p:cNvCxnSpPr>
            <a:cxnSpLocks/>
          </p:cNvCxnSpPr>
          <p:nvPr/>
        </p:nvCxnSpPr>
        <p:spPr>
          <a:xfrm>
            <a:off x="737516" y="1748653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F36FB8-05C0-4D55-A44C-16E3186A880A}"/>
              </a:ext>
            </a:extLst>
          </p:cNvPr>
          <p:cNvGrpSpPr/>
          <p:nvPr/>
        </p:nvGrpSpPr>
        <p:grpSpPr>
          <a:xfrm>
            <a:off x="1617226" y="2714229"/>
            <a:ext cx="312091" cy="3783248"/>
            <a:chOff x="1012371" y="1806099"/>
            <a:chExt cx="312091" cy="378324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410155-316A-4587-8C37-80BF0DA8F89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1806099"/>
              <a:ext cx="0" cy="3783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58D755-B80B-43BC-91FC-25D84962E50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2143552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04B6B4-F478-42E2-A360-275C84B86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31341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079195-8886-450F-8D63-1387D5E4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62" y="362401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03E160-42A2-4119-9742-C7CB0FE9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5589347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479048-39FC-4FE6-A687-8E8351E09B52}"/>
              </a:ext>
            </a:extLst>
          </p:cNvPr>
          <p:cNvCxnSpPr>
            <a:cxnSpLocks/>
          </p:cNvCxnSpPr>
          <p:nvPr/>
        </p:nvCxnSpPr>
        <p:spPr>
          <a:xfrm>
            <a:off x="1637727" y="5043773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3EDA0-B79B-4A03-BD0F-68A4AB87F9B2}"/>
              </a:ext>
            </a:extLst>
          </p:cNvPr>
          <p:cNvCxnSpPr>
            <a:cxnSpLocks/>
          </p:cNvCxnSpPr>
          <p:nvPr/>
        </p:nvCxnSpPr>
        <p:spPr>
          <a:xfrm>
            <a:off x="1624517" y="5751344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1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Initializing 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6236970" y="1392761"/>
            <a:ext cx="2339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 for each age 4-8+ in initial year and one for parameter for age-3 in each year, Estimated on natural scale.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454343" y="4561353"/>
            <a:ext cx="578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mean initial numbers at age and recruitment parameter plus deviations. Estimated on log-scale.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B4BBFC-3BB9-4775-8CFF-D7D22B0E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821479"/>
            <a:ext cx="5457825" cy="18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9720A-29FA-4F68-ADD2-7E28D275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5273347"/>
            <a:ext cx="9331915" cy="17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Catch in numbers-at-age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 (conditioned on catch)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AA4EB-EBAC-479A-93E2-DADA1564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" y="1893079"/>
            <a:ext cx="5010792" cy="4164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A78A2-D9EE-4FC1-909D-B9BDD1B0BDD0}"/>
                  </a:ext>
                </a:extLst>
              </p:cNvPr>
              <p:cNvSpPr txBox="1"/>
              <p:nvPr/>
            </p:nvSpPr>
            <p:spPr>
              <a:xfrm>
                <a:off x="5699051" y="1343024"/>
                <a:ext cx="4120001" cy="541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Eqn in </a:t>
                </a:r>
                <a:r>
                  <a:rPr lang="en-US" sz="1600" dirty="0" err="1"/>
                  <a:t>Hulson</a:t>
                </a:r>
                <a:r>
                  <a:rPr lang="en-US" sz="1600" dirty="0"/>
                  <a:t> et al.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8+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𝑓𝑠h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Eqn in code: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8+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8+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𝑓𝑠h</m:t>
                                      </m:r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=3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8+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= catch in numbers-at-age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= total numbers-at-age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= fishery selectivity-at-age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= fishery yield (catch biomass) by year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𝑓𝑠h</m:t>
                        </m:r>
                      </m:sup>
                    </m:sSubSup>
                  </m:oMath>
                </a14:m>
                <a:r>
                  <a:rPr lang="en-US" sz="1600" dirty="0"/>
                  <a:t>= fishery weight-at-age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A78A2-D9EE-4FC1-909D-B9BDD1B0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051" y="1343024"/>
                <a:ext cx="4120001" cy="5415521"/>
              </a:xfrm>
              <a:prstGeom prst="rect">
                <a:avLst/>
              </a:prstGeom>
              <a:blipFill>
                <a:blip r:embed="rId3"/>
                <a:stretch>
                  <a:fillRect l="-888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1C6787E-5CE3-46EA-BFB5-3D4294277C37}"/>
              </a:ext>
            </a:extLst>
          </p:cNvPr>
          <p:cNvSpPr txBox="1"/>
          <p:nvPr/>
        </p:nvSpPr>
        <p:spPr>
          <a:xfrm>
            <a:off x="795814" y="6573389"/>
            <a:ext cx="889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equations are not equivalent. Variable int3 is the average weight of catch conditional on vulnerable proportions-at-age.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4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Catch in numbers-at-age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HER (conditioned on catch)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C76D7-C9CE-467C-BE36-D4A716E0ABC8}"/>
              </a:ext>
            </a:extLst>
          </p:cNvPr>
          <p:cNvSpPr txBox="1"/>
          <p:nvPr/>
        </p:nvSpPr>
        <p:spPr>
          <a:xfrm>
            <a:off x="454342" y="1866899"/>
            <a:ext cx="37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equation as what’s in LS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5BB6C-DBC4-45D1-A47D-2162DD12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" y="2448423"/>
            <a:ext cx="7775258" cy="47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Catch in numbers-at-age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HER (conditioned on effort)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C76D7-C9CE-467C-BE36-D4A716E0ABC8}"/>
              </a:ext>
            </a:extLst>
          </p:cNvPr>
          <p:cNvSpPr txBox="1"/>
          <p:nvPr/>
        </p:nvSpPr>
        <p:spPr>
          <a:xfrm>
            <a:off x="454342" y="2055018"/>
            <a:ext cx="769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Baranov catch equation assuming discrete fishing mortality (pulse fishery that occurs at the beginning of the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AADED-401C-40D0-BCF6-18055F41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3055804"/>
            <a:ext cx="7698858" cy="30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9" y="115130"/>
            <a:ext cx="8675370" cy="795865"/>
          </a:xfrm>
        </p:spPr>
        <p:txBody>
          <a:bodyPr>
            <a:noAutofit/>
          </a:bodyPr>
          <a:lstStyle/>
          <a:p>
            <a:r>
              <a:rPr lang="en-US" sz="4000" dirty="0"/>
              <a:t>Spawning/mature numbers and biomass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38" y="4099129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37" y="739471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966463" y="1398715"/>
            <a:ext cx="2609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Assumes catch in 100% mature. Uses </a:t>
            </a:r>
            <a:r>
              <a:rPr lang="en-US" dirty="0" err="1"/>
              <a:t>spawner</a:t>
            </a:r>
            <a:r>
              <a:rPr lang="en-US" dirty="0"/>
              <a:t> weight-at-age.</a:t>
            </a:r>
          </a:p>
          <a:p>
            <a:endParaRPr lang="en-US" dirty="0"/>
          </a:p>
          <a:p>
            <a:r>
              <a:rPr lang="en-US" dirty="0"/>
              <a:t>Total mature biomass uses both catch and </a:t>
            </a:r>
            <a:r>
              <a:rPr lang="en-US" dirty="0" err="1"/>
              <a:t>spawner</a:t>
            </a:r>
            <a:r>
              <a:rPr lang="en-US" dirty="0"/>
              <a:t> weight-at-age.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5966463" y="4774572"/>
            <a:ext cx="3081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difference between total population and catch before applying maturity curve. Will not run when assuming catch is 100% mature.</a:t>
            </a:r>
          </a:p>
          <a:p>
            <a:endParaRPr lang="en-US" dirty="0"/>
          </a:p>
          <a:p>
            <a:r>
              <a:rPr lang="en-US" dirty="0"/>
              <a:t>Total mature biomass uses only </a:t>
            </a:r>
            <a:r>
              <a:rPr lang="en-US" dirty="0" err="1"/>
              <a:t>spawner</a:t>
            </a:r>
            <a:r>
              <a:rPr lang="en-US" dirty="0"/>
              <a:t> weight-at-age.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59408F-AF97-49F1-95BE-20EB8C30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7" y="1196496"/>
            <a:ext cx="4684748" cy="2622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2B985E-6205-4740-A381-1F2062A9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6" y="4572993"/>
            <a:ext cx="4898242" cy="3084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A5CF8-9A4E-4A54-AC37-483ADA0A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37" y="3886200"/>
            <a:ext cx="8675370" cy="2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2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Egg deposition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5879991" y="1154905"/>
            <a:ext cx="318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equation in LS and 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ED0F4-C2AB-4D20-9FAE-2F6D93C2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909110"/>
            <a:ext cx="9236865" cy="2074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9D884-6ED9-4306-B925-BD30A04A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7" y="6065054"/>
            <a:ext cx="4424055" cy="421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909560-0227-4F9B-94A8-A9BD7CFC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7" y="4640405"/>
            <a:ext cx="6949620" cy="13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Stock recruit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87" y="2191400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398787" y="1154905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5673257" y="2651879"/>
            <a:ext cx="3186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parameterization of the Ricker model.</a:t>
            </a:r>
          </a:p>
          <a:p>
            <a:endParaRPr lang="en-US" dirty="0"/>
          </a:p>
          <a:p>
            <a:r>
              <a:rPr lang="en-US" dirty="0"/>
              <a:t>Good reference for these equations: Martell, Steven JD, William E. Pine, and Carl J. Walters. "Parameterizing age-structured models from a fisheries management perspective." </a:t>
            </a:r>
            <a:r>
              <a:rPr lang="en-US" i="1" dirty="0"/>
              <a:t>Canadian Journal of Fisheries and Aquatic Sciences</a:t>
            </a:r>
            <a:r>
              <a:rPr lang="en-US" dirty="0"/>
              <a:t> 65.8 (2008): 1586-1600.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27914-B411-4326-8723-4CE49123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7" y="1719689"/>
            <a:ext cx="767715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CCC497-8FD5-46EF-B041-C67104DE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6" y="2715275"/>
            <a:ext cx="5004599" cy="3308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F5DFB-CD1C-4A78-A60C-A3E3F8B5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7" y="6052711"/>
            <a:ext cx="4985593" cy="14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Natural mortality/survival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77265-3084-408B-9FBD-02598482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866899"/>
            <a:ext cx="4572000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1ADE4-5D06-4095-8B9C-8947985E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4585274"/>
            <a:ext cx="674370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266375" y="1981199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Separate/independent M estimated for each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7406642" y="5253037"/>
            <a:ext cx="2339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M with deviations for each time block. Deviations are assumed lognormally distributed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0C3C3-40CF-4BE2-AB16-1B981B000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2" y="6736911"/>
            <a:ext cx="6505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2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6292</TotalTime>
  <Words>760</Words>
  <Application>Microsoft Office PowerPoint</Application>
  <PresentationFormat>Custom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Comparing population dynamics equations for HER and LS</vt:lpstr>
      <vt:lpstr>Initializing N matrix</vt:lpstr>
      <vt:lpstr>Catch in numbers-at-age </vt:lpstr>
      <vt:lpstr>Catch in numbers-at-age </vt:lpstr>
      <vt:lpstr>Catch in numbers-at-age </vt:lpstr>
      <vt:lpstr>Spawning/mature numbers and biomass</vt:lpstr>
      <vt:lpstr>Egg deposition</vt:lpstr>
      <vt:lpstr>Stock recruit function</vt:lpstr>
      <vt:lpstr>Natural mortality/survival</vt:lpstr>
      <vt:lpstr>Maturity</vt:lpstr>
      <vt:lpstr>Selectivity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population dynamics equations for HER and LS</dc:title>
  <dc:creator>Jane Sulllivan</dc:creator>
  <cp:lastModifiedBy>Jane Sulllivan</cp:lastModifiedBy>
  <cp:revision>33</cp:revision>
  <dcterms:created xsi:type="dcterms:W3CDTF">2019-06-19T19:01:07Z</dcterms:created>
  <dcterms:modified xsi:type="dcterms:W3CDTF">2019-07-16T18:42:07Z</dcterms:modified>
</cp:coreProperties>
</file>