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7" r:id="rId4"/>
    <p:sldId id="275" r:id="rId5"/>
    <p:sldId id="280" r:id="rId6"/>
    <p:sldId id="276" r:id="rId7"/>
    <p:sldId id="281" r:id="rId8"/>
    <p:sldId id="28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p:scale>
          <a:sx n="80" d="100"/>
          <a:sy n="80" d="100"/>
        </p:scale>
        <p:origin x="136"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3C45C-673A-4DD7-92D8-B434345CC8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9E0736-6FA8-4EB7-9843-3C3D37EC8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0D9F80-E046-4E53-BB94-96F27130D4B7}"/>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5" name="Footer Placeholder 4">
            <a:extLst>
              <a:ext uri="{FF2B5EF4-FFF2-40B4-BE49-F238E27FC236}">
                <a16:creationId xmlns:a16="http://schemas.microsoft.com/office/drawing/2014/main" id="{81070546-15AF-4A82-9617-81DC46362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41CDF-E7CB-45BD-ACC9-E8CEF407744E}"/>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165487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2C24-C2EE-41A2-8947-C136F42718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93B314-E42F-45E3-8BFC-9BF2BA13B4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1AA2C-6451-4A4A-9C90-D1D60451B27F}"/>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5" name="Footer Placeholder 4">
            <a:extLst>
              <a:ext uri="{FF2B5EF4-FFF2-40B4-BE49-F238E27FC236}">
                <a16:creationId xmlns:a16="http://schemas.microsoft.com/office/drawing/2014/main" id="{FF2EC83B-92D4-44B3-B40C-0D3890FD8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D00EE-C03E-4201-8C18-76544C3C755F}"/>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308522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6436A-1CBA-4BAE-9A18-04AD872752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B50C99-7743-488F-92A4-C318C146D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B447C-327C-4658-993D-0BE140F4F48E}"/>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5" name="Footer Placeholder 4">
            <a:extLst>
              <a:ext uri="{FF2B5EF4-FFF2-40B4-BE49-F238E27FC236}">
                <a16:creationId xmlns:a16="http://schemas.microsoft.com/office/drawing/2014/main" id="{260A9750-8DC7-467B-B6A4-CBE2A8526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A9748-FBE2-4196-86AD-ED3C9F5601D3}"/>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3809862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FDBA-E726-46BC-B7C9-20A6B2E3CC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DCFC85-EFCD-47F2-9018-943A608DA5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2B353-1299-45DA-A6BE-4B99AE2F5A9C}"/>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5" name="Footer Placeholder 4">
            <a:extLst>
              <a:ext uri="{FF2B5EF4-FFF2-40B4-BE49-F238E27FC236}">
                <a16:creationId xmlns:a16="http://schemas.microsoft.com/office/drawing/2014/main" id="{ADA72747-B898-4CC0-AC2E-77D39CD50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24D31-DC43-4870-B323-ECEFD185DA20}"/>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350672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AA25-4D76-4FBF-9C05-7EA4C96262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395E0E-8130-4ED4-9152-715A3D730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A90516-C438-4A00-8FEA-5F98D180DEBF}"/>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5" name="Footer Placeholder 4">
            <a:extLst>
              <a:ext uri="{FF2B5EF4-FFF2-40B4-BE49-F238E27FC236}">
                <a16:creationId xmlns:a16="http://schemas.microsoft.com/office/drawing/2014/main" id="{6AE81290-1F2D-4F41-ACEC-52C5BF3ED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51C6F-9BBA-4653-88A3-0EF863A53D79}"/>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415404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B9BB-5F7D-4646-A9B9-E1109A7735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04F09D-DC01-47EF-AFD3-757428AC27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17AE2F-AFB0-4DA1-8E22-D53A6FBF6A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5A2460-DAC0-4C7B-957F-A89C34804334}"/>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6" name="Footer Placeholder 5">
            <a:extLst>
              <a:ext uri="{FF2B5EF4-FFF2-40B4-BE49-F238E27FC236}">
                <a16:creationId xmlns:a16="http://schemas.microsoft.com/office/drawing/2014/main" id="{B600C8BB-4C8A-44C1-A5BA-B4FB31DDC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A9DFB-6820-4305-BD68-461BE95E60A8}"/>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2347358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C52D5-B021-4D26-9D80-A361A19034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024D6C-DD19-4436-A6A5-3D507945E6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9C625E-5110-4846-B8F5-1E1C559A12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259BE2-5ABD-458B-B49D-5A8B6E15B8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5254BF-CE3E-4C4E-8A43-C7E08183E9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E1EA30-7FFF-41EB-80C9-73BC32494302}"/>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8" name="Footer Placeholder 7">
            <a:extLst>
              <a:ext uri="{FF2B5EF4-FFF2-40B4-BE49-F238E27FC236}">
                <a16:creationId xmlns:a16="http://schemas.microsoft.com/office/drawing/2014/main" id="{165F77F9-C825-49F6-BDC0-2CB141B45E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2ADB39-E126-475A-A355-5A7891D5AB92}"/>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2449963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A0CD-80A3-4D11-AAB9-A653CE0209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BF48CE-8847-4AA9-8162-0B5E6FBA790F}"/>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4" name="Footer Placeholder 3">
            <a:extLst>
              <a:ext uri="{FF2B5EF4-FFF2-40B4-BE49-F238E27FC236}">
                <a16:creationId xmlns:a16="http://schemas.microsoft.com/office/drawing/2014/main" id="{BE088A78-38E9-4C45-8BC6-7B0617213E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F73C66-A15E-441D-9CCB-8D7EA4CC6E64}"/>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365192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9C1C53-1CD1-4294-823A-DCF7E958E3CF}"/>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3" name="Footer Placeholder 2">
            <a:extLst>
              <a:ext uri="{FF2B5EF4-FFF2-40B4-BE49-F238E27FC236}">
                <a16:creationId xmlns:a16="http://schemas.microsoft.com/office/drawing/2014/main" id="{08885150-1985-44BC-A779-99E7F0FF81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B2A0AC-A08E-4FF7-91D2-4BC41A6CF625}"/>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338856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0C35-9F95-46A6-A959-7543FC34F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0FE37E-20AD-42F1-A920-27B15256C5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E5196D-6540-46A2-A0C3-D49E9D76A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6712B-EA60-45D4-A836-C2731CAE880D}"/>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6" name="Footer Placeholder 5">
            <a:extLst>
              <a:ext uri="{FF2B5EF4-FFF2-40B4-BE49-F238E27FC236}">
                <a16:creationId xmlns:a16="http://schemas.microsoft.com/office/drawing/2014/main" id="{57A4130B-1AF3-4CA0-B015-CFE3C1482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618D2-7A2D-4B41-8984-8C4D968B7BE5}"/>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36599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D27B4-7D0B-4CF4-B238-76FB328DE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02F160-DB62-4054-BBD0-5253EA41B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8CC580-2FF3-4BA6-8964-A2F924EC6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9C63F1-2F7D-45E9-A690-344C92166678}"/>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6" name="Footer Placeholder 5">
            <a:extLst>
              <a:ext uri="{FF2B5EF4-FFF2-40B4-BE49-F238E27FC236}">
                <a16:creationId xmlns:a16="http://schemas.microsoft.com/office/drawing/2014/main" id="{6B605C11-4408-436D-84B1-B412B48CA2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17781-4411-4EA1-8B36-6D4037A3F58C}"/>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328205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F3368-50E1-458D-9866-83830A9BAF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EFEF1D-F882-4023-BA00-DC6737CB1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88A23-DE35-40A0-864F-B851FC5FA9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E9853-2AE6-41F0-B651-A793F45B94C7}" type="datetimeFigureOut">
              <a:rPr lang="en-US" smtClean="0"/>
              <a:t>6/10/2020</a:t>
            </a:fld>
            <a:endParaRPr lang="en-US"/>
          </a:p>
        </p:txBody>
      </p:sp>
      <p:sp>
        <p:nvSpPr>
          <p:cNvPr id="5" name="Footer Placeholder 4">
            <a:extLst>
              <a:ext uri="{FF2B5EF4-FFF2-40B4-BE49-F238E27FC236}">
                <a16:creationId xmlns:a16="http://schemas.microsoft.com/office/drawing/2014/main" id="{FC315179-CA74-48C8-BE72-1390420E5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A85F8F-5DDB-4103-B746-05698B2DE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6D79A-9B45-4204-B7EA-12E9C252192C}" type="slidenum">
              <a:rPr lang="en-US" smtClean="0"/>
              <a:t>‹#›</a:t>
            </a:fld>
            <a:endParaRPr lang="en-US"/>
          </a:p>
        </p:txBody>
      </p:sp>
    </p:spTree>
    <p:extLst>
      <p:ext uri="{BB962C8B-B14F-4D97-AF65-F5344CB8AC3E}">
        <p14:creationId xmlns:p14="http://schemas.microsoft.com/office/powerpoint/2010/main" val="141033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D467-1468-4D79-956E-316E772CBABD}"/>
              </a:ext>
            </a:extLst>
          </p:cNvPr>
          <p:cNvSpPr>
            <a:spLocks noGrp="1"/>
          </p:cNvSpPr>
          <p:nvPr>
            <p:ph type="ctrTitle"/>
          </p:nvPr>
        </p:nvSpPr>
        <p:spPr/>
        <p:txBody>
          <a:bodyPr/>
          <a:lstStyle/>
          <a:p>
            <a:r>
              <a:rPr lang="en-US" dirty="0" err="1"/>
              <a:t>AlaskaHerring</a:t>
            </a:r>
            <a:r>
              <a:rPr lang="en-US" dirty="0"/>
              <a:t> Folder Organization</a:t>
            </a:r>
          </a:p>
        </p:txBody>
      </p:sp>
      <p:sp>
        <p:nvSpPr>
          <p:cNvPr id="3" name="Subtitle 2">
            <a:extLst>
              <a:ext uri="{FF2B5EF4-FFF2-40B4-BE49-F238E27FC236}">
                <a16:creationId xmlns:a16="http://schemas.microsoft.com/office/drawing/2014/main" id="{0DDFB02B-2A8C-4C94-97C0-E995D40F104A}"/>
              </a:ext>
            </a:extLst>
          </p:cNvPr>
          <p:cNvSpPr>
            <a:spLocks noGrp="1"/>
          </p:cNvSpPr>
          <p:nvPr>
            <p:ph type="subTitle" idx="1"/>
          </p:nvPr>
        </p:nvSpPr>
        <p:spPr/>
        <p:txBody>
          <a:bodyPr/>
          <a:lstStyle/>
          <a:p>
            <a:r>
              <a:rPr lang="en-US" dirty="0"/>
              <a:t>Jane Sullivan</a:t>
            </a:r>
          </a:p>
          <a:p>
            <a:r>
              <a:rPr lang="en-US" dirty="0"/>
              <a:t>Updated June 2020</a:t>
            </a:r>
          </a:p>
        </p:txBody>
      </p:sp>
    </p:spTree>
    <p:extLst>
      <p:ext uri="{BB962C8B-B14F-4D97-AF65-F5344CB8AC3E}">
        <p14:creationId xmlns:p14="http://schemas.microsoft.com/office/powerpoint/2010/main" val="281410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419297-D6F3-47B8-B8DF-90EF9C748FEF}"/>
              </a:ext>
            </a:extLst>
          </p:cNvPr>
          <p:cNvSpPr txBox="1"/>
          <p:nvPr/>
        </p:nvSpPr>
        <p:spPr>
          <a:xfrm>
            <a:off x="219456" y="201168"/>
            <a:ext cx="11896344" cy="5693866"/>
          </a:xfrm>
          <a:prstGeom prst="rect">
            <a:avLst/>
          </a:prstGeom>
          <a:noFill/>
        </p:spPr>
        <p:txBody>
          <a:bodyPr wrap="square" rtlCol="0">
            <a:spAutoFit/>
          </a:bodyPr>
          <a:lstStyle/>
          <a:p>
            <a:r>
              <a:rPr lang="en-US" sz="1400" dirty="0"/>
              <a:t>Model naming conventions:</a:t>
            </a:r>
          </a:p>
          <a:p>
            <a:endParaRPr lang="en-US" sz="1400" b="1" dirty="0"/>
          </a:p>
          <a:p>
            <a:r>
              <a:rPr lang="en-US" sz="1400" dirty="0"/>
              <a:t>Time block parameterization = # survival time blocks, # maturity time blocks, # selectivity time blocks</a:t>
            </a:r>
          </a:p>
          <a:p>
            <a:r>
              <a:rPr lang="en-US" sz="1400" dirty="0"/>
              <a:t>E.g. HER_123 = 1 survival time block, 2 maturity blocks, 3 survival blocks</a:t>
            </a:r>
          </a:p>
          <a:p>
            <a:endParaRPr lang="en-US" sz="1400" dirty="0"/>
          </a:p>
          <a:p>
            <a:r>
              <a:rPr lang="en-US" sz="1400" dirty="0"/>
              <a:t>The model number for model selection is shown before the time block parameterization.</a:t>
            </a:r>
          </a:p>
          <a:p>
            <a:r>
              <a:rPr lang="en-US" sz="1400" dirty="0"/>
              <a:t>E.g. HER 10_123 = Model 10 with 1 survival time block, 2 maturity blocks, 3 survival blocks</a:t>
            </a:r>
          </a:p>
          <a:p>
            <a:endParaRPr lang="en-US" sz="1400" b="1" dirty="0"/>
          </a:p>
          <a:p>
            <a:r>
              <a:rPr lang="en-US" sz="1400" b="1" dirty="0" err="1"/>
              <a:t>HER_bestLS</a:t>
            </a:r>
            <a:r>
              <a:rPr lang="en-US" sz="1400" b="1" dirty="0"/>
              <a:t>_### </a:t>
            </a:r>
            <a:r>
              <a:rPr lang="en-US" sz="1400" dirty="0"/>
              <a:t>= HER model with best-fitting parameterization of LS model by </a:t>
            </a:r>
            <a:r>
              <a:rPr lang="en-US" sz="1400" dirty="0" err="1"/>
              <a:t>AICc</a:t>
            </a:r>
            <a:endParaRPr lang="en-US" sz="1400" dirty="0"/>
          </a:p>
          <a:p>
            <a:endParaRPr lang="en-US" sz="1400" b="1" dirty="0"/>
          </a:p>
          <a:p>
            <a:r>
              <a:rPr lang="en-US" sz="1400" b="1" dirty="0" err="1"/>
              <a:t>HER_best_condCatch</a:t>
            </a:r>
            <a:r>
              <a:rPr lang="en-US" sz="1400" b="1" dirty="0"/>
              <a:t>.#_### </a:t>
            </a:r>
            <a:r>
              <a:rPr lang="en-US" sz="1400" dirty="0"/>
              <a:t>= HER model with best-fitting parameterization of HER by AIC when conditioned on catch</a:t>
            </a:r>
          </a:p>
          <a:p>
            <a:endParaRPr lang="en-US" sz="1400" b="1" dirty="0"/>
          </a:p>
          <a:p>
            <a:r>
              <a:rPr lang="en-US" sz="1400" b="1" dirty="0" err="1"/>
              <a:t>HER_best_condEffort</a:t>
            </a:r>
            <a:r>
              <a:rPr lang="en-US" sz="1400" b="1" dirty="0"/>
              <a:t>.#_### </a:t>
            </a:r>
            <a:r>
              <a:rPr lang="en-US" sz="1400" dirty="0"/>
              <a:t>= HER model with best-fitting parameterization of HER by AIC when conditioned on effort</a:t>
            </a:r>
          </a:p>
          <a:p>
            <a:endParaRPr lang="en-US" sz="1400" dirty="0"/>
          </a:p>
          <a:p>
            <a:r>
              <a:rPr lang="en-US" sz="1400" b="1" dirty="0"/>
              <a:t>HER_condEffort_fixedmat.4_3 </a:t>
            </a:r>
            <a:r>
              <a:rPr lang="en-US" sz="1400" dirty="0"/>
              <a:t>= HER model conditioned on effort with a50 fixed at 3.67 (form </a:t>
            </a:r>
            <a:r>
              <a:rPr lang="en-US" sz="1400" dirty="0" err="1"/>
              <a:t>FishLife</a:t>
            </a:r>
            <a:r>
              <a:rPr lang="en-US" sz="1400" dirty="0"/>
              <a:t>) and a95 = 4.48 from regression provided by SD. One time block for selectivity, 3 blocks estimated for survival</a:t>
            </a:r>
          </a:p>
          <a:p>
            <a:endParaRPr lang="en-US" sz="1400" b="1" dirty="0"/>
          </a:p>
          <a:p>
            <a:r>
              <a:rPr lang="en-US" sz="1400" b="1" dirty="0"/>
              <a:t>HER_confEffort_1929 </a:t>
            </a:r>
            <a:r>
              <a:rPr lang="en-US" sz="1400" dirty="0"/>
              <a:t>= HER model conditioned on effort with data file going back to 1929. Still exploratory, not running well. STARS on PDO looking pre-1980, you get different time blocks. If you rerun </a:t>
            </a:r>
            <a:r>
              <a:rPr lang="en-US" sz="1400" dirty="0" err="1"/>
              <a:t>pdo_breaks.R</a:t>
            </a:r>
            <a:r>
              <a:rPr lang="en-US" sz="1400" dirty="0"/>
              <a:t> for 1929-2018, there are so many breaks that I didn’t killed the process for the loop code before it was finished. No figure output was generated but prelim results in results/</a:t>
            </a:r>
            <a:r>
              <a:rPr lang="en-US" sz="1400" dirty="0" err="1"/>
              <a:t>model_selection</a:t>
            </a:r>
            <a:r>
              <a:rPr lang="en-US" sz="1400" dirty="0"/>
              <a:t>/HER_historical_1929. One path forward with this is to choose single (instead of time-varying) parameterization pre-1980 because the model only has catch and catch comps to work with and they may not be informative enough to estimate much. May be informative to use the same natural mortality/selectivity/maturity assumption that were used in Williams and Quinn’s cohort analysis. Historical data from Reid 1971 is in data/. </a:t>
            </a:r>
          </a:p>
          <a:p>
            <a:endParaRPr lang="en-US" sz="1400" dirty="0"/>
          </a:p>
          <a:p>
            <a:r>
              <a:rPr lang="en-US" sz="1400" b="1" dirty="0" err="1"/>
              <a:t>HER_mature_catch</a:t>
            </a:r>
            <a:r>
              <a:rPr lang="en-US" sz="1400" b="1" dirty="0"/>
              <a:t> </a:t>
            </a:r>
            <a:r>
              <a:rPr lang="en-US" sz="1400" dirty="0"/>
              <a:t>= NEW EXPLORATORY MODEL that estimates selectivity from mature not total population. Assumes catch comps come from mature population (catch = 100% mature). All other models (HER and LS) assume selectivity comes from total population.</a:t>
            </a:r>
          </a:p>
        </p:txBody>
      </p:sp>
    </p:spTree>
    <p:extLst>
      <p:ext uri="{BB962C8B-B14F-4D97-AF65-F5344CB8AC3E}">
        <p14:creationId xmlns:p14="http://schemas.microsoft.com/office/powerpoint/2010/main" val="35078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419297-D6F3-47B8-B8DF-90EF9C748FEF}"/>
              </a:ext>
            </a:extLst>
          </p:cNvPr>
          <p:cNvSpPr txBox="1"/>
          <p:nvPr/>
        </p:nvSpPr>
        <p:spPr>
          <a:xfrm>
            <a:off x="2174750" y="534503"/>
            <a:ext cx="3762761" cy="1069780"/>
          </a:xfrm>
          <a:prstGeom prst="rect">
            <a:avLst/>
          </a:prstGeom>
          <a:noFill/>
        </p:spPr>
        <p:txBody>
          <a:bodyPr wrap="none" rtlCol="0">
            <a:spAutoFit/>
          </a:bodyPr>
          <a:lstStyle/>
          <a:p>
            <a:r>
              <a:rPr lang="en-US" sz="1588" dirty="0"/>
              <a:t>Folder directory (part 1):  General overview</a:t>
            </a:r>
          </a:p>
          <a:p>
            <a:endParaRPr lang="en-US" sz="1588" dirty="0"/>
          </a:p>
          <a:p>
            <a:endParaRPr lang="en-US" sz="1588" dirty="0"/>
          </a:p>
          <a:p>
            <a:r>
              <a:rPr lang="en-US" sz="1588" b="1" dirty="0" err="1"/>
              <a:t>AlaskaHerring</a:t>
            </a:r>
            <a:endParaRPr lang="en-US" sz="1588" b="1" dirty="0"/>
          </a:p>
        </p:txBody>
      </p:sp>
      <p:sp>
        <p:nvSpPr>
          <p:cNvPr id="5" name="TextBox 4">
            <a:extLst>
              <a:ext uri="{FF2B5EF4-FFF2-40B4-BE49-F238E27FC236}">
                <a16:creationId xmlns:a16="http://schemas.microsoft.com/office/drawing/2014/main" id="{60B06435-5C9B-4D82-B347-34369DDC8C5F}"/>
              </a:ext>
            </a:extLst>
          </p:cNvPr>
          <p:cNvSpPr txBox="1"/>
          <p:nvPr/>
        </p:nvSpPr>
        <p:spPr>
          <a:xfrm>
            <a:off x="2846325" y="1846142"/>
            <a:ext cx="6867154" cy="3024674"/>
          </a:xfrm>
          <a:prstGeom prst="rect">
            <a:avLst/>
          </a:prstGeom>
          <a:noFill/>
        </p:spPr>
        <p:txBody>
          <a:bodyPr wrap="square" rtlCol="0">
            <a:spAutoFit/>
          </a:bodyPr>
          <a:lstStyle/>
          <a:p>
            <a:r>
              <a:rPr lang="en-US" sz="1588" b="1" dirty="0" err="1"/>
              <a:t>YEAR_forecast</a:t>
            </a:r>
            <a:r>
              <a:rPr lang="en-US" sz="1588" b="1" dirty="0"/>
              <a:t> </a:t>
            </a:r>
            <a:r>
              <a:rPr lang="en-US" sz="1588" dirty="0"/>
              <a:t>– all data, code, and results for a given forecast year</a:t>
            </a:r>
          </a:p>
          <a:p>
            <a:endParaRPr lang="en-US" sz="1588" b="1" dirty="0"/>
          </a:p>
          <a:p>
            <a:r>
              <a:rPr lang="en-US" sz="1588" b="1" dirty="0" err="1"/>
              <a:t>smartell_archive</a:t>
            </a:r>
            <a:r>
              <a:rPr lang="en-US" sz="1588" b="1" dirty="0"/>
              <a:t> </a:t>
            </a:r>
            <a:r>
              <a:rPr lang="en-US" sz="1588" dirty="0"/>
              <a:t>– deprecated code from Steve Martell’s contract</a:t>
            </a:r>
          </a:p>
          <a:p>
            <a:endParaRPr lang="en-US" sz="1588" b="1" dirty="0"/>
          </a:p>
          <a:p>
            <a:r>
              <a:rPr lang="en-US" sz="1588" b="1" dirty="0" err="1"/>
              <a:t>technical_docs</a:t>
            </a:r>
            <a:r>
              <a:rPr lang="en-US" sz="1588" b="1" dirty="0"/>
              <a:t> </a:t>
            </a:r>
            <a:r>
              <a:rPr lang="en-US" sz="1588" dirty="0"/>
              <a:t>– documentation for project-level organization and model details</a:t>
            </a:r>
          </a:p>
          <a:p>
            <a:endParaRPr lang="en-US" sz="1588" dirty="0"/>
          </a:p>
          <a:p>
            <a:r>
              <a:rPr lang="en-US" sz="1588" b="1" dirty="0"/>
              <a:t>.</a:t>
            </a:r>
            <a:r>
              <a:rPr lang="en-US" sz="1588" b="1" dirty="0" err="1"/>
              <a:t>gitignore</a:t>
            </a:r>
            <a:r>
              <a:rPr lang="en-US" sz="1588" b="1" dirty="0"/>
              <a:t> </a:t>
            </a:r>
            <a:r>
              <a:rPr lang="en-US" sz="1588" dirty="0"/>
              <a:t>– all file types and folders not tracked by git</a:t>
            </a:r>
          </a:p>
          <a:p>
            <a:endParaRPr lang="en-US" sz="1588" dirty="0"/>
          </a:p>
          <a:p>
            <a:r>
              <a:rPr lang="en-US" sz="1588" b="1" dirty="0"/>
              <a:t>ReadMe.md </a:t>
            </a:r>
            <a:r>
              <a:rPr lang="en-US" sz="1588" dirty="0"/>
              <a:t>– Summary of repository</a:t>
            </a:r>
          </a:p>
          <a:p>
            <a:endParaRPr lang="en-US" sz="1588" dirty="0"/>
          </a:p>
          <a:p>
            <a:endParaRPr lang="en-US" sz="1588" dirty="0"/>
          </a:p>
          <a:p>
            <a:endParaRPr lang="en-US" sz="1588" dirty="0"/>
          </a:p>
        </p:txBody>
      </p:sp>
      <p:grpSp>
        <p:nvGrpSpPr>
          <p:cNvPr id="12" name="Group 11">
            <a:extLst>
              <a:ext uri="{FF2B5EF4-FFF2-40B4-BE49-F238E27FC236}">
                <a16:creationId xmlns:a16="http://schemas.microsoft.com/office/drawing/2014/main" id="{AEB784AB-2189-4314-962D-55132BC7350E}"/>
              </a:ext>
            </a:extLst>
          </p:cNvPr>
          <p:cNvGrpSpPr/>
          <p:nvPr/>
        </p:nvGrpSpPr>
        <p:grpSpPr>
          <a:xfrm>
            <a:off x="2551739" y="1593617"/>
            <a:ext cx="284980" cy="2315636"/>
            <a:chOff x="1012371" y="1806099"/>
            <a:chExt cx="322977" cy="2624387"/>
          </a:xfrm>
        </p:grpSpPr>
        <p:cxnSp>
          <p:nvCxnSpPr>
            <p:cNvPr id="3" name="Straight Connector 2">
              <a:extLst>
                <a:ext uri="{FF2B5EF4-FFF2-40B4-BE49-F238E27FC236}">
                  <a16:creationId xmlns:a16="http://schemas.microsoft.com/office/drawing/2014/main" id="{C6862F98-7DF3-4C14-AD0B-5CD8C09701D7}"/>
                </a:ext>
              </a:extLst>
            </p:cNvPr>
            <p:cNvCxnSpPr/>
            <p:nvPr/>
          </p:nvCxnSpPr>
          <p:spPr>
            <a:xfrm>
              <a:off x="1012371" y="1806099"/>
              <a:ext cx="0" cy="2624387"/>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BBFBB3BB-36F9-4554-AE48-C408251986DC}"/>
                </a:ext>
              </a:extLst>
            </p:cNvPr>
            <p:cNvCxnSpPr>
              <a:cxnSpLocks/>
            </p:cNvCxnSpPr>
            <p:nvPr/>
          </p:nvCxnSpPr>
          <p:spPr>
            <a:xfrm>
              <a:off x="1012371" y="2295956"/>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BAA326B-BF7C-46EF-A264-2294E6239A87}"/>
                </a:ext>
              </a:extLst>
            </p:cNvPr>
            <p:cNvCxnSpPr>
              <a:cxnSpLocks/>
            </p:cNvCxnSpPr>
            <p:nvPr/>
          </p:nvCxnSpPr>
          <p:spPr>
            <a:xfrm>
              <a:off x="1030548" y="2862013"/>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5241EA7-3D0F-4FAA-B2E6-A5887F0738B4}"/>
                </a:ext>
              </a:extLst>
            </p:cNvPr>
            <p:cNvCxnSpPr>
              <a:cxnSpLocks/>
            </p:cNvCxnSpPr>
            <p:nvPr/>
          </p:nvCxnSpPr>
          <p:spPr>
            <a:xfrm>
              <a:off x="1012371" y="3362756"/>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5AB949C-F31C-4584-944D-36EB038CB464}"/>
                </a:ext>
              </a:extLst>
            </p:cNvPr>
            <p:cNvCxnSpPr>
              <a:cxnSpLocks/>
            </p:cNvCxnSpPr>
            <p:nvPr/>
          </p:nvCxnSpPr>
          <p:spPr>
            <a:xfrm>
              <a:off x="1019662" y="3917927"/>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EA8091A-79CF-42FB-AA89-0E0017C02643}"/>
                </a:ext>
              </a:extLst>
            </p:cNvPr>
            <p:cNvCxnSpPr>
              <a:cxnSpLocks/>
            </p:cNvCxnSpPr>
            <p:nvPr/>
          </p:nvCxnSpPr>
          <p:spPr>
            <a:xfrm>
              <a:off x="1012371" y="4429556"/>
              <a:ext cx="304800"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5972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5AA237F-4162-4EC6-8707-914D85F76E10}"/>
              </a:ext>
            </a:extLst>
          </p:cNvPr>
          <p:cNvSpPr txBox="1"/>
          <p:nvPr/>
        </p:nvSpPr>
        <p:spPr>
          <a:xfrm>
            <a:off x="2174749" y="534503"/>
            <a:ext cx="3625160" cy="825419"/>
          </a:xfrm>
          <a:prstGeom prst="rect">
            <a:avLst/>
          </a:prstGeom>
          <a:noFill/>
        </p:spPr>
        <p:txBody>
          <a:bodyPr wrap="none" rtlCol="0">
            <a:spAutoFit/>
          </a:bodyPr>
          <a:lstStyle/>
          <a:p>
            <a:r>
              <a:rPr lang="en-US" sz="1588" dirty="0"/>
              <a:t>Folder directory (part 2):  Forecast folders</a:t>
            </a:r>
          </a:p>
          <a:p>
            <a:endParaRPr lang="en-US" sz="1588" dirty="0"/>
          </a:p>
          <a:p>
            <a:r>
              <a:rPr lang="en-US" sz="1588" b="1" dirty="0" err="1"/>
              <a:t>AlaskaHerring</a:t>
            </a:r>
            <a:endParaRPr lang="en-US" sz="1588" b="1" dirty="0"/>
          </a:p>
        </p:txBody>
      </p:sp>
      <p:sp>
        <p:nvSpPr>
          <p:cNvPr id="4" name="TextBox 3">
            <a:extLst>
              <a:ext uri="{FF2B5EF4-FFF2-40B4-BE49-F238E27FC236}">
                <a16:creationId xmlns:a16="http://schemas.microsoft.com/office/drawing/2014/main" id="{E4419297-D6F3-47B8-B8DF-90EF9C748FEF}"/>
              </a:ext>
            </a:extLst>
          </p:cNvPr>
          <p:cNvSpPr txBox="1"/>
          <p:nvPr/>
        </p:nvSpPr>
        <p:spPr>
          <a:xfrm>
            <a:off x="2717014" y="1476969"/>
            <a:ext cx="1373196" cy="581057"/>
          </a:xfrm>
          <a:prstGeom prst="rect">
            <a:avLst/>
          </a:prstGeom>
          <a:noFill/>
        </p:spPr>
        <p:txBody>
          <a:bodyPr wrap="none" rtlCol="0">
            <a:spAutoFit/>
          </a:bodyPr>
          <a:lstStyle/>
          <a:p>
            <a:endParaRPr lang="en-US" sz="1588" dirty="0"/>
          </a:p>
          <a:p>
            <a:r>
              <a:rPr lang="en-US" sz="1588" b="1" dirty="0"/>
              <a:t>2019_forecast</a:t>
            </a:r>
          </a:p>
        </p:txBody>
      </p:sp>
      <p:sp>
        <p:nvSpPr>
          <p:cNvPr id="5" name="TextBox 4">
            <a:extLst>
              <a:ext uri="{FF2B5EF4-FFF2-40B4-BE49-F238E27FC236}">
                <a16:creationId xmlns:a16="http://schemas.microsoft.com/office/drawing/2014/main" id="{60B06435-5C9B-4D82-B347-34369DDC8C5F}"/>
              </a:ext>
            </a:extLst>
          </p:cNvPr>
          <p:cNvSpPr txBox="1"/>
          <p:nvPr/>
        </p:nvSpPr>
        <p:spPr>
          <a:xfrm>
            <a:off x="3409849" y="2446866"/>
            <a:ext cx="5939088" cy="3513398"/>
          </a:xfrm>
          <a:prstGeom prst="rect">
            <a:avLst/>
          </a:prstGeom>
          <a:noFill/>
        </p:spPr>
        <p:txBody>
          <a:bodyPr wrap="square" rtlCol="0">
            <a:spAutoFit/>
          </a:bodyPr>
          <a:lstStyle/>
          <a:p>
            <a:r>
              <a:rPr lang="en-US" sz="1588" b="1" dirty="0" err="1"/>
              <a:t>admb</a:t>
            </a:r>
            <a:r>
              <a:rPr lang="en-US" sz="1588" b="1" dirty="0"/>
              <a:t> </a:t>
            </a:r>
            <a:r>
              <a:rPr lang="en-US" sz="1588" dirty="0"/>
              <a:t>– all relevant </a:t>
            </a:r>
            <a:r>
              <a:rPr lang="en-US" sz="1588" dirty="0" err="1"/>
              <a:t>admb</a:t>
            </a:r>
            <a:r>
              <a:rPr lang="en-US" sz="1588" dirty="0"/>
              <a:t> files for final models including </a:t>
            </a:r>
            <a:r>
              <a:rPr lang="en-US" sz="1588" dirty="0" err="1"/>
              <a:t>HER_bestLS</a:t>
            </a:r>
            <a:r>
              <a:rPr lang="en-US" sz="1588" dirty="0"/>
              <a:t>, </a:t>
            </a:r>
            <a:r>
              <a:rPr lang="en-US" sz="1588" dirty="0" err="1"/>
              <a:t>HER_best_conditionCatch</a:t>
            </a:r>
            <a:r>
              <a:rPr lang="en-US" sz="1588" dirty="0"/>
              <a:t>, </a:t>
            </a:r>
            <a:r>
              <a:rPr lang="en-US" sz="1588" dirty="0" err="1"/>
              <a:t>HER_best_conditionEffort</a:t>
            </a:r>
            <a:endParaRPr lang="en-US" sz="1588" dirty="0"/>
          </a:p>
          <a:p>
            <a:endParaRPr lang="en-US" sz="1588" b="1" dirty="0"/>
          </a:p>
          <a:p>
            <a:r>
              <a:rPr lang="en-US" sz="1588" b="1" dirty="0"/>
              <a:t>data </a:t>
            </a:r>
            <a:r>
              <a:rPr lang="en-US" sz="1588" dirty="0"/>
              <a:t>– currently only includes LS model results for comparison with HER and historical data tables</a:t>
            </a:r>
          </a:p>
          <a:p>
            <a:endParaRPr lang="en-US" sz="1588" b="1" dirty="0"/>
          </a:p>
          <a:p>
            <a:r>
              <a:rPr lang="en-US" sz="1588" b="1" dirty="0"/>
              <a:t>r </a:t>
            </a:r>
            <a:r>
              <a:rPr lang="en-US" sz="1588" dirty="0"/>
              <a:t>– all R scripts for running HER, generating figures, doing Bayesian analysis, running model selection, retrospective analysis, and sensitivity analysis</a:t>
            </a:r>
          </a:p>
          <a:p>
            <a:endParaRPr lang="en-US" sz="1588" dirty="0"/>
          </a:p>
          <a:p>
            <a:r>
              <a:rPr lang="en-US" sz="1588" b="1" dirty="0"/>
              <a:t>results </a:t>
            </a:r>
            <a:r>
              <a:rPr lang="en-US" sz="1588" dirty="0"/>
              <a:t>– figures, csv output, and archive of all models run in model selection, retrospective, and sensitivity analyses</a:t>
            </a:r>
          </a:p>
          <a:p>
            <a:endParaRPr lang="en-US" sz="1588" dirty="0"/>
          </a:p>
          <a:p>
            <a:endParaRPr lang="en-US" sz="1588" dirty="0"/>
          </a:p>
        </p:txBody>
      </p:sp>
      <p:grpSp>
        <p:nvGrpSpPr>
          <p:cNvPr id="7" name="Group 6">
            <a:extLst>
              <a:ext uri="{FF2B5EF4-FFF2-40B4-BE49-F238E27FC236}">
                <a16:creationId xmlns:a16="http://schemas.microsoft.com/office/drawing/2014/main" id="{316C7CF8-CD7B-4EA7-A564-7FD0B8FE853B}"/>
              </a:ext>
            </a:extLst>
          </p:cNvPr>
          <p:cNvGrpSpPr/>
          <p:nvPr/>
        </p:nvGrpSpPr>
        <p:grpSpPr>
          <a:xfrm>
            <a:off x="3108833" y="2165525"/>
            <a:ext cx="275374" cy="2886728"/>
            <a:chOff x="1012371" y="1806099"/>
            <a:chExt cx="312091" cy="3271625"/>
          </a:xfrm>
        </p:grpSpPr>
        <p:cxnSp>
          <p:nvCxnSpPr>
            <p:cNvPr id="8" name="Straight Connector 7">
              <a:extLst>
                <a:ext uri="{FF2B5EF4-FFF2-40B4-BE49-F238E27FC236}">
                  <a16:creationId xmlns:a16="http://schemas.microsoft.com/office/drawing/2014/main" id="{3890EC05-03EB-43D3-90F9-85D0C7ED3B5F}"/>
                </a:ext>
              </a:extLst>
            </p:cNvPr>
            <p:cNvCxnSpPr>
              <a:cxnSpLocks/>
            </p:cNvCxnSpPr>
            <p:nvPr/>
          </p:nvCxnSpPr>
          <p:spPr>
            <a:xfrm>
              <a:off x="1012371" y="1806099"/>
              <a:ext cx="0" cy="327162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0F515F4C-46FF-44BE-BAF3-C61731FED344}"/>
                </a:ext>
              </a:extLst>
            </p:cNvPr>
            <p:cNvCxnSpPr>
              <a:cxnSpLocks/>
            </p:cNvCxnSpPr>
            <p:nvPr/>
          </p:nvCxnSpPr>
          <p:spPr>
            <a:xfrm>
              <a:off x="1012371" y="2295956"/>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60B6E606-DD23-4621-8D61-7F0E21C67876}"/>
                </a:ext>
              </a:extLst>
            </p:cNvPr>
            <p:cNvCxnSpPr>
              <a:cxnSpLocks/>
            </p:cNvCxnSpPr>
            <p:nvPr/>
          </p:nvCxnSpPr>
          <p:spPr>
            <a:xfrm>
              <a:off x="1012371" y="3134156"/>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A98BA6E-F1F1-436D-B30F-E4EB89C36373}"/>
                </a:ext>
              </a:extLst>
            </p:cNvPr>
            <p:cNvCxnSpPr>
              <a:cxnSpLocks/>
            </p:cNvCxnSpPr>
            <p:nvPr/>
          </p:nvCxnSpPr>
          <p:spPr>
            <a:xfrm>
              <a:off x="1019662" y="3972357"/>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2BCA05C5-687B-45A8-A882-793BC3ECA8CD}"/>
                </a:ext>
              </a:extLst>
            </p:cNvPr>
            <p:cNvCxnSpPr>
              <a:cxnSpLocks/>
            </p:cNvCxnSpPr>
            <p:nvPr/>
          </p:nvCxnSpPr>
          <p:spPr>
            <a:xfrm>
              <a:off x="1012371" y="5077724"/>
              <a:ext cx="304800" cy="0"/>
            </a:xfrm>
            <a:prstGeom prst="line">
              <a:avLst/>
            </a:prstGeom>
          </p:spPr>
          <p:style>
            <a:lnRef idx="1">
              <a:schemeClr val="dk1"/>
            </a:lnRef>
            <a:fillRef idx="0">
              <a:schemeClr val="dk1"/>
            </a:fillRef>
            <a:effectRef idx="0">
              <a:schemeClr val="dk1"/>
            </a:effectRef>
            <a:fontRef idx="minor">
              <a:schemeClr val="tx1"/>
            </a:fontRef>
          </p:style>
        </p:cxnSp>
      </p:grpSp>
      <p:cxnSp>
        <p:nvCxnSpPr>
          <p:cNvPr id="15" name="Straight Connector 14">
            <a:extLst>
              <a:ext uri="{FF2B5EF4-FFF2-40B4-BE49-F238E27FC236}">
                <a16:creationId xmlns:a16="http://schemas.microsoft.com/office/drawing/2014/main" id="{22D08B0D-E80E-43C7-BEF8-DD2E9D85885C}"/>
              </a:ext>
            </a:extLst>
          </p:cNvPr>
          <p:cNvCxnSpPr>
            <a:cxnSpLocks/>
          </p:cNvCxnSpPr>
          <p:nvPr/>
        </p:nvCxnSpPr>
        <p:spPr>
          <a:xfrm>
            <a:off x="2359639" y="1470066"/>
            <a:ext cx="0" cy="431733"/>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FA959D7-4FDE-4DEE-B1DC-AE23D1C05351}"/>
              </a:ext>
            </a:extLst>
          </p:cNvPr>
          <p:cNvCxnSpPr>
            <a:cxnSpLocks/>
          </p:cNvCxnSpPr>
          <p:nvPr/>
        </p:nvCxnSpPr>
        <p:spPr>
          <a:xfrm>
            <a:off x="2359639" y="1902292"/>
            <a:ext cx="26894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154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419297-D6F3-47B8-B8DF-90EF9C748FEF}"/>
              </a:ext>
            </a:extLst>
          </p:cNvPr>
          <p:cNvSpPr txBox="1"/>
          <p:nvPr/>
        </p:nvSpPr>
        <p:spPr>
          <a:xfrm>
            <a:off x="624245" y="202628"/>
            <a:ext cx="2268570" cy="1069780"/>
          </a:xfrm>
          <a:prstGeom prst="rect">
            <a:avLst/>
          </a:prstGeom>
          <a:noFill/>
        </p:spPr>
        <p:txBody>
          <a:bodyPr wrap="none" rtlCol="0">
            <a:spAutoFit/>
          </a:bodyPr>
          <a:lstStyle/>
          <a:p>
            <a:r>
              <a:rPr lang="en-US" sz="1588" dirty="0"/>
              <a:t>Folder directory (part 3): </a:t>
            </a:r>
          </a:p>
          <a:p>
            <a:r>
              <a:rPr lang="en-US" sz="1588" dirty="0"/>
              <a:t> 2019 R scripts</a:t>
            </a:r>
          </a:p>
          <a:p>
            <a:endParaRPr lang="en-US" sz="1588" dirty="0"/>
          </a:p>
          <a:p>
            <a:r>
              <a:rPr lang="en-US" sz="1588" b="1" dirty="0" err="1"/>
              <a:t>AlaskaHerring</a:t>
            </a:r>
            <a:endParaRPr lang="en-US" sz="1588" b="1" dirty="0"/>
          </a:p>
        </p:txBody>
      </p:sp>
      <p:sp>
        <p:nvSpPr>
          <p:cNvPr id="5" name="TextBox 4">
            <a:extLst>
              <a:ext uri="{FF2B5EF4-FFF2-40B4-BE49-F238E27FC236}">
                <a16:creationId xmlns:a16="http://schemas.microsoft.com/office/drawing/2014/main" id="{60B06435-5C9B-4D82-B347-34369DDC8C5F}"/>
              </a:ext>
            </a:extLst>
          </p:cNvPr>
          <p:cNvSpPr txBox="1"/>
          <p:nvPr/>
        </p:nvSpPr>
        <p:spPr>
          <a:xfrm>
            <a:off x="1481701" y="1969987"/>
            <a:ext cx="6867154" cy="825419"/>
          </a:xfrm>
          <a:prstGeom prst="rect">
            <a:avLst/>
          </a:prstGeom>
          <a:noFill/>
        </p:spPr>
        <p:txBody>
          <a:bodyPr wrap="square" rtlCol="0">
            <a:spAutoFit/>
          </a:bodyPr>
          <a:lstStyle/>
          <a:p>
            <a:r>
              <a:rPr lang="en-US" sz="1588" b="1" dirty="0"/>
              <a:t>r </a:t>
            </a:r>
            <a:r>
              <a:rPr lang="en-US" sz="1588" dirty="0"/>
              <a:t>– all R code</a:t>
            </a:r>
          </a:p>
          <a:p>
            <a:endParaRPr lang="en-US" sz="1588" dirty="0"/>
          </a:p>
          <a:p>
            <a:endParaRPr lang="en-US" sz="1588" dirty="0"/>
          </a:p>
        </p:txBody>
      </p:sp>
      <p:sp>
        <p:nvSpPr>
          <p:cNvPr id="6" name="TextBox 5">
            <a:extLst>
              <a:ext uri="{FF2B5EF4-FFF2-40B4-BE49-F238E27FC236}">
                <a16:creationId xmlns:a16="http://schemas.microsoft.com/office/drawing/2014/main" id="{74B61F36-28A1-4FD3-BBDD-D43533D32EBD}"/>
              </a:ext>
            </a:extLst>
          </p:cNvPr>
          <p:cNvSpPr txBox="1"/>
          <p:nvPr/>
        </p:nvSpPr>
        <p:spPr>
          <a:xfrm>
            <a:off x="3414538" y="372811"/>
            <a:ext cx="8030442" cy="6421181"/>
          </a:xfrm>
          <a:prstGeom prst="rect">
            <a:avLst/>
          </a:prstGeom>
          <a:noFill/>
        </p:spPr>
        <p:txBody>
          <a:bodyPr wrap="square" rtlCol="0">
            <a:spAutoFit/>
          </a:bodyPr>
          <a:lstStyle/>
          <a:p>
            <a:r>
              <a:rPr lang="en-US" sz="1412" b="1" dirty="0" err="1"/>
              <a:t>helper.R</a:t>
            </a:r>
            <a:r>
              <a:rPr lang="en-US" sz="1412" dirty="0"/>
              <a:t>– libraries, ggplot2 themes, and user-defined functions (sourced by all other script files) </a:t>
            </a:r>
          </a:p>
          <a:p>
            <a:endParaRPr lang="en-US" sz="1412" b="1" dirty="0"/>
          </a:p>
          <a:p>
            <a:r>
              <a:rPr lang="en-US" sz="1412" b="1" dirty="0" err="1"/>
              <a:t>her.R</a:t>
            </a:r>
            <a:r>
              <a:rPr lang="en-US" sz="1412" b="1" dirty="0"/>
              <a:t>– </a:t>
            </a:r>
            <a:r>
              <a:rPr lang="en-US" sz="1412" dirty="0"/>
              <a:t>Run any version/</a:t>
            </a:r>
            <a:r>
              <a:rPr lang="en-US" sz="1412" dirty="0" err="1"/>
              <a:t>tpl</a:t>
            </a:r>
            <a:r>
              <a:rPr lang="en-US" sz="1412" dirty="0"/>
              <a:t> of HER (MLE and Bayesian/MCMC) and compare with LS. Saves output to </a:t>
            </a:r>
            <a:r>
              <a:rPr lang="en-US" sz="1412" dirty="0" err="1"/>
              <a:t>sudirectory</a:t>
            </a:r>
            <a:r>
              <a:rPr lang="en-US" sz="1412" dirty="0"/>
              <a:t> in results/ named after the HER version/</a:t>
            </a:r>
            <a:r>
              <a:rPr lang="en-US" sz="1412" dirty="0" err="1"/>
              <a:t>tpl</a:t>
            </a:r>
            <a:endParaRPr lang="en-US" sz="1412" dirty="0"/>
          </a:p>
          <a:p>
            <a:endParaRPr lang="en-US" sz="1412" dirty="0"/>
          </a:p>
          <a:p>
            <a:r>
              <a:rPr lang="en-US" sz="1412" b="1" dirty="0" err="1"/>
              <a:t>model_selection.R</a:t>
            </a:r>
            <a:r>
              <a:rPr lang="en-US" sz="1412" dirty="0"/>
              <a:t>– recreates model selection “loop code”. Examines all permutations of time-varying parameters given user-defined time blocks. Saves output to subdirectory of results/</a:t>
            </a:r>
            <a:r>
              <a:rPr lang="en-US" sz="1412" dirty="0" err="1"/>
              <a:t>model_selection</a:t>
            </a:r>
            <a:r>
              <a:rPr lang="en-US" sz="1412" dirty="0"/>
              <a:t>/ named after the HER version/</a:t>
            </a:r>
            <a:r>
              <a:rPr lang="en-US" sz="1412" dirty="0" err="1"/>
              <a:t>tpl</a:t>
            </a:r>
            <a:endParaRPr lang="en-US" sz="1412" dirty="0"/>
          </a:p>
          <a:p>
            <a:endParaRPr lang="en-US" sz="1412" dirty="0"/>
          </a:p>
          <a:p>
            <a:r>
              <a:rPr lang="en-US" sz="1412" b="1" dirty="0" err="1"/>
              <a:t>model_selection_natmat.R</a:t>
            </a:r>
            <a:r>
              <a:rPr lang="en-US" sz="1412" b="1" dirty="0"/>
              <a:t> </a:t>
            </a:r>
            <a:r>
              <a:rPr lang="en-US" sz="1412" dirty="0"/>
              <a:t>– same as </a:t>
            </a:r>
            <a:r>
              <a:rPr lang="en-US" sz="1412" dirty="0" err="1"/>
              <a:t>model_selection.R</a:t>
            </a:r>
            <a:r>
              <a:rPr lang="en-US" sz="1412" dirty="0"/>
              <a:t>, except only examines survival/natural mortality. Also saves output to subdirectory of results/</a:t>
            </a:r>
            <a:r>
              <a:rPr lang="en-US" sz="1412" dirty="0" err="1"/>
              <a:t>model_selection</a:t>
            </a:r>
            <a:r>
              <a:rPr lang="en-US" sz="1412" dirty="0"/>
              <a:t>/ named after the HER version/</a:t>
            </a:r>
            <a:r>
              <a:rPr lang="en-US" sz="1412" dirty="0" err="1"/>
              <a:t>tpl</a:t>
            </a:r>
            <a:r>
              <a:rPr lang="en-US" sz="1412" dirty="0"/>
              <a:t>. </a:t>
            </a:r>
          </a:p>
          <a:p>
            <a:endParaRPr lang="en-US" sz="1412" dirty="0"/>
          </a:p>
          <a:p>
            <a:r>
              <a:rPr lang="en-US" sz="1412" b="1" dirty="0" err="1"/>
              <a:t>retrospective.R</a:t>
            </a:r>
            <a:r>
              <a:rPr lang="en-US" sz="1412" b="1" dirty="0"/>
              <a:t> </a:t>
            </a:r>
            <a:r>
              <a:rPr lang="en-US" sz="1412" dirty="0"/>
              <a:t>– run retrospective analysis (peel years of data from assessment to compare current results with past results assuming the same model structure. Results in retrospective/ for given HER </a:t>
            </a:r>
            <a:r>
              <a:rPr lang="en-US" sz="1412" dirty="0" err="1"/>
              <a:t>tpl</a:t>
            </a:r>
            <a:r>
              <a:rPr lang="en-US" sz="1412" dirty="0"/>
              <a:t> versions.</a:t>
            </a:r>
          </a:p>
          <a:p>
            <a:endParaRPr lang="en-US" sz="1412" dirty="0"/>
          </a:p>
          <a:p>
            <a:r>
              <a:rPr lang="en-US" sz="1412" b="1" dirty="0" err="1"/>
              <a:t>pdo_breaks.R</a:t>
            </a:r>
            <a:r>
              <a:rPr lang="en-US" sz="1412" b="1" dirty="0"/>
              <a:t> </a:t>
            </a:r>
            <a:r>
              <a:rPr lang="en-US" sz="1412" dirty="0"/>
              <a:t>– get PDO breaks using STARS algorithm, which is sourced in </a:t>
            </a:r>
            <a:r>
              <a:rPr lang="en-US" sz="1412" b="1" dirty="0" err="1"/>
              <a:t>stars.R</a:t>
            </a:r>
            <a:r>
              <a:rPr lang="en-US" sz="1412" b="1" dirty="0"/>
              <a:t>. </a:t>
            </a:r>
            <a:r>
              <a:rPr lang="en-US" sz="1412" dirty="0"/>
              <a:t>Results stored in results/</a:t>
            </a:r>
            <a:r>
              <a:rPr lang="en-US" sz="1412" dirty="0" err="1"/>
              <a:t>stars_pdo</a:t>
            </a:r>
            <a:endParaRPr lang="en-US" sz="1412" b="1" dirty="0"/>
          </a:p>
          <a:p>
            <a:endParaRPr lang="en-US" sz="1412" dirty="0"/>
          </a:p>
          <a:p>
            <a:r>
              <a:rPr lang="en-US" sz="1412" b="1" dirty="0" err="1"/>
              <a:t>sensitivity_sigmaM.R</a:t>
            </a:r>
            <a:r>
              <a:rPr lang="en-US" sz="1412" b="1" dirty="0"/>
              <a:t> </a:t>
            </a:r>
            <a:r>
              <a:rPr lang="en-US" sz="1412" dirty="0"/>
              <a:t>– sensitivity analysis for </a:t>
            </a:r>
            <a:r>
              <a:rPr lang="en-US" sz="1412" dirty="0" err="1"/>
              <a:t>sigmaM</a:t>
            </a:r>
            <a:r>
              <a:rPr lang="en-US" sz="1412" dirty="0"/>
              <a:t>, parameter controlling variability in natural mortality deviations by block. Uses </a:t>
            </a:r>
            <a:r>
              <a:rPr lang="en-US" sz="1412" b="1" dirty="0" err="1"/>
              <a:t>create_ctl.R</a:t>
            </a:r>
            <a:r>
              <a:rPr lang="en-US" sz="1412" dirty="0"/>
              <a:t>. Results in results/</a:t>
            </a:r>
            <a:r>
              <a:rPr lang="en-US" sz="1412" dirty="0" err="1"/>
              <a:t>sensitivity_sigmaM</a:t>
            </a:r>
            <a:r>
              <a:rPr lang="en-US" sz="1412" dirty="0"/>
              <a:t>. </a:t>
            </a:r>
            <a:r>
              <a:rPr lang="en-US" sz="1412" dirty="0" err="1"/>
              <a:t>sigmaM</a:t>
            </a:r>
            <a:r>
              <a:rPr lang="en-US" sz="1412" dirty="0"/>
              <a:t> = 0.09 had best convergence diagnostics. </a:t>
            </a:r>
          </a:p>
          <a:p>
            <a:endParaRPr lang="en-US" sz="1412" dirty="0"/>
          </a:p>
          <a:p>
            <a:r>
              <a:rPr lang="en-US" sz="1412" b="1" dirty="0" err="1"/>
              <a:t>sensitivity_maturity.R</a:t>
            </a:r>
            <a:r>
              <a:rPr lang="en-US" sz="1412" b="1" dirty="0"/>
              <a:t> </a:t>
            </a:r>
            <a:r>
              <a:rPr lang="en-US" sz="1412" dirty="0"/>
              <a:t>– compare a range of fixed to estimated maturities. Results in results/</a:t>
            </a:r>
            <a:r>
              <a:rPr lang="en-US" sz="1412" dirty="0" err="1"/>
              <a:t>sensitivity_maturity</a:t>
            </a:r>
            <a:endParaRPr lang="en-US" sz="1412" dirty="0"/>
          </a:p>
          <a:p>
            <a:endParaRPr lang="en-US" sz="1412" dirty="0"/>
          </a:p>
          <a:p>
            <a:r>
              <a:rPr lang="en-US" sz="1412" b="1" dirty="0" err="1"/>
              <a:t>presentation_figs.R</a:t>
            </a:r>
            <a:r>
              <a:rPr lang="en-US" sz="1412" b="1" dirty="0"/>
              <a:t> </a:t>
            </a:r>
            <a:r>
              <a:rPr lang="en-US" sz="1412" dirty="0"/>
              <a:t>– creates presentation-quality figs in presentation/ subdirectory of results/ under various model versions</a:t>
            </a:r>
          </a:p>
          <a:p>
            <a:endParaRPr lang="en-US" sz="1412" b="1" dirty="0"/>
          </a:p>
          <a:p>
            <a:endParaRPr lang="en-US" sz="1588" dirty="0"/>
          </a:p>
        </p:txBody>
      </p:sp>
      <p:sp>
        <p:nvSpPr>
          <p:cNvPr id="11" name="TextBox 10">
            <a:extLst>
              <a:ext uri="{FF2B5EF4-FFF2-40B4-BE49-F238E27FC236}">
                <a16:creationId xmlns:a16="http://schemas.microsoft.com/office/drawing/2014/main" id="{89BF299B-FC78-41B8-A7E7-BD6D5DF43D56}"/>
              </a:ext>
            </a:extLst>
          </p:cNvPr>
          <p:cNvSpPr txBox="1"/>
          <p:nvPr/>
        </p:nvSpPr>
        <p:spPr>
          <a:xfrm>
            <a:off x="1162647" y="1272408"/>
            <a:ext cx="1373196" cy="581057"/>
          </a:xfrm>
          <a:prstGeom prst="rect">
            <a:avLst/>
          </a:prstGeom>
          <a:noFill/>
        </p:spPr>
        <p:txBody>
          <a:bodyPr wrap="none" rtlCol="0">
            <a:spAutoFit/>
          </a:bodyPr>
          <a:lstStyle/>
          <a:p>
            <a:endParaRPr lang="en-US" sz="1588" dirty="0"/>
          </a:p>
          <a:p>
            <a:r>
              <a:rPr lang="en-US" sz="1588" b="1" dirty="0"/>
              <a:t>2019_forecast</a:t>
            </a:r>
          </a:p>
        </p:txBody>
      </p:sp>
      <p:grpSp>
        <p:nvGrpSpPr>
          <p:cNvPr id="14" name="Group 13">
            <a:extLst>
              <a:ext uri="{FF2B5EF4-FFF2-40B4-BE49-F238E27FC236}">
                <a16:creationId xmlns:a16="http://schemas.microsoft.com/office/drawing/2014/main" id="{27F36FB8-05C0-4D55-A44C-16E3186A880A}"/>
              </a:ext>
            </a:extLst>
          </p:cNvPr>
          <p:cNvGrpSpPr/>
          <p:nvPr/>
        </p:nvGrpSpPr>
        <p:grpSpPr>
          <a:xfrm>
            <a:off x="2881742" y="862492"/>
            <a:ext cx="275374" cy="3040407"/>
            <a:chOff x="1012371" y="2143552"/>
            <a:chExt cx="312091" cy="3445795"/>
          </a:xfrm>
        </p:grpSpPr>
        <p:cxnSp>
          <p:nvCxnSpPr>
            <p:cNvPr id="15" name="Straight Connector 14">
              <a:extLst>
                <a:ext uri="{FF2B5EF4-FFF2-40B4-BE49-F238E27FC236}">
                  <a16:creationId xmlns:a16="http://schemas.microsoft.com/office/drawing/2014/main" id="{48410155-316A-4587-8C37-80BF0DA8F89D}"/>
                </a:ext>
              </a:extLst>
            </p:cNvPr>
            <p:cNvCxnSpPr>
              <a:cxnSpLocks/>
            </p:cNvCxnSpPr>
            <p:nvPr/>
          </p:nvCxnSpPr>
          <p:spPr>
            <a:xfrm>
              <a:off x="1012371" y="2143552"/>
              <a:ext cx="0" cy="344579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A58D755-B80B-43BC-91FC-25D84962E50D}"/>
                </a:ext>
              </a:extLst>
            </p:cNvPr>
            <p:cNvCxnSpPr>
              <a:cxnSpLocks/>
            </p:cNvCxnSpPr>
            <p:nvPr/>
          </p:nvCxnSpPr>
          <p:spPr>
            <a:xfrm>
              <a:off x="1012371" y="2143552"/>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104B6B4-F478-42E2-A360-275C84B86A16}"/>
                </a:ext>
              </a:extLst>
            </p:cNvPr>
            <p:cNvCxnSpPr>
              <a:cxnSpLocks/>
            </p:cNvCxnSpPr>
            <p:nvPr/>
          </p:nvCxnSpPr>
          <p:spPr>
            <a:xfrm>
              <a:off x="1012371" y="2863807"/>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3079195-8886-450F-8D63-1387D5E41E03}"/>
                </a:ext>
              </a:extLst>
            </p:cNvPr>
            <p:cNvCxnSpPr>
              <a:cxnSpLocks/>
            </p:cNvCxnSpPr>
            <p:nvPr/>
          </p:nvCxnSpPr>
          <p:spPr>
            <a:xfrm>
              <a:off x="1019662" y="3624014"/>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003E160-42A2-4119-9742-C7CB0FE9D75E}"/>
                </a:ext>
              </a:extLst>
            </p:cNvPr>
            <p:cNvCxnSpPr>
              <a:cxnSpLocks/>
            </p:cNvCxnSpPr>
            <p:nvPr/>
          </p:nvCxnSpPr>
          <p:spPr>
            <a:xfrm>
              <a:off x="1012371" y="5589347"/>
              <a:ext cx="304800" cy="0"/>
            </a:xfrm>
            <a:prstGeom prst="line">
              <a:avLst/>
            </a:prstGeom>
          </p:spPr>
          <p:style>
            <a:lnRef idx="1">
              <a:schemeClr val="dk1"/>
            </a:lnRef>
            <a:fillRef idx="0">
              <a:schemeClr val="dk1"/>
            </a:fillRef>
            <a:effectRef idx="0">
              <a:schemeClr val="dk1"/>
            </a:effectRef>
            <a:fontRef idx="minor">
              <a:schemeClr val="tx1"/>
            </a:fontRef>
          </p:style>
        </p:cxnSp>
      </p:grpSp>
      <p:grpSp>
        <p:nvGrpSpPr>
          <p:cNvPr id="28" name="Group 27">
            <a:extLst>
              <a:ext uri="{FF2B5EF4-FFF2-40B4-BE49-F238E27FC236}">
                <a16:creationId xmlns:a16="http://schemas.microsoft.com/office/drawing/2014/main" id="{A7B6C621-FD13-4A57-B54F-D1D158430FEE}"/>
              </a:ext>
            </a:extLst>
          </p:cNvPr>
          <p:cNvGrpSpPr/>
          <p:nvPr/>
        </p:nvGrpSpPr>
        <p:grpSpPr>
          <a:xfrm>
            <a:off x="2493868" y="2343090"/>
            <a:ext cx="398947" cy="452316"/>
            <a:chOff x="2986416" y="2343090"/>
            <a:chExt cx="398947" cy="452316"/>
          </a:xfrm>
        </p:grpSpPr>
        <p:cxnSp>
          <p:nvCxnSpPr>
            <p:cNvPr id="21" name="Straight Connector 20">
              <a:extLst>
                <a:ext uri="{FF2B5EF4-FFF2-40B4-BE49-F238E27FC236}">
                  <a16:creationId xmlns:a16="http://schemas.microsoft.com/office/drawing/2014/main" id="{9F479048-39FC-4FE6-A687-8E8351E09B52}"/>
                </a:ext>
              </a:extLst>
            </p:cNvPr>
            <p:cNvCxnSpPr>
              <a:cxnSpLocks/>
            </p:cNvCxnSpPr>
            <p:nvPr/>
          </p:nvCxnSpPr>
          <p:spPr>
            <a:xfrm>
              <a:off x="2986416" y="2795406"/>
              <a:ext cx="398947"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05FC3D4-E41B-4318-B76A-8D434B30BB37}"/>
                </a:ext>
              </a:extLst>
            </p:cNvPr>
            <p:cNvCxnSpPr>
              <a:cxnSpLocks/>
            </p:cNvCxnSpPr>
            <p:nvPr/>
          </p:nvCxnSpPr>
          <p:spPr>
            <a:xfrm>
              <a:off x="2986416" y="2343090"/>
              <a:ext cx="0" cy="452316"/>
            </a:xfrm>
            <a:prstGeom prst="line">
              <a:avLst/>
            </a:prstGeom>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5A25827C-8141-4D0C-A67A-EBCBC5707CC4}"/>
              </a:ext>
            </a:extLst>
          </p:cNvPr>
          <p:cNvGrpSpPr/>
          <p:nvPr/>
        </p:nvGrpSpPr>
        <p:grpSpPr>
          <a:xfrm>
            <a:off x="1025316" y="1716005"/>
            <a:ext cx="398947" cy="452316"/>
            <a:chOff x="2986416" y="2343090"/>
            <a:chExt cx="398947" cy="452316"/>
          </a:xfrm>
        </p:grpSpPr>
        <p:cxnSp>
          <p:nvCxnSpPr>
            <p:cNvPr id="30" name="Straight Connector 29">
              <a:extLst>
                <a:ext uri="{FF2B5EF4-FFF2-40B4-BE49-F238E27FC236}">
                  <a16:creationId xmlns:a16="http://schemas.microsoft.com/office/drawing/2014/main" id="{410FD69B-DC54-49A5-851A-4D192C2F67A1}"/>
                </a:ext>
              </a:extLst>
            </p:cNvPr>
            <p:cNvCxnSpPr>
              <a:cxnSpLocks/>
            </p:cNvCxnSpPr>
            <p:nvPr/>
          </p:nvCxnSpPr>
          <p:spPr>
            <a:xfrm>
              <a:off x="2986416" y="2795406"/>
              <a:ext cx="398947"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DACEC9F-7747-4686-BD43-02DD10FD85A0}"/>
                </a:ext>
              </a:extLst>
            </p:cNvPr>
            <p:cNvCxnSpPr>
              <a:cxnSpLocks/>
            </p:cNvCxnSpPr>
            <p:nvPr/>
          </p:nvCxnSpPr>
          <p:spPr>
            <a:xfrm>
              <a:off x="2986416" y="2343090"/>
              <a:ext cx="0" cy="452316"/>
            </a:xfrm>
            <a:prstGeom prst="line">
              <a:avLst/>
            </a:prstGeom>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E23113B6-3DA5-4BE6-AA1C-35A815359D28}"/>
              </a:ext>
            </a:extLst>
          </p:cNvPr>
          <p:cNvGrpSpPr/>
          <p:nvPr/>
        </p:nvGrpSpPr>
        <p:grpSpPr>
          <a:xfrm>
            <a:off x="747021" y="1168881"/>
            <a:ext cx="398947" cy="452316"/>
            <a:chOff x="2986416" y="2343090"/>
            <a:chExt cx="398947" cy="452316"/>
          </a:xfrm>
        </p:grpSpPr>
        <p:cxnSp>
          <p:nvCxnSpPr>
            <p:cNvPr id="33" name="Straight Connector 32">
              <a:extLst>
                <a:ext uri="{FF2B5EF4-FFF2-40B4-BE49-F238E27FC236}">
                  <a16:creationId xmlns:a16="http://schemas.microsoft.com/office/drawing/2014/main" id="{D1720985-B7F9-486F-B29A-AB788B3A84E0}"/>
                </a:ext>
              </a:extLst>
            </p:cNvPr>
            <p:cNvCxnSpPr>
              <a:cxnSpLocks/>
            </p:cNvCxnSpPr>
            <p:nvPr/>
          </p:nvCxnSpPr>
          <p:spPr>
            <a:xfrm>
              <a:off x="2986416" y="2795406"/>
              <a:ext cx="398947"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FF2B9C5-3A06-4076-AAC5-21AD1B73AB25}"/>
                </a:ext>
              </a:extLst>
            </p:cNvPr>
            <p:cNvCxnSpPr>
              <a:cxnSpLocks/>
            </p:cNvCxnSpPr>
            <p:nvPr/>
          </p:nvCxnSpPr>
          <p:spPr>
            <a:xfrm>
              <a:off x="2986416" y="2343090"/>
              <a:ext cx="0" cy="452316"/>
            </a:xfrm>
            <a:prstGeom prst="line">
              <a:avLst/>
            </a:prstGeom>
          </p:spPr>
          <p:style>
            <a:lnRef idx="1">
              <a:schemeClr val="dk1"/>
            </a:lnRef>
            <a:fillRef idx="0">
              <a:schemeClr val="dk1"/>
            </a:fillRef>
            <a:effectRef idx="0">
              <a:schemeClr val="dk1"/>
            </a:effectRef>
            <a:fontRef idx="minor">
              <a:schemeClr val="tx1"/>
            </a:fontRef>
          </p:style>
        </p:cxnSp>
      </p:grpSp>
      <p:cxnSp>
        <p:nvCxnSpPr>
          <p:cNvPr id="23" name="Straight Connector 22">
            <a:extLst>
              <a:ext uri="{FF2B5EF4-FFF2-40B4-BE49-F238E27FC236}">
                <a16:creationId xmlns:a16="http://schemas.microsoft.com/office/drawing/2014/main" id="{463D402E-0025-4983-8AEE-EF0D631C48D2}"/>
              </a:ext>
            </a:extLst>
          </p:cNvPr>
          <p:cNvCxnSpPr>
            <a:cxnSpLocks/>
          </p:cNvCxnSpPr>
          <p:nvPr/>
        </p:nvCxnSpPr>
        <p:spPr>
          <a:xfrm>
            <a:off x="2888175" y="3023547"/>
            <a:ext cx="26894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885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419297-D6F3-47B8-B8DF-90EF9C748FEF}"/>
              </a:ext>
            </a:extLst>
          </p:cNvPr>
          <p:cNvSpPr txBox="1"/>
          <p:nvPr/>
        </p:nvSpPr>
        <p:spPr>
          <a:xfrm>
            <a:off x="624245" y="202628"/>
            <a:ext cx="2268570" cy="1069780"/>
          </a:xfrm>
          <a:prstGeom prst="rect">
            <a:avLst/>
          </a:prstGeom>
          <a:noFill/>
        </p:spPr>
        <p:txBody>
          <a:bodyPr wrap="none" rtlCol="0">
            <a:spAutoFit/>
          </a:bodyPr>
          <a:lstStyle/>
          <a:p>
            <a:r>
              <a:rPr lang="en-US" sz="1588" dirty="0"/>
              <a:t>Folder directory (part 3): </a:t>
            </a:r>
          </a:p>
          <a:p>
            <a:r>
              <a:rPr lang="en-US" sz="1588" dirty="0"/>
              <a:t> 2019 results folder</a:t>
            </a:r>
          </a:p>
          <a:p>
            <a:endParaRPr lang="en-US" sz="1588" dirty="0"/>
          </a:p>
          <a:p>
            <a:r>
              <a:rPr lang="en-US" sz="1588" b="1" dirty="0" err="1"/>
              <a:t>AlaskaHerring</a:t>
            </a:r>
            <a:endParaRPr lang="en-US" sz="1588" b="1" dirty="0"/>
          </a:p>
        </p:txBody>
      </p:sp>
      <p:sp>
        <p:nvSpPr>
          <p:cNvPr id="5" name="TextBox 4">
            <a:extLst>
              <a:ext uri="{FF2B5EF4-FFF2-40B4-BE49-F238E27FC236}">
                <a16:creationId xmlns:a16="http://schemas.microsoft.com/office/drawing/2014/main" id="{60B06435-5C9B-4D82-B347-34369DDC8C5F}"/>
              </a:ext>
            </a:extLst>
          </p:cNvPr>
          <p:cNvSpPr txBox="1"/>
          <p:nvPr/>
        </p:nvSpPr>
        <p:spPr>
          <a:xfrm>
            <a:off x="1481701" y="1969987"/>
            <a:ext cx="1373196" cy="3024674"/>
          </a:xfrm>
          <a:prstGeom prst="rect">
            <a:avLst/>
          </a:prstGeom>
          <a:noFill/>
        </p:spPr>
        <p:txBody>
          <a:bodyPr wrap="square" rtlCol="0">
            <a:spAutoFit/>
          </a:bodyPr>
          <a:lstStyle/>
          <a:p>
            <a:r>
              <a:rPr lang="en-US" sz="1588" b="1" dirty="0"/>
              <a:t>results </a:t>
            </a:r>
            <a:r>
              <a:rPr lang="en-US" sz="1588" dirty="0"/>
              <a:t>– figures, csv output, and archive of all models run in model selection, retrospective, and sensitivity analyses</a:t>
            </a:r>
          </a:p>
          <a:p>
            <a:endParaRPr lang="en-US" sz="1588" dirty="0"/>
          </a:p>
          <a:p>
            <a:endParaRPr lang="en-US" sz="1588" dirty="0"/>
          </a:p>
        </p:txBody>
      </p:sp>
      <p:sp>
        <p:nvSpPr>
          <p:cNvPr id="6" name="TextBox 5">
            <a:extLst>
              <a:ext uri="{FF2B5EF4-FFF2-40B4-BE49-F238E27FC236}">
                <a16:creationId xmlns:a16="http://schemas.microsoft.com/office/drawing/2014/main" id="{74B61F36-28A1-4FD3-BBDD-D43533D32EBD}"/>
              </a:ext>
            </a:extLst>
          </p:cNvPr>
          <p:cNvSpPr txBox="1"/>
          <p:nvPr/>
        </p:nvSpPr>
        <p:spPr>
          <a:xfrm>
            <a:off x="3414538" y="372811"/>
            <a:ext cx="8030442" cy="5334666"/>
          </a:xfrm>
          <a:prstGeom prst="rect">
            <a:avLst/>
          </a:prstGeom>
          <a:noFill/>
        </p:spPr>
        <p:txBody>
          <a:bodyPr wrap="square" rtlCol="0">
            <a:spAutoFit/>
          </a:bodyPr>
          <a:lstStyle/>
          <a:p>
            <a:r>
              <a:rPr lang="en-US" sz="1412" b="1" dirty="0"/>
              <a:t>HER_bestLS_321 – </a:t>
            </a:r>
            <a:r>
              <a:rPr lang="en-US" sz="1412" dirty="0"/>
              <a:t>includes comparison figures of this model’s results with LS best, HER-specific figures, diagnostics for the Bayesian analysis, and csv files of all the posterior sample summaries</a:t>
            </a:r>
          </a:p>
          <a:p>
            <a:endParaRPr lang="en-US" sz="1412" dirty="0"/>
          </a:p>
          <a:p>
            <a:r>
              <a:rPr lang="en-US" sz="1412" b="1" dirty="0"/>
              <a:t>HER_best_condCatch.12_322 </a:t>
            </a:r>
            <a:r>
              <a:rPr lang="en-US" sz="1412" dirty="0"/>
              <a:t>– same as above</a:t>
            </a:r>
            <a:br>
              <a:rPr lang="en-US" sz="1412" dirty="0"/>
            </a:br>
            <a:endParaRPr lang="en-US" sz="1412" dirty="0"/>
          </a:p>
          <a:p>
            <a:r>
              <a:rPr lang="en-US" sz="1412" b="1" dirty="0"/>
              <a:t>HER_best_condEffort.12_322 </a:t>
            </a:r>
            <a:r>
              <a:rPr lang="en-US" sz="1412" dirty="0"/>
              <a:t>– same as above</a:t>
            </a:r>
            <a:br>
              <a:rPr lang="en-US" sz="1412" dirty="0"/>
            </a:br>
            <a:endParaRPr lang="en-US" sz="1412" dirty="0"/>
          </a:p>
          <a:p>
            <a:r>
              <a:rPr lang="en-US" sz="1412" b="1" dirty="0" err="1"/>
              <a:t>model_selection</a:t>
            </a:r>
            <a:r>
              <a:rPr lang="en-US" sz="1412" b="1" dirty="0"/>
              <a:t> </a:t>
            </a:r>
            <a:r>
              <a:rPr lang="en-US" sz="1412" dirty="0"/>
              <a:t>– includes model selection results for HER conditioned on catch and effort</a:t>
            </a:r>
          </a:p>
          <a:p>
            <a:endParaRPr lang="en-US" sz="1412" dirty="0"/>
          </a:p>
          <a:p>
            <a:r>
              <a:rPr lang="en-US" sz="1412" b="1" dirty="0"/>
              <a:t>retrospective </a:t>
            </a:r>
            <a:r>
              <a:rPr lang="en-US" sz="1412" dirty="0"/>
              <a:t>– results for the retrospective analysis for HER_bestLS_321, HER_best_condCatch.12_322, and HER_best_condCatch.12_322</a:t>
            </a:r>
          </a:p>
          <a:p>
            <a:endParaRPr lang="en-US" sz="1412" dirty="0"/>
          </a:p>
          <a:p>
            <a:r>
              <a:rPr lang="en-US" sz="1412" b="1" dirty="0" err="1"/>
              <a:t>sensitivity_sigmaM</a:t>
            </a:r>
            <a:r>
              <a:rPr lang="en-US" sz="1412" b="1" dirty="0"/>
              <a:t> </a:t>
            </a:r>
            <a:r>
              <a:rPr lang="en-US" sz="1412" dirty="0"/>
              <a:t>– results for sensitivity analysis examining convergence diagnostics and model output for </a:t>
            </a:r>
            <a:r>
              <a:rPr lang="en-US" sz="1412" dirty="0" err="1"/>
              <a:t>sigmaM</a:t>
            </a:r>
            <a:r>
              <a:rPr lang="en-US" sz="1412" dirty="0"/>
              <a:t> from 0.05-0.10. </a:t>
            </a:r>
            <a:r>
              <a:rPr lang="en-US" sz="1412" dirty="0" err="1"/>
              <a:t>sigmaM</a:t>
            </a:r>
            <a:r>
              <a:rPr lang="en-US" sz="1412" dirty="0"/>
              <a:t> = 0.09 had best convergence diagnostics</a:t>
            </a:r>
          </a:p>
          <a:p>
            <a:endParaRPr lang="en-US" sz="1412" b="1" dirty="0"/>
          </a:p>
          <a:p>
            <a:r>
              <a:rPr lang="en-US" sz="1412" b="1" dirty="0" err="1"/>
              <a:t>reference_points</a:t>
            </a:r>
            <a:r>
              <a:rPr lang="en-US" sz="1412" b="1" dirty="0"/>
              <a:t> </a:t>
            </a:r>
            <a:r>
              <a:rPr lang="en-US" sz="1412" dirty="0"/>
              <a:t>– currently only includes saved biological reference point output from posterior samples. This is still under development. Some reference </a:t>
            </a:r>
            <a:r>
              <a:rPr lang="en-US" sz="1412" dirty="0" err="1"/>
              <a:t>pt</a:t>
            </a:r>
            <a:r>
              <a:rPr lang="en-US" sz="1412" dirty="0"/>
              <a:t> results also in results/</a:t>
            </a:r>
            <a:r>
              <a:rPr lang="en-US" sz="1412" dirty="0" err="1"/>
              <a:t>sensitivity_maturity</a:t>
            </a:r>
            <a:r>
              <a:rPr lang="en-US" sz="1412" dirty="0"/>
              <a:t>/figures that show how maturity assumptions affect reference point assumptions</a:t>
            </a:r>
          </a:p>
          <a:p>
            <a:endParaRPr lang="en-US" sz="1412" dirty="0"/>
          </a:p>
          <a:p>
            <a:r>
              <a:rPr lang="en-US" sz="1412" b="1" dirty="0" err="1"/>
              <a:t>sensitivity_maturity</a:t>
            </a:r>
            <a:r>
              <a:rPr lang="en-US" sz="1412" b="1" dirty="0"/>
              <a:t> </a:t>
            </a:r>
            <a:r>
              <a:rPr lang="en-US" sz="1412" dirty="0"/>
              <a:t>– results from sensitivity analysis on maturity comparing a range of a50 and rate of maturation</a:t>
            </a:r>
          </a:p>
          <a:p>
            <a:endParaRPr lang="en-US" sz="1412" dirty="0"/>
          </a:p>
          <a:p>
            <a:endParaRPr lang="en-US" sz="1412" dirty="0"/>
          </a:p>
          <a:p>
            <a:endParaRPr lang="en-US" sz="1588" dirty="0"/>
          </a:p>
        </p:txBody>
      </p:sp>
      <p:sp>
        <p:nvSpPr>
          <p:cNvPr id="11" name="TextBox 10">
            <a:extLst>
              <a:ext uri="{FF2B5EF4-FFF2-40B4-BE49-F238E27FC236}">
                <a16:creationId xmlns:a16="http://schemas.microsoft.com/office/drawing/2014/main" id="{89BF299B-FC78-41B8-A7E7-BD6D5DF43D56}"/>
              </a:ext>
            </a:extLst>
          </p:cNvPr>
          <p:cNvSpPr txBox="1"/>
          <p:nvPr/>
        </p:nvSpPr>
        <p:spPr>
          <a:xfrm>
            <a:off x="1162647" y="1272408"/>
            <a:ext cx="1373196" cy="581057"/>
          </a:xfrm>
          <a:prstGeom prst="rect">
            <a:avLst/>
          </a:prstGeom>
          <a:noFill/>
        </p:spPr>
        <p:txBody>
          <a:bodyPr wrap="none" rtlCol="0">
            <a:spAutoFit/>
          </a:bodyPr>
          <a:lstStyle/>
          <a:p>
            <a:endParaRPr lang="en-US" sz="1588" dirty="0"/>
          </a:p>
          <a:p>
            <a:r>
              <a:rPr lang="en-US" sz="1588" b="1" dirty="0"/>
              <a:t>2019_forecast</a:t>
            </a:r>
          </a:p>
        </p:txBody>
      </p:sp>
      <p:grpSp>
        <p:nvGrpSpPr>
          <p:cNvPr id="14" name="Group 13">
            <a:extLst>
              <a:ext uri="{FF2B5EF4-FFF2-40B4-BE49-F238E27FC236}">
                <a16:creationId xmlns:a16="http://schemas.microsoft.com/office/drawing/2014/main" id="{27F36FB8-05C0-4D55-A44C-16E3186A880A}"/>
              </a:ext>
            </a:extLst>
          </p:cNvPr>
          <p:cNvGrpSpPr/>
          <p:nvPr/>
        </p:nvGrpSpPr>
        <p:grpSpPr>
          <a:xfrm>
            <a:off x="3015591" y="862492"/>
            <a:ext cx="275374" cy="3040407"/>
            <a:chOff x="1012371" y="2143552"/>
            <a:chExt cx="312091" cy="3445795"/>
          </a:xfrm>
        </p:grpSpPr>
        <p:cxnSp>
          <p:nvCxnSpPr>
            <p:cNvPr id="15" name="Straight Connector 14">
              <a:extLst>
                <a:ext uri="{FF2B5EF4-FFF2-40B4-BE49-F238E27FC236}">
                  <a16:creationId xmlns:a16="http://schemas.microsoft.com/office/drawing/2014/main" id="{48410155-316A-4587-8C37-80BF0DA8F89D}"/>
                </a:ext>
              </a:extLst>
            </p:cNvPr>
            <p:cNvCxnSpPr>
              <a:cxnSpLocks/>
            </p:cNvCxnSpPr>
            <p:nvPr/>
          </p:nvCxnSpPr>
          <p:spPr>
            <a:xfrm>
              <a:off x="1012371" y="2143552"/>
              <a:ext cx="0" cy="344579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A58D755-B80B-43BC-91FC-25D84962E50D}"/>
                </a:ext>
              </a:extLst>
            </p:cNvPr>
            <p:cNvCxnSpPr>
              <a:cxnSpLocks/>
            </p:cNvCxnSpPr>
            <p:nvPr/>
          </p:nvCxnSpPr>
          <p:spPr>
            <a:xfrm>
              <a:off x="1012371" y="2143552"/>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104B6B4-F478-42E2-A360-275C84B86A16}"/>
                </a:ext>
              </a:extLst>
            </p:cNvPr>
            <p:cNvCxnSpPr>
              <a:cxnSpLocks/>
            </p:cNvCxnSpPr>
            <p:nvPr/>
          </p:nvCxnSpPr>
          <p:spPr>
            <a:xfrm>
              <a:off x="1012371" y="2863807"/>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3079195-8886-450F-8D63-1387D5E41E03}"/>
                </a:ext>
              </a:extLst>
            </p:cNvPr>
            <p:cNvCxnSpPr>
              <a:cxnSpLocks/>
            </p:cNvCxnSpPr>
            <p:nvPr/>
          </p:nvCxnSpPr>
          <p:spPr>
            <a:xfrm>
              <a:off x="1019662" y="3624014"/>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003E160-42A2-4119-9742-C7CB0FE9D75E}"/>
                </a:ext>
              </a:extLst>
            </p:cNvPr>
            <p:cNvCxnSpPr>
              <a:cxnSpLocks/>
            </p:cNvCxnSpPr>
            <p:nvPr/>
          </p:nvCxnSpPr>
          <p:spPr>
            <a:xfrm>
              <a:off x="1012371" y="5589347"/>
              <a:ext cx="304800" cy="0"/>
            </a:xfrm>
            <a:prstGeom prst="line">
              <a:avLst/>
            </a:prstGeom>
          </p:spPr>
          <p:style>
            <a:lnRef idx="1">
              <a:schemeClr val="dk1"/>
            </a:lnRef>
            <a:fillRef idx="0">
              <a:schemeClr val="dk1"/>
            </a:fillRef>
            <a:effectRef idx="0">
              <a:schemeClr val="dk1"/>
            </a:effectRef>
            <a:fontRef idx="minor">
              <a:schemeClr val="tx1"/>
            </a:fontRef>
          </p:style>
        </p:cxnSp>
      </p:grpSp>
      <p:grpSp>
        <p:nvGrpSpPr>
          <p:cNvPr id="28" name="Group 27">
            <a:extLst>
              <a:ext uri="{FF2B5EF4-FFF2-40B4-BE49-F238E27FC236}">
                <a16:creationId xmlns:a16="http://schemas.microsoft.com/office/drawing/2014/main" id="{A7B6C621-FD13-4A57-B54F-D1D158430FEE}"/>
              </a:ext>
            </a:extLst>
          </p:cNvPr>
          <p:cNvGrpSpPr/>
          <p:nvPr/>
        </p:nvGrpSpPr>
        <p:grpSpPr>
          <a:xfrm>
            <a:off x="2631392" y="2168321"/>
            <a:ext cx="398947" cy="452316"/>
            <a:chOff x="2986416" y="2343090"/>
            <a:chExt cx="398947" cy="452316"/>
          </a:xfrm>
        </p:grpSpPr>
        <p:cxnSp>
          <p:nvCxnSpPr>
            <p:cNvPr id="21" name="Straight Connector 20">
              <a:extLst>
                <a:ext uri="{FF2B5EF4-FFF2-40B4-BE49-F238E27FC236}">
                  <a16:creationId xmlns:a16="http://schemas.microsoft.com/office/drawing/2014/main" id="{9F479048-39FC-4FE6-A687-8E8351E09B52}"/>
                </a:ext>
              </a:extLst>
            </p:cNvPr>
            <p:cNvCxnSpPr>
              <a:cxnSpLocks/>
            </p:cNvCxnSpPr>
            <p:nvPr/>
          </p:nvCxnSpPr>
          <p:spPr>
            <a:xfrm>
              <a:off x="2986416" y="2795406"/>
              <a:ext cx="398947"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05FC3D4-E41B-4318-B76A-8D434B30BB37}"/>
                </a:ext>
              </a:extLst>
            </p:cNvPr>
            <p:cNvCxnSpPr>
              <a:cxnSpLocks/>
            </p:cNvCxnSpPr>
            <p:nvPr/>
          </p:nvCxnSpPr>
          <p:spPr>
            <a:xfrm>
              <a:off x="2986416" y="2343090"/>
              <a:ext cx="0" cy="452316"/>
            </a:xfrm>
            <a:prstGeom prst="line">
              <a:avLst/>
            </a:prstGeom>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5A25827C-8141-4D0C-A67A-EBCBC5707CC4}"/>
              </a:ext>
            </a:extLst>
          </p:cNvPr>
          <p:cNvGrpSpPr/>
          <p:nvPr/>
        </p:nvGrpSpPr>
        <p:grpSpPr>
          <a:xfrm>
            <a:off x="1025316" y="1716005"/>
            <a:ext cx="398947" cy="452316"/>
            <a:chOff x="2986416" y="2343090"/>
            <a:chExt cx="398947" cy="452316"/>
          </a:xfrm>
        </p:grpSpPr>
        <p:cxnSp>
          <p:nvCxnSpPr>
            <p:cNvPr id="30" name="Straight Connector 29">
              <a:extLst>
                <a:ext uri="{FF2B5EF4-FFF2-40B4-BE49-F238E27FC236}">
                  <a16:creationId xmlns:a16="http://schemas.microsoft.com/office/drawing/2014/main" id="{410FD69B-DC54-49A5-851A-4D192C2F67A1}"/>
                </a:ext>
              </a:extLst>
            </p:cNvPr>
            <p:cNvCxnSpPr>
              <a:cxnSpLocks/>
            </p:cNvCxnSpPr>
            <p:nvPr/>
          </p:nvCxnSpPr>
          <p:spPr>
            <a:xfrm>
              <a:off x="2986416" y="2795406"/>
              <a:ext cx="398947"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DACEC9F-7747-4686-BD43-02DD10FD85A0}"/>
                </a:ext>
              </a:extLst>
            </p:cNvPr>
            <p:cNvCxnSpPr>
              <a:cxnSpLocks/>
            </p:cNvCxnSpPr>
            <p:nvPr/>
          </p:nvCxnSpPr>
          <p:spPr>
            <a:xfrm>
              <a:off x="2986416" y="2343090"/>
              <a:ext cx="0" cy="452316"/>
            </a:xfrm>
            <a:prstGeom prst="line">
              <a:avLst/>
            </a:prstGeom>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E23113B6-3DA5-4BE6-AA1C-35A815359D28}"/>
              </a:ext>
            </a:extLst>
          </p:cNvPr>
          <p:cNvGrpSpPr/>
          <p:nvPr/>
        </p:nvGrpSpPr>
        <p:grpSpPr>
          <a:xfrm>
            <a:off x="747021" y="1168881"/>
            <a:ext cx="398947" cy="452316"/>
            <a:chOff x="2986416" y="2343090"/>
            <a:chExt cx="398947" cy="452316"/>
          </a:xfrm>
        </p:grpSpPr>
        <p:cxnSp>
          <p:nvCxnSpPr>
            <p:cNvPr id="33" name="Straight Connector 32">
              <a:extLst>
                <a:ext uri="{FF2B5EF4-FFF2-40B4-BE49-F238E27FC236}">
                  <a16:creationId xmlns:a16="http://schemas.microsoft.com/office/drawing/2014/main" id="{D1720985-B7F9-486F-B29A-AB788B3A84E0}"/>
                </a:ext>
              </a:extLst>
            </p:cNvPr>
            <p:cNvCxnSpPr>
              <a:cxnSpLocks/>
            </p:cNvCxnSpPr>
            <p:nvPr/>
          </p:nvCxnSpPr>
          <p:spPr>
            <a:xfrm>
              <a:off x="2986416" y="2795406"/>
              <a:ext cx="398947"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FF2B9C5-3A06-4076-AAC5-21AD1B73AB25}"/>
                </a:ext>
              </a:extLst>
            </p:cNvPr>
            <p:cNvCxnSpPr>
              <a:cxnSpLocks/>
            </p:cNvCxnSpPr>
            <p:nvPr/>
          </p:nvCxnSpPr>
          <p:spPr>
            <a:xfrm>
              <a:off x="2986416" y="2343090"/>
              <a:ext cx="0" cy="452316"/>
            </a:xfrm>
            <a:prstGeom prst="line">
              <a:avLst/>
            </a:prstGeom>
          </p:spPr>
          <p:style>
            <a:lnRef idx="1">
              <a:schemeClr val="dk1"/>
            </a:lnRef>
            <a:fillRef idx="0">
              <a:schemeClr val="dk1"/>
            </a:fillRef>
            <a:effectRef idx="0">
              <a:schemeClr val="dk1"/>
            </a:effectRef>
            <a:fontRef idx="minor">
              <a:schemeClr val="tx1"/>
            </a:fontRef>
          </p:style>
        </p:cxnSp>
      </p:grpSp>
      <p:cxnSp>
        <p:nvCxnSpPr>
          <p:cNvPr id="36" name="Straight Connector 35">
            <a:extLst>
              <a:ext uri="{FF2B5EF4-FFF2-40B4-BE49-F238E27FC236}">
                <a16:creationId xmlns:a16="http://schemas.microsoft.com/office/drawing/2014/main" id="{05F80AD6-4682-489D-B8DD-BFE7AC7820BC}"/>
              </a:ext>
            </a:extLst>
          </p:cNvPr>
          <p:cNvCxnSpPr>
            <a:cxnSpLocks/>
          </p:cNvCxnSpPr>
          <p:nvPr/>
        </p:nvCxnSpPr>
        <p:spPr>
          <a:xfrm>
            <a:off x="3015591" y="3023547"/>
            <a:ext cx="26894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5412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419297-D6F3-47B8-B8DF-90EF9C748FEF}"/>
              </a:ext>
            </a:extLst>
          </p:cNvPr>
          <p:cNvSpPr txBox="1"/>
          <p:nvPr/>
        </p:nvSpPr>
        <p:spPr>
          <a:xfrm>
            <a:off x="726987" y="356740"/>
            <a:ext cx="2731773" cy="825419"/>
          </a:xfrm>
          <a:prstGeom prst="rect">
            <a:avLst/>
          </a:prstGeom>
          <a:noFill/>
        </p:spPr>
        <p:txBody>
          <a:bodyPr wrap="none" rtlCol="0">
            <a:spAutoFit/>
          </a:bodyPr>
          <a:lstStyle/>
          <a:p>
            <a:r>
              <a:rPr lang="en-US" sz="1588" dirty="0"/>
              <a:t>Steps to run a new assessment</a:t>
            </a:r>
          </a:p>
          <a:p>
            <a:endParaRPr lang="en-US" sz="1588" dirty="0"/>
          </a:p>
          <a:p>
            <a:r>
              <a:rPr lang="en-US" sz="1588" b="1" dirty="0" err="1"/>
              <a:t>AlaskaHerring</a:t>
            </a:r>
            <a:endParaRPr lang="en-US" sz="1588" b="1" dirty="0"/>
          </a:p>
        </p:txBody>
      </p:sp>
      <p:sp>
        <p:nvSpPr>
          <p:cNvPr id="22" name="TextBox 21">
            <a:extLst>
              <a:ext uri="{FF2B5EF4-FFF2-40B4-BE49-F238E27FC236}">
                <a16:creationId xmlns:a16="http://schemas.microsoft.com/office/drawing/2014/main" id="{144285E2-DCFA-4D5C-943B-2BEF54088325}"/>
              </a:ext>
            </a:extLst>
          </p:cNvPr>
          <p:cNvSpPr txBox="1"/>
          <p:nvPr/>
        </p:nvSpPr>
        <p:spPr>
          <a:xfrm>
            <a:off x="926479" y="1408788"/>
            <a:ext cx="10107966" cy="3813544"/>
          </a:xfrm>
          <a:prstGeom prst="rect">
            <a:avLst/>
          </a:prstGeom>
          <a:noFill/>
        </p:spPr>
        <p:txBody>
          <a:bodyPr wrap="square" rtlCol="0">
            <a:spAutoFit/>
          </a:bodyPr>
          <a:lstStyle/>
          <a:p>
            <a:pPr marL="342900" indent="-342900">
              <a:buAutoNum type="arabicPeriod"/>
            </a:pPr>
            <a:r>
              <a:rPr lang="en-US" sz="1412" dirty="0"/>
              <a:t>Create new 2020_forecast or 2021_forecast folder</a:t>
            </a:r>
          </a:p>
          <a:p>
            <a:pPr marL="342900" indent="-342900">
              <a:buAutoNum type="arabicPeriod"/>
            </a:pPr>
            <a:r>
              <a:rPr lang="en-US" sz="1412" dirty="0"/>
              <a:t>Create folders for data, r, results, text in forecast folder</a:t>
            </a:r>
          </a:p>
          <a:p>
            <a:pPr marL="342900" indent="-342900">
              <a:buAutoNum type="arabicPeriod"/>
            </a:pPr>
            <a:r>
              <a:rPr lang="en-US" sz="1412" dirty="0"/>
              <a:t>Copy appropriate </a:t>
            </a:r>
            <a:r>
              <a:rPr lang="en-US" sz="1412" dirty="0" err="1"/>
              <a:t>tpl</a:t>
            </a:r>
            <a:r>
              <a:rPr lang="en-US" sz="1412" dirty="0"/>
              <a:t>, updated </a:t>
            </a:r>
            <a:r>
              <a:rPr lang="en-US" sz="1412" dirty="0" err="1"/>
              <a:t>ctl</a:t>
            </a:r>
            <a:r>
              <a:rPr lang="en-US" sz="1412" dirty="0"/>
              <a:t>, and updated </a:t>
            </a:r>
            <a:r>
              <a:rPr lang="en-US" sz="1412" dirty="0" err="1"/>
              <a:t>dat</a:t>
            </a:r>
            <a:r>
              <a:rPr lang="en-US" sz="1412" dirty="0"/>
              <a:t> files into correctly named subdirectory of </a:t>
            </a:r>
            <a:r>
              <a:rPr lang="en-US" sz="1412" dirty="0" err="1"/>
              <a:t>admb</a:t>
            </a:r>
            <a:r>
              <a:rPr lang="en-US" sz="1412" dirty="0"/>
              <a:t>/ (need to update </a:t>
            </a:r>
            <a:r>
              <a:rPr lang="en-US" sz="1412" dirty="0" err="1"/>
              <a:t>dat</a:t>
            </a:r>
            <a:r>
              <a:rPr lang="en-US" sz="1412" dirty="0"/>
              <a:t> file with the new data but also update the terminal years for the time blocks in the </a:t>
            </a:r>
            <a:r>
              <a:rPr lang="en-US" sz="1412" dirty="0" err="1"/>
              <a:t>ctl</a:t>
            </a:r>
            <a:r>
              <a:rPr lang="en-US" sz="1412" dirty="0"/>
              <a:t> file)</a:t>
            </a:r>
          </a:p>
          <a:p>
            <a:pPr marL="342900" indent="-342900">
              <a:buAutoNum type="arabicPeriod"/>
            </a:pPr>
            <a:r>
              <a:rPr lang="en-US" sz="1412" dirty="0"/>
              <a:t>Copy  correctly formatted LS results into data/ subdirectory</a:t>
            </a:r>
          </a:p>
          <a:p>
            <a:pPr marL="342900" indent="-342900">
              <a:buAutoNum type="arabicPeriod"/>
            </a:pPr>
            <a:r>
              <a:rPr lang="en-US" sz="1412" dirty="0"/>
              <a:t>Use </a:t>
            </a:r>
            <a:r>
              <a:rPr lang="en-US" sz="1412" dirty="0" err="1"/>
              <a:t>her.R</a:t>
            </a:r>
            <a:r>
              <a:rPr lang="en-US" sz="1412" dirty="0"/>
              <a:t> to run base model (the </a:t>
            </a:r>
            <a:r>
              <a:rPr lang="en-US" sz="1412" dirty="0" err="1"/>
              <a:t>tpl</a:t>
            </a:r>
            <a:r>
              <a:rPr lang="en-US" sz="1412" dirty="0"/>
              <a:t> copied into </a:t>
            </a:r>
            <a:r>
              <a:rPr lang="en-US" sz="1412" dirty="0" err="1"/>
              <a:t>admb</a:t>
            </a:r>
            <a:r>
              <a:rPr lang="en-US" sz="1412" dirty="0"/>
              <a:t>/ subdirectory – see step 3). Be sure to update relevant user inputs in </a:t>
            </a:r>
            <a:r>
              <a:rPr lang="en-US" sz="1412" dirty="0" err="1"/>
              <a:t>her.R</a:t>
            </a:r>
            <a:r>
              <a:rPr lang="en-US" sz="1412" dirty="0"/>
              <a:t>.</a:t>
            </a:r>
          </a:p>
          <a:p>
            <a:pPr marL="342900" indent="-342900">
              <a:buAutoNum type="arabicPeriod"/>
            </a:pPr>
            <a:r>
              <a:rPr lang="en-US" sz="1412" dirty="0"/>
              <a:t>If you want to run the traditional loop code, first run </a:t>
            </a:r>
            <a:r>
              <a:rPr lang="en-US" sz="1412" dirty="0" err="1"/>
              <a:t>pdo_breaks.R</a:t>
            </a:r>
            <a:r>
              <a:rPr lang="en-US" sz="1412" dirty="0"/>
              <a:t> then </a:t>
            </a:r>
            <a:r>
              <a:rPr lang="en-US" sz="1412" dirty="0" err="1"/>
              <a:t>model_selection.R</a:t>
            </a:r>
            <a:r>
              <a:rPr lang="en-US" sz="1412" dirty="0"/>
              <a:t> or if you just wanted to look at time-varying natural mortality (single blocks for maturity and selectivity), use </a:t>
            </a:r>
            <a:r>
              <a:rPr lang="en-US" sz="1412" dirty="0" err="1"/>
              <a:t>model_selection_natmat.R</a:t>
            </a:r>
            <a:endParaRPr lang="en-US" sz="1412" dirty="0"/>
          </a:p>
          <a:p>
            <a:pPr marL="342900" indent="-342900">
              <a:buAutoNum type="arabicPeriod"/>
            </a:pPr>
            <a:r>
              <a:rPr lang="en-US" sz="1412" dirty="0"/>
              <a:t>If you want to examine a range of maturity values, use </a:t>
            </a:r>
            <a:r>
              <a:rPr lang="en-US" sz="1412" dirty="0" err="1"/>
              <a:t>sensitivity_maturity.R</a:t>
            </a:r>
            <a:r>
              <a:rPr lang="en-US" sz="1412" dirty="0"/>
              <a:t> – this code (as well as </a:t>
            </a:r>
            <a:r>
              <a:rPr lang="en-US" sz="1412" dirty="0" err="1"/>
              <a:t>sensitivity_sigmaM</a:t>
            </a:r>
            <a:r>
              <a:rPr lang="en-US" sz="1412" dirty="0"/>
              <a:t>) could be adapted to evaluate other model parameters and assumptions. For example, a sensitivity on recruitment compensation ratio (</a:t>
            </a:r>
            <a:r>
              <a:rPr lang="en-US" sz="1412" dirty="0" err="1"/>
              <a:t>recK</a:t>
            </a:r>
            <a:r>
              <a:rPr lang="en-US" sz="1412" dirty="0"/>
              <a:t>), which is related to steepness (h)</a:t>
            </a:r>
          </a:p>
          <a:p>
            <a:pPr marL="342900" indent="-342900">
              <a:buAutoNum type="arabicPeriod"/>
            </a:pPr>
            <a:r>
              <a:rPr lang="en-US" sz="1412" dirty="0"/>
              <a:t>Any time you want to run </a:t>
            </a:r>
            <a:r>
              <a:rPr lang="en-US" sz="1412" dirty="0" err="1"/>
              <a:t>her.R</a:t>
            </a:r>
            <a:r>
              <a:rPr lang="en-US" sz="1412" dirty="0"/>
              <a:t> on a model (e.g. the results of a maturity analysis or model selection), you’ll need to copy the resultant </a:t>
            </a:r>
            <a:r>
              <a:rPr lang="en-US" sz="1412" dirty="0" err="1"/>
              <a:t>tpl</a:t>
            </a:r>
            <a:r>
              <a:rPr lang="en-US" sz="1412" dirty="0"/>
              <a:t>, </a:t>
            </a:r>
            <a:r>
              <a:rPr lang="en-US" sz="1412" dirty="0" err="1"/>
              <a:t>ctl</a:t>
            </a:r>
            <a:r>
              <a:rPr lang="en-US" sz="1412" dirty="0"/>
              <a:t>, and </a:t>
            </a:r>
            <a:r>
              <a:rPr lang="en-US" sz="1412" dirty="0" err="1"/>
              <a:t>dat</a:t>
            </a:r>
            <a:r>
              <a:rPr lang="en-US" sz="1412" dirty="0"/>
              <a:t> files over to a subdirectory of </a:t>
            </a:r>
            <a:r>
              <a:rPr lang="en-US" sz="1412" dirty="0" err="1"/>
              <a:t>admb</a:t>
            </a:r>
            <a:r>
              <a:rPr lang="en-US" sz="1412" dirty="0"/>
              <a:t>/. The </a:t>
            </a:r>
            <a:r>
              <a:rPr lang="en-US" sz="1412" dirty="0" err="1"/>
              <a:t>her.R</a:t>
            </a:r>
            <a:r>
              <a:rPr lang="en-US" sz="1412" dirty="0"/>
              <a:t> is the script file that runs the full MCMC model.</a:t>
            </a:r>
          </a:p>
          <a:p>
            <a:pPr marL="342900" indent="-342900">
              <a:buAutoNum type="arabicPeriod"/>
            </a:pPr>
            <a:r>
              <a:rPr lang="en-US" sz="1412" dirty="0"/>
              <a:t>Take best model and run it through </a:t>
            </a:r>
            <a:r>
              <a:rPr lang="en-US" sz="1412" dirty="0" err="1"/>
              <a:t>her.R</a:t>
            </a:r>
            <a:r>
              <a:rPr lang="en-US" sz="1412" dirty="0"/>
              <a:t> again to get final results.</a:t>
            </a:r>
          </a:p>
          <a:p>
            <a:pPr marL="342900" indent="-342900">
              <a:buAutoNum type="arabicPeriod"/>
            </a:pPr>
            <a:r>
              <a:rPr lang="en-US" sz="1412" dirty="0"/>
              <a:t>Run a retrospective analysis on final model using </a:t>
            </a:r>
            <a:r>
              <a:rPr lang="en-US" sz="1412" dirty="0" err="1"/>
              <a:t>retrospective.R</a:t>
            </a:r>
            <a:endParaRPr lang="en-US" sz="1412" dirty="0"/>
          </a:p>
          <a:p>
            <a:pPr marL="342900" indent="-342900">
              <a:buAutoNum type="arabicPeriod"/>
            </a:pPr>
            <a:r>
              <a:rPr lang="en-US" sz="1412" dirty="0"/>
              <a:t>Use </a:t>
            </a:r>
            <a:r>
              <a:rPr lang="en-US" sz="1412" dirty="0" err="1"/>
              <a:t>presentation_figs.R</a:t>
            </a:r>
            <a:r>
              <a:rPr lang="en-US" sz="1412" dirty="0"/>
              <a:t> to get presentation quality figures.</a:t>
            </a:r>
          </a:p>
          <a:p>
            <a:endParaRPr lang="en-US" sz="1588" dirty="0"/>
          </a:p>
        </p:txBody>
      </p:sp>
    </p:spTree>
    <p:extLst>
      <p:ext uri="{BB962C8B-B14F-4D97-AF65-F5344CB8AC3E}">
        <p14:creationId xmlns:p14="http://schemas.microsoft.com/office/powerpoint/2010/main" val="65803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419297-D6F3-47B8-B8DF-90EF9C748FEF}"/>
              </a:ext>
            </a:extLst>
          </p:cNvPr>
          <p:cNvSpPr txBox="1"/>
          <p:nvPr/>
        </p:nvSpPr>
        <p:spPr>
          <a:xfrm>
            <a:off x="726987" y="356740"/>
            <a:ext cx="1366784" cy="825419"/>
          </a:xfrm>
          <a:prstGeom prst="rect">
            <a:avLst/>
          </a:prstGeom>
          <a:noFill/>
        </p:spPr>
        <p:txBody>
          <a:bodyPr wrap="none" rtlCol="0">
            <a:spAutoFit/>
          </a:bodyPr>
          <a:lstStyle/>
          <a:p>
            <a:r>
              <a:rPr lang="en-US" sz="1588" dirty="0"/>
              <a:t>Next steps</a:t>
            </a:r>
          </a:p>
          <a:p>
            <a:endParaRPr lang="en-US" sz="1588" dirty="0"/>
          </a:p>
          <a:p>
            <a:r>
              <a:rPr lang="en-US" sz="1588" b="1" dirty="0" err="1"/>
              <a:t>AlaskaHerring</a:t>
            </a:r>
            <a:endParaRPr lang="en-US" sz="1588" b="1" dirty="0"/>
          </a:p>
        </p:txBody>
      </p:sp>
      <p:sp>
        <p:nvSpPr>
          <p:cNvPr id="22" name="TextBox 21">
            <a:extLst>
              <a:ext uri="{FF2B5EF4-FFF2-40B4-BE49-F238E27FC236}">
                <a16:creationId xmlns:a16="http://schemas.microsoft.com/office/drawing/2014/main" id="{144285E2-DCFA-4D5C-943B-2BEF54088325}"/>
              </a:ext>
            </a:extLst>
          </p:cNvPr>
          <p:cNvSpPr txBox="1"/>
          <p:nvPr/>
        </p:nvSpPr>
        <p:spPr>
          <a:xfrm>
            <a:off x="902625" y="1408788"/>
            <a:ext cx="10107966" cy="1802866"/>
          </a:xfrm>
          <a:prstGeom prst="rect">
            <a:avLst/>
          </a:prstGeom>
          <a:noFill/>
        </p:spPr>
        <p:txBody>
          <a:bodyPr wrap="square" rtlCol="0">
            <a:spAutoFit/>
          </a:bodyPr>
          <a:lstStyle/>
          <a:p>
            <a:pPr marL="342900" indent="-342900">
              <a:buFontTx/>
              <a:buAutoNum type="arabicPeriod"/>
            </a:pPr>
            <a:r>
              <a:rPr lang="en-US" sz="1588" dirty="0"/>
              <a:t>Continuing to explore the alternative population dynamics model (</a:t>
            </a:r>
            <a:r>
              <a:rPr lang="en-US" sz="1588" dirty="0" err="1"/>
              <a:t>tpl</a:t>
            </a:r>
            <a:r>
              <a:rPr lang="en-US" sz="1588" dirty="0"/>
              <a:t> = </a:t>
            </a:r>
            <a:r>
              <a:rPr lang="en-US" sz="1588" dirty="0" err="1"/>
              <a:t>HER_mature_catch</a:t>
            </a:r>
            <a:r>
              <a:rPr lang="en-US" sz="1588" dirty="0"/>
              <a:t>) – and the impacts on the estimation and interpretation of selectivity</a:t>
            </a:r>
          </a:p>
          <a:p>
            <a:pPr marL="342900" indent="-342900">
              <a:buAutoNum type="arabicPeriod"/>
            </a:pPr>
            <a:r>
              <a:rPr lang="en-US" sz="1588" dirty="0"/>
              <a:t>Sensitivity analysis on </a:t>
            </a:r>
            <a:r>
              <a:rPr lang="en-US" sz="1588" dirty="0" err="1"/>
              <a:t>recK</a:t>
            </a:r>
            <a:r>
              <a:rPr lang="en-US" sz="1588" dirty="0"/>
              <a:t> (recruitment compensation ratio) – theta[7]. This is related to steepness value seen in other stock assessments (h). Changes to parameters happens in </a:t>
            </a:r>
            <a:r>
              <a:rPr lang="en-US" sz="1588" dirty="0" err="1"/>
              <a:t>ctl</a:t>
            </a:r>
            <a:r>
              <a:rPr lang="en-US" sz="1588" dirty="0"/>
              <a:t>.</a:t>
            </a:r>
          </a:p>
          <a:p>
            <a:pPr marL="800100" lvl="1" indent="-342900">
              <a:buAutoNum type="arabicPeriod"/>
            </a:pPr>
            <a:r>
              <a:rPr lang="en-US" sz="1588" dirty="0"/>
              <a:t>Fixed maturity, fixed natural mortality, estimated selectivity over a range of steepness values (0.7-1.0)</a:t>
            </a:r>
          </a:p>
          <a:p>
            <a:pPr marL="342900" indent="-342900">
              <a:buAutoNum type="arabicPeriod"/>
            </a:pPr>
            <a:r>
              <a:rPr lang="en-US" sz="1588" dirty="0"/>
              <a:t>Fleshing out the HER model document</a:t>
            </a:r>
          </a:p>
          <a:p>
            <a:pPr marL="342900" indent="-342900">
              <a:buAutoNum type="arabicPeriod"/>
            </a:pPr>
            <a:endParaRPr lang="en-US" sz="1588" dirty="0"/>
          </a:p>
        </p:txBody>
      </p:sp>
    </p:spTree>
    <p:extLst>
      <p:ext uri="{BB962C8B-B14F-4D97-AF65-F5344CB8AC3E}">
        <p14:creationId xmlns:p14="http://schemas.microsoft.com/office/powerpoint/2010/main" val="3980007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1750</TotalTime>
  <Words>1517</Words>
  <Application>Microsoft Office PowerPoint</Application>
  <PresentationFormat>Widescreen</PresentationFormat>
  <Paragraphs>114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AlaskaHerring Folder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AlaskaHerring Folder Organization</dc:title>
  <dc:creator>Jane Sulllivan</dc:creator>
  <cp:lastModifiedBy>Jane Sulllivan</cp:lastModifiedBy>
  <cp:revision>22</cp:revision>
  <dcterms:created xsi:type="dcterms:W3CDTF">2019-07-16T18:43:43Z</dcterms:created>
  <dcterms:modified xsi:type="dcterms:W3CDTF">2020-06-11T22:20:45Z</dcterms:modified>
</cp:coreProperties>
</file>