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62" r:id="rId6"/>
    <p:sldId id="268" r:id="rId7"/>
    <p:sldId id="264" r:id="rId8"/>
    <p:sldId id="267" r:id="rId9"/>
    <p:sldId id="258" r:id="rId10"/>
    <p:sldId id="263"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p:scale>
          <a:sx n="90" d="100"/>
          <a:sy n="90" d="100"/>
        </p:scale>
        <p:origin x="40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EB56D56-5057-4840-A53E-357674CF1ABB}" type="datetimeFigureOut">
              <a:rPr lang="en-US" smtClean="0"/>
              <a:t>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706555-DAC7-41EA-A01E-A061E4018FAA}" type="slidenum">
              <a:rPr lang="en-US" smtClean="0"/>
              <a:t>‹#›</a:t>
            </a:fld>
            <a:endParaRPr lang="en-US"/>
          </a:p>
        </p:txBody>
      </p:sp>
    </p:spTree>
    <p:extLst>
      <p:ext uri="{BB962C8B-B14F-4D97-AF65-F5344CB8AC3E}">
        <p14:creationId xmlns:p14="http://schemas.microsoft.com/office/powerpoint/2010/main" val="1568564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B56D56-5057-4840-A53E-357674CF1ABB}" type="datetimeFigureOut">
              <a:rPr lang="en-US" smtClean="0"/>
              <a:t>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706555-DAC7-41EA-A01E-A061E4018FAA}" type="slidenum">
              <a:rPr lang="en-US" smtClean="0"/>
              <a:t>‹#›</a:t>
            </a:fld>
            <a:endParaRPr lang="en-US"/>
          </a:p>
        </p:txBody>
      </p:sp>
    </p:spTree>
    <p:extLst>
      <p:ext uri="{BB962C8B-B14F-4D97-AF65-F5344CB8AC3E}">
        <p14:creationId xmlns:p14="http://schemas.microsoft.com/office/powerpoint/2010/main" val="3374095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B56D56-5057-4840-A53E-357674CF1ABB}" type="datetimeFigureOut">
              <a:rPr lang="en-US" smtClean="0"/>
              <a:t>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706555-DAC7-41EA-A01E-A061E4018FAA}" type="slidenum">
              <a:rPr lang="en-US" smtClean="0"/>
              <a:t>‹#›</a:t>
            </a:fld>
            <a:endParaRPr lang="en-US"/>
          </a:p>
        </p:txBody>
      </p:sp>
    </p:spTree>
    <p:extLst>
      <p:ext uri="{BB962C8B-B14F-4D97-AF65-F5344CB8AC3E}">
        <p14:creationId xmlns:p14="http://schemas.microsoft.com/office/powerpoint/2010/main" val="2357457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B56D56-5057-4840-A53E-357674CF1ABB}" type="datetimeFigureOut">
              <a:rPr lang="en-US" smtClean="0"/>
              <a:t>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706555-DAC7-41EA-A01E-A061E4018FAA}" type="slidenum">
              <a:rPr lang="en-US" smtClean="0"/>
              <a:t>‹#›</a:t>
            </a:fld>
            <a:endParaRPr lang="en-US"/>
          </a:p>
        </p:txBody>
      </p:sp>
    </p:spTree>
    <p:extLst>
      <p:ext uri="{BB962C8B-B14F-4D97-AF65-F5344CB8AC3E}">
        <p14:creationId xmlns:p14="http://schemas.microsoft.com/office/powerpoint/2010/main" val="1803759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EB56D56-5057-4840-A53E-357674CF1ABB}" type="datetimeFigureOut">
              <a:rPr lang="en-US" smtClean="0"/>
              <a:t>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706555-DAC7-41EA-A01E-A061E4018FAA}" type="slidenum">
              <a:rPr lang="en-US" smtClean="0"/>
              <a:t>‹#›</a:t>
            </a:fld>
            <a:endParaRPr lang="en-US"/>
          </a:p>
        </p:txBody>
      </p:sp>
    </p:spTree>
    <p:extLst>
      <p:ext uri="{BB962C8B-B14F-4D97-AF65-F5344CB8AC3E}">
        <p14:creationId xmlns:p14="http://schemas.microsoft.com/office/powerpoint/2010/main" val="3849732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EB56D56-5057-4840-A53E-357674CF1ABB}" type="datetimeFigureOut">
              <a:rPr lang="en-US" smtClean="0"/>
              <a:t>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706555-DAC7-41EA-A01E-A061E4018FAA}" type="slidenum">
              <a:rPr lang="en-US" smtClean="0"/>
              <a:t>‹#›</a:t>
            </a:fld>
            <a:endParaRPr lang="en-US"/>
          </a:p>
        </p:txBody>
      </p:sp>
    </p:spTree>
    <p:extLst>
      <p:ext uri="{BB962C8B-B14F-4D97-AF65-F5344CB8AC3E}">
        <p14:creationId xmlns:p14="http://schemas.microsoft.com/office/powerpoint/2010/main" val="1139170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EB56D56-5057-4840-A53E-357674CF1ABB}" type="datetimeFigureOut">
              <a:rPr lang="en-US" smtClean="0"/>
              <a:t>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706555-DAC7-41EA-A01E-A061E4018FAA}" type="slidenum">
              <a:rPr lang="en-US" smtClean="0"/>
              <a:t>‹#›</a:t>
            </a:fld>
            <a:endParaRPr lang="en-US"/>
          </a:p>
        </p:txBody>
      </p:sp>
    </p:spTree>
    <p:extLst>
      <p:ext uri="{BB962C8B-B14F-4D97-AF65-F5344CB8AC3E}">
        <p14:creationId xmlns:p14="http://schemas.microsoft.com/office/powerpoint/2010/main" val="3586015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EB56D56-5057-4840-A53E-357674CF1ABB}" type="datetimeFigureOut">
              <a:rPr lang="en-US" smtClean="0"/>
              <a:t>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706555-DAC7-41EA-A01E-A061E4018FAA}" type="slidenum">
              <a:rPr lang="en-US" smtClean="0"/>
              <a:t>‹#›</a:t>
            </a:fld>
            <a:endParaRPr lang="en-US"/>
          </a:p>
        </p:txBody>
      </p:sp>
    </p:spTree>
    <p:extLst>
      <p:ext uri="{BB962C8B-B14F-4D97-AF65-F5344CB8AC3E}">
        <p14:creationId xmlns:p14="http://schemas.microsoft.com/office/powerpoint/2010/main" val="2041251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B56D56-5057-4840-A53E-357674CF1ABB}" type="datetimeFigureOut">
              <a:rPr lang="en-US" smtClean="0"/>
              <a:t>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706555-DAC7-41EA-A01E-A061E4018FAA}" type="slidenum">
              <a:rPr lang="en-US" smtClean="0"/>
              <a:t>‹#›</a:t>
            </a:fld>
            <a:endParaRPr lang="en-US"/>
          </a:p>
        </p:txBody>
      </p:sp>
    </p:spTree>
    <p:extLst>
      <p:ext uri="{BB962C8B-B14F-4D97-AF65-F5344CB8AC3E}">
        <p14:creationId xmlns:p14="http://schemas.microsoft.com/office/powerpoint/2010/main" val="1331404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EB56D56-5057-4840-A53E-357674CF1ABB}" type="datetimeFigureOut">
              <a:rPr lang="en-US" smtClean="0"/>
              <a:t>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706555-DAC7-41EA-A01E-A061E4018FAA}" type="slidenum">
              <a:rPr lang="en-US" smtClean="0"/>
              <a:t>‹#›</a:t>
            </a:fld>
            <a:endParaRPr lang="en-US"/>
          </a:p>
        </p:txBody>
      </p:sp>
    </p:spTree>
    <p:extLst>
      <p:ext uri="{BB962C8B-B14F-4D97-AF65-F5344CB8AC3E}">
        <p14:creationId xmlns:p14="http://schemas.microsoft.com/office/powerpoint/2010/main" val="1105514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EB56D56-5057-4840-A53E-357674CF1ABB}" type="datetimeFigureOut">
              <a:rPr lang="en-US" smtClean="0"/>
              <a:t>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706555-DAC7-41EA-A01E-A061E4018FAA}" type="slidenum">
              <a:rPr lang="en-US" smtClean="0"/>
              <a:t>‹#›</a:t>
            </a:fld>
            <a:endParaRPr lang="en-US"/>
          </a:p>
        </p:txBody>
      </p:sp>
    </p:spTree>
    <p:extLst>
      <p:ext uri="{BB962C8B-B14F-4D97-AF65-F5344CB8AC3E}">
        <p14:creationId xmlns:p14="http://schemas.microsoft.com/office/powerpoint/2010/main" val="1290339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B56D56-5057-4840-A53E-357674CF1ABB}" type="datetimeFigureOut">
              <a:rPr lang="en-US" smtClean="0"/>
              <a:t>1/4/2024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706555-DAC7-41EA-A01E-A061E4018FAA}" type="slidenum">
              <a:rPr lang="en-US" smtClean="0"/>
              <a:t>‹#›</a:t>
            </a:fld>
            <a:endParaRPr lang="en-US"/>
          </a:p>
        </p:txBody>
      </p:sp>
    </p:spTree>
    <p:extLst>
      <p:ext uri="{BB962C8B-B14F-4D97-AF65-F5344CB8AC3E}">
        <p14:creationId xmlns:p14="http://schemas.microsoft.com/office/powerpoint/2010/main" val="33046224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Catchability options for using BSFRF data as a prior</a:t>
            </a:r>
            <a:endParaRPr lang="en-US" dirty="0"/>
          </a:p>
        </p:txBody>
      </p:sp>
      <p:sp>
        <p:nvSpPr>
          <p:cNvPr id="3" name="Subtitle 2"/>
          <p:cNvSpPr>
            <a:spLocks noGrp="1"/>
          </p:cNvSpPr>
          <p:nvPr>
            <p:ph type="subTitle" idx="1"/>
          </p:nvPr>
        </p:nvSpPr>
        <p:spPr/>
        <p:txBody>
          <a:bodyPr/>
          <a:lstStyle/>
          <a:p>
            <a:r>
              <a:rPr lang="en-US" dirty="0" smtClean="0"/>
              <a:t>January 2024 CPT meeting</a:t>
            </a:r>
            <a:endParaRPr lang="en-US" dirty="0"/>
          </a:p>
        </p:txBody>
      </p:sp>
    </p:spTree>
    <p:extLst>
      <p:ext uri="{BB962C8B-B14F-4D97-AF65-F5344CB8AC3E}">
        <p14:creationId xmlns:p14="http://schemas.microsoft.com/office/powerpoint/2010/main" val="4009288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726321408"/>
              </p:ext>
            </p:extLst>
          </p:nvPr>
        </p:nvGraphicFramePr>
        <p:xfrm>
          <a:off x="142876" y="693735"/>
          <a:ext cx="11830048" cy="4189917"/>
        </p:xfrm>
        <a:graphic>
          <a:graphicData uri="http://schemas.openxmlformats.org/drawingml/2006/table">
            <a:tbl>
              <a:tblPr>
                <a:tableStyleId>{5C22544A-7EE6-4342-B048-85BDC9FD1C3A}</a:tableStyleId>
              </a:tblPr>
              <a:tblGrid>
                <a:gridCol w="1240140">
                  <a:extLst>
                    <a:ext uri="{9D8B030D-6E8A-4147-A177-3AD203B41FA5}">
                      <a16:colId xmlns:a16="http://schemas.microsoft.com/office/drawing/2014/main" val="3680401077"/>
                    </a:ext>
                  </a:extLst>
                </a:gridCol>
                <a:gridCol w="850381">
                  <a:extLst>
                    <a:ext uri="{9D8B030D-6E8A-4147-A177-3AD203B41FA5}">
                      <a16:colId xmlns:a16="http://schemas.microsoft.com/office/drawing/2014/main" val="109348397"/>
                    </a:ext>
                  </a:extLst>
                </a:gridCol>
                <a:gridCol w="890243">
                  <a:extLst>
                    <a:ext uri="{9D8B030D-6E8A-4147-A177-3AD203B41FA5}">
                      <a16:colId xmlns:a16="http://schemas.microsoft.com/office/drawing/2014/main" val="4203584365"/>
                    </a:ext>
                  </a:extLst>
                </a:gridCol>
                <a:gridCol w="372041">
                  <a:extLst>
                    <a:ext uri="{9D8B030D-6E8A-4147-A177-3AD203B41FA5}">
                      <a16:colId xmlns:a16="http://schemas.microsoft.com/office/drawing/2014/main" val="723512324"/>
                    </a:ext>
                  </a:extLst>
                </a:gridCol>
                <a:gridCol w="673218">
                  <a:extLst>
                    <a:ext uri="{9D8B030D-6E8A-4147-A177-3AD203B41FA5}">
                      <a16:colId xmlns:a16="http://schemas.microsoft.com/office/drawing/2014/main" val="2579778633"/>
                    </a:ext>
                  </a:extLst>
                </a:gridCol>
                <a:gridCol w="761800">
                  <a:extLst>
                    <a:ext uri="{9D8B030D-6E8A-4147-A177-3AD203B41FA5}">
                      <a16:colId xmlns:a16="http://schemas.microsoft.com/office/drawing/2014/main" val="59799638"/>
                    </a:ext>
                  </a:extLst>
                </a:gridCol>
                <a:gridCol w="518202">
                  <a:extLst>
                    <a:ext uri="{9D8B030D-6E8A-4147-A177-3AD203B41FA5}">
                      <a16:colId xmlns:a16="http://schemas.microsoft.com/office/drawing/2014/main" val="541277932"/>
                    </a:ext>
                  </a:extLst>
                </a:gridCol>
                <a:gridCol w="518202">
                  <a:extLst>
                    <a:ext uri="{9D8B030D-6E8A-4147-A177-3AD203B41FA5}">
                      <a16:colId xmlns:a16="http://schemas.microsoft.com/office/drawing/2014/main" val="2886232056"/>
                    </a:ext>
                  </a:extLst>
                </a:gridCol>
                <a:gridCol w="673218">
                  <a:extLst>
                    <a:ext uri="{9D8B030D-6E8A-4147-A177-3AD203B41FA5}">
                      <a16:colId xmlns:a16="http://schemas.microsoft.com/office/drawing/2014/main" val="1405771299"/>
                    </a:ext>
                  </a:extLst>
                </a:gridCol>
                <a:gridCol w="832666">
                  <a:extLst>
                    <a:ext uri="{9D8B030D-6E8A-4147-A177-3AD203B41FA5}">
                      <a16:colId xmlns:a16="http://schemas.microsoft.com/office/drawing/2014/main" val="678725818"/>
                    </a:ext>
                  </a:extLst>
                </a:gridCol>
                <a:gridCol w="389758">
                  <a:extLst>
                    <a:ext uri="{9D8B030D-6E8A-4147-A177-3AD203B41FA5}">
                      <a16:colId xmlns:a16="http://schemas.microsoft.com/office/drawing/2014/main" val="567411031"/>
                    </a:ext>
                  </a:extLst>
                </a:gridCol>
                <a:gridCol w="637786">
                  <a:extLst>
                    <a:ext uri="{9D8B030D-6E8A-4147-A177-3AD203B41FA5}">
                      <a16:colId xmlns:a16="http://schemas.microsoft.com/office/drawing/2014/main" val="71022963"/>
                    </a:ext>
                  </a:extLst>
                </a:gridCol>
                <a:gridCol w="637786">
                  <a:extLst>
                    <a:ext uri="{9D8B030D-6E8A-4147-A177-3AD203B41FA5}">
                      <a16:colId xmlns:a16="http://schemas.microsoft.com/office/drawing/2014/main" val="1374926601"/>
                    </a:ext>
                  </a:extLst>
                </a:gridCol>
                <a:gridCol w="425192">
                  <a:extLst>
                    <a:ext uri="{9D8B030D-6E8A-4147-A177-3AD203B41FA5}">
                      <a16:colId xmlns:a16="http://schemas.microsoft.com/office/drawing/2014/main" val="3442514297"/>
                    </a:ext>
                  </a:extLst>
                </a:gridCol>
                <a:gridCol w="425192">
                  <a:extLst>
                    <a:ext uri="{9D8B030D-6E8A-4147-A177-3AD203B41FA5}">
                      <a16:colId xmlns:a16="http://schemas.microsoft.com/office/drawing/2014/main" val="2953764117"/>
                    </a:ext>
                  </a:extLst>
                </a:gridCol>
                <a:gridCol w="513772">
                  <a:extLst>
                    <a:ext uri="{9D8B030D-6E8A-4147-A177-3AD203B41FA5}">
                      <a16:colId xmlns:a16="http://schemas.microsoft.com/office/drawing/2014/main" val="3556809378"/>
                    </a:ext>
                  </a:extLst>
                </a:gridCol>
                <a:gridCol w="637786">
                  <a:extLst>
                    <a:ext uri="{9D8B030D-6E8A-4147-A177-3AD203B41FA5}">
                      <a16:colId xmlns:a16="http://schemas.microsoft.com/office/drawing/2014/main" val="381925168"/>
                    </a:ext>
                  </a:extLst>
                </a:gridCol>
                <a:gridCol w="637786">
                  <a:extLst>
                    <a:ext uri="{9D8B030D-6E8A-4147-A177-3AD203B41FA5}">
                      <a16:colId xmlns:a16="http://schemas.microsoft.com/office/drawing/2014/main" val="2913150859"/>
                    </a:ext>
                  </a:extLst>
                </a:gridCol>
                <a:gridCol w="194879">
                  <a:extLst>
                    <a:ext uri="{9D8B030D-6E8A-4147-A177-3AD203B41FA5}">
                      <a16:colId xmlns:a16="http://schemas.microsoft.com/office/drawing/2014/main" val="2908806951"/>
                    </a:ext>
                  </a:extLst>
                </a:gridCol>
              </a:tblGrid>
              <a:tr h="341275">
                <a:tc>
                  <a:txBody>
                    <a:bodyPr/>
                    <a:lstStyle/>
                    <a:p>
                      <a:pPr algn="l" rtl="0" fontAlgn="ctr"/>
                      <a:r>
                        <a:rPr lang="en-US" sz="1800" u="none" strike="noStrike" dirty="0">
                          <a:effectLst/>
                        </a:rPr>
                        <a:t>##gear</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800" u="none" strike="noStrike">
                          <a:effectLst/>
                        </a:rPr>
                        <a:t>par</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sel</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rtl="0" fontAlgn="ct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l" rtl="0" fontAlgn="ct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l" rtl="0" fontAlgn="ct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l" rtl="0" fontAlgn="ctr"/>
                      <a:r>
                        <a:rPr lang="en-US" sz="1800" u="none" strike="noStrike">
                          <a:effectLst/>
                        </a:rPr>
                        <a:t>Sigma ##</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rtl="0" fontAlgn="ctr"/>
                      <a:r>
                        <a:rPr lang="en-US" sz="1800" u="none" strike="noStrike">
                          <a:effectLst/>
                        </a:rPr>
                        <a:t>start</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l" rtl="0" fontAlgn="ctr"/>
                      <a:r>
                        <a:rPr lang="en-US" sz="1800" u="none" strike="noStrike">
                          <a:effectLst/>
                        </a:rPr>
                        <a:t>end</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l" rtl="0" fontAlgn="ctr"/>
                      <a:r>
                        <a:rPr lang="en-US" sz="1800" u="none" strike="noStrike">
                          <a:effectLst/>
                        </a:rPr>
                        <a:t>Env</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l" rtl="0" fontAlgn="ctr"/>
                      <a:r>
                        <a:rPr lang="en-US" sz="1800" u="none" strike="noStrike">
                          <a:effectLst/>
                        </a:rPr>
                        <a:t>Link</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l" rtl="0" fontAlgn="ctr"/>
                      <a:r>
                        <a:rPr lang="en-US" sz="1800" u="none" strike="noStrike">
                          <a:effectLst/>
                        </a:rPr>
                        <a:t>Rand</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l" rtl="0" fontAlgn="ctr"/>
                      <a:r>
                        <a:rPr lang="en-US" sz="1800" u="none" strike="noStrike">
                          <a:effectLst/>
                        </a:rPr>
                        <a:t>Start</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l" rtl="0" fontAlgn="ctr"/>
                      <a:r>
                        <a:rPr lang="en-US" sz="1800" u="none" strike="noStrike">
                          <a:effectLst/>
                        </a:rPr>
                        <a:t>End</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72812747"/>
                  </a:ext>
                </a:extLst>
              </a:tr>
              <a:tr h="341275">
                <a:tc>
                  <a:txBody>
                    <a:bodyPr/>
                    <a:lstStyle/>
                    <a:p>
                      <a:pPr algn="l" rtl="0" fontAlgn="ctr"/>
                      <a:r>
                        <a:rPr lang="en-US" sz="1800" u="none" strike="noStrike" dirty="0">
                          <a:effectLst/>
                        </a:rPr>
                        <a:t>##index</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r>
                        <a:rPr lang="en-US" sz="1800" u="none" strike="noStrike">
                          <a:effectLst/>
                        </a:rPr>
                        <a:t>index</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par</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sex</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ival</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rtl="0" fontAlgn="ctr"/>
                      <a:r>
                        <a:rPr lang="en-US" sz="1800" u="none" strike="noStrike">
                          <a:effectLst/>
                        </a:rPr>
                        <a:t>lb</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l" rtl="0" fontAlgn="ctr"/>
                      <a:r>
                        <a:rPr lang="en-US" sz="1800" u="none" strike="noStrike">
                          <a:effectLst/>
                        </a:rPr>
                        <a:t>ub</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l" rtl="0" fontAlgn="ctr"/>
                      <a:r>
                        <a:rPr lang="en-US" sz="1800" u="none" strike="noStrike">
                          <a:effectLst/>
                        </a:rPr>
                        <a:t>prior</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800" u="none" strike="noStrike">
                          <a:effectLst/>
                        </a:rPr>
                        <a:t>p1</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p2</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phz</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period</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period</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Link</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Par</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Walk</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period</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period</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18319157"/>
                  </a:ext>
                </a:extLst>
              </a:tr>
              <a:tr h="273725">
                <a:tc gridSpan="19">
                  <a:txBody>
                    <a:bodyPr/>
                    <a:lstStyle/>
                    <a:p>
                      <a:pPr algn="l" rtl="0" fontAlgn="ctr"/>
                      <a:r>
                        <a:rPr lang="en-US" sz="1800" u="none" strike="noStrike" dirty="0">
                          <a:effectLst/>
                        </a:rPr>
                        <a:t>## </a:t>
                      </a:r>
                      <a:r>
                        <a:rPr lang="en-US" sz="1800" u="none" strike="noStrike" dirty="0" smtClean="0">
                          <a:effectLst/>
                        </a:rPr>
                        <a:t>——————————————————————————————————————————————————————</a:t>
                      </a:r>
                      <a:endParaRPr lang="en-US" sz="1800" b="0" i="0" u="none" strike="noStrike" dirty="0">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200677401"/>
                  </a:ext>
                </a:extLst>
              </a:tr>
              <a:tr h="617707">
                <a:tc>
                  <a:txBody>
                    <a:bodyPr/>
                    <a:lstStyle/>
                    <a:p>
                      <a:pPr algn="l" rtl="0" fontAlgn="ctr"/>
                      <a:r>
                        <a:rPr lang="en-US" sz="1800" u="none" strike="noStrike">
                          <a:effectLst/>
                        </a:rPr>
                        <a:t># Gear-3- NMFS                              </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l" rtl="0" fontAlgn="ctr"/>
                      <a:r>
                        <a:rPr lang="en-US" sz="1800" u="none" strike="noStrike">
                          <a:effectLst/>
                        </a:rPr>
                        <a:t>                   </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l" rtl="0" fontAlgn="ctr"/>
                      <a:r>
                        <a:rPr lang="en-US" sz="1800" u="none" strike="noStrike">
                          <a:effectLst/>
                        </a:rPr>
                        <a:t>                    </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26914329"/>
                  </a:ext>
                </a:extLst>
              </a:tr>
              <a:tr h="341275">
                <a:tc>
                  <a:txBody>
                    <a:bodyPr/>
                    <a:lstStyle/>
                    <a:p>
                      <a:pPr algn="ctr" rtl="0" fontAlgn="ctr"/>
                      <a:r>
                        <a:rPr lang="en-US" sz="1800" u="none" strike="noStrike" dirty="0">
                          <a:effectLst/>
                        </a:rPr>
                        <a:t>3</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dirty="0">
                          <a:effectLst/>
                        </a:rPr>
                        <a:t>15</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0.14</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0.00</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1.00</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dirty="0" smtClean="0">
                          <a:effectLst/>
                        </a:rPr>
                        <a:t>1</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0.14</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0.12</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3</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1982</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2022</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0</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0</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0</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0</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0</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0</a:t>
                      </a:r>
                      <a:endParaRPr lang="en-US" sz="1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889909948"/>
                  </a:ext>
                </a:extLst>
              </a:tr>
              <a:tr h="341275">
                <a:tc>
                  <a:txBody>
                    <a:bodyPr/>
                    <a:lstStyle/>
                    <a:p>
                      <a:pPr algn="ctr" rtl="0" fontAlgn="ctr"/>
                      <a:r>
                        <a:rPr lang="en-US" sz="1800" u="none" strike="noStrike">
                          <a:effectLst/>
                        </a:rPr>
                        <a:t>3</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dirty="0">
                          <a:effectLst/>
                        </a:rPr>
                        <a:t>16</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dirty="0">
                          <a:effectLst/>
                        </a:rPr>
                        <a:t>2</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dirty="0">
                          <a:effectLst/>
                        </a:rPr>
                        <a:t>1</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dirty="0">
                          <a:effectLst/>
                        </a:rPr>
                        <a:t>0.25</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dirty="0">
                          <a:effectLst/>
                        </a:rPr>
                        <a:t>0.00</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dirty="0">
                          <a:effectLst/>
                        </a:rPr>
                        <a:t>1.00</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dirty="0" smtClean="0">
                          <a:effectLst/>
                        </a:rPr>
                        <a:t>1</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dirty="0">
                          <a:effectLst/>
                        </a:rPr>
                        <a:t>0.25</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0.08</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3</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1982</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2022</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0</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0</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0</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0</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0</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0</a:t>
                      </a:r>
                      <a:endParaRPr lang="en-US" sz="1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56718635"/>
                  </a:ext>
                </a:extLst>
              </a:tr>
              <a:tr h="341275">
                <a:tc>
                  <a:txBody>
                    <a:bodyPr/>
                    <a:lstStyle/>
                    <a:p>
                      <a:pPr algn="ctr" rtl="0" fontAlgn="ctr"/>
                      <a:r>
                        <a:rPr lang="en-US" sz="1800" u="none" strike="noStrike">
                          <a:effectLst/>
                        </a:rPr>
                        <a:t>3</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17</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3</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0.35</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0.00</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1.00</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dirty="0" smtClean="0">
                          <a:effectLst/>
                        </a:rPr>
                        <a:t>1</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dirty="0">
                          <a:effectLst/>
                        </a:rPr>
                        <a:t>0.35</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dirty="0">
                          <a:effectLst/>
                        </a:rPr>
                        <a:t>0.07</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dirty="0">
                          <a:effectLst/>
                        </a:rPr>
                        <a:t>3</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dirty="0">
                          <a:effectLst/>
                        </a:rPr>
                        <a:t>1982</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2022</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0</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0</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0</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0</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0</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0</a:t>
                      </a:r>
                      <a:endParaRPr lang="en-US" sz="1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384700035"/>
                  </a:ext>
                </a:extLst>
              </a:tr>
              <a:tr h="341275">
                <a:tc>
                  <a:txBody>
                    <a:bodyPr/>
                    <a:lstStyle/>
                    <a:p>
                      <a:pPr algn="ctr" rtl="0" fontAlgn="ctr"/>
                      <a:r>
                        <a:rPr lang="en-US" sz="1800" u="none" strike="noStrike">
                          <a:effectLst/>
                        </a:rPr>
                        <a:t>3</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18</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4</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0.43</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0.00</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1.00</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dirty="0" smtClean="0">
                          <a:effectLst/>
                        </a:rPr>
                        <a:t>1</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0.43</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0.07</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3</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dirty="0">
                          <a:effectLst/>
                        </a:rPr>
                        <a:t>1982</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dirty="0">
                          <a:effectLst/>
                        </a:rPr>
                        <a:t>2022</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0</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0</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0</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0</a:t>
                      </a:r>
                      <a:endParaRPr lang="en-US" sz="1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168768998"/>
                  </a:ext>
                </a:extLst>
              </a:tr>
              <a:tr h="341275">
                <a:tc>
                  <a:txBody>
                    <a:bodyPr/>
                    <a:lstStyle/>
                    <a:p>
                      <a:pPr algn="ctr" rtl="0" fontAlgn="ctr"/>
                      <a:r>
                        <a:rPr lang="en-US" sz="1800" u="none" strike="noStrike">
                          <a:effectLst/>
                        </a:rPr>
                        <a:t>3</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19</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5</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0.47</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0.00</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1.00</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dirty="0" smtClean="0">
                          <a:effectLst/>
                        </a:rPr>
                        <a:t>1</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dirty="0">
                          <a:effectLst/>
                        </a:rPr>
                        <a:t>0.47</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0.07</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3</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1982</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2022</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0</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0</a:t>
                      </a:r>
                      <a:endParaRPr lang="en-US" sz="18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835787291"/>
                  </a:ext>
                </a:extLst>
              </a:tr>
              <a:tr h="341275">
                <a:tc>
                  <a:txBody>
                    <a:bodyPr/>
                    <a:lstStyle/>
                    <a:p>
                      <a:pPr algn="ctr" rtl="0" fontAlgn="ctr"/>
                      <a:r>
                        <a:rPr lang="en-US" sz="1800" u="none" strike="noStrike">
                          <a:effectLst/>
                        </a:rPr>
                        <a:t>3</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20</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6</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0.49</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0.00</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1.00</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dirty="0" smtClean="0">
                          <a:effectLst/>
                        </a:rPr>
                        <a:t>1</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dirty="0" smtClean="0">
                          <a:effectLst/>
                        </a:rPr>
                        <a:t>0.49</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0.07</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3</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1982</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2022</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0</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0</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101314432"/>
                  </a:ext>
                </a:extLst>
              </a:tr>
              <a:tr h="341275">
                <a:tc>
                  <a:txBody>
                    <a:bodyPr/>
                    <a:lstStyle/>
                    <a:p>
                      <a:pPr algn="ctr" rtl="0" fontAlgn="ctr"/>
                      <a:r>
                        <a:rPr lang="en-US" sz="1800" u="none" strike="noStrike">
                          <a:effectLst/>
                        </a:rPr>
                        <a:t>3</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21</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7</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0.47</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0.00</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1.00</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dirty="0" smtClean="0">
                          <a:effectLst/>
                        </a:rPr>
                        <a:t>1</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0.47</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0.07</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3</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1982</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2022</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0</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0</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0</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0</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dirty="0">
                          <a:effectLst/>
                        </a:rPr>
                        <a:t>0</a:t>
                      </a:r>
                      <a:endParaRPr lang="en-U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907919771"/>
                  </a:ext>
                </a:extLst>
              </a:tr>
            </a:tbl>
          </a:graphicData>
        </a:graphic>
      </p:graphicFrame>
    </p:spTree>
    <p:extLst>
      <p:ext uri="{BB962C8B-B14F-4D97-AF65-F5344CB8AC3E}">
        <p14:creationId xmlns:p14="http://schemas.microsoft.com/office/powerpoint/2010/main" val="2574230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smtClean="0"/>
              <a:t>How they were used 2023</a:t>
            </a:r>
            <a:endParaRPr lang="en-US" dirty="0"/>
          </a:p>
        </p:txBody>
      </p:sp>
      <p:pic>
        <p:nvPicPr>
          <p:cNvPr id="6" name="Picture 5"/>
          <p:cNvPicPr>
            <a:picLocks noChangeAspect="1"/>
          </p:cNvPicPr>
          <p:nvPr/>
        </p:nvPicPr>
        <p:blipFill>
          <a:blip r:embed="rId2"/>
          <a:stretch>
            <a:fillRect/>
          </a:stretch>
        </p:blipFill>
        <p:spPr>
          <a:xfrm>
            <a:off x="6972301" y="111626"/>
            <a:ext cx="5000624" cy="6746374"/>
          </a:xfrm>
          <a:prstGeom prst="rect">
            <a:avLst/>
          </a:prstGeom>
        </p:spPr>
      </p:pic>
      <p:sp>
        <p:nvSpPr>
          <p:cNvPr id="3" name="Content Placeholder 2"/>
          <p:cNvSpPr>
            <a:spLocks noGrp="1"/>
          </p:cNvSpPr>
          <p:nvPr>
            <p:ph idx="1"/>
          </p:nvPr>
        </p:nvSpPr>
        <p:spPr>
          <a:xfrm>
            <a:off x="285750" y="1325563"/>
            <a:ext cx="6543675" cy="5199062"/>
          </a:xfrm>
        </p:spPr>
        <p:txBody>
          <a:bodyPr/>
          <a:lstStyle/>
          <a:p>
            <a:r>
              <a:rPr lang="en-US" dirty="0" smtClean="0"/>
              <a:t>Reasonable, not perfect, fits</a:t>
            </a:r>
          </a:p>
          <a:p>
            <a:r>
              <a:rPr lang="en-US" dirty="0" err="1" smtClean="0"/>
              <a:t>Selectivities</a:t>
            </a:r>
            <a:r>
              <a:rPr lang="en-US" dirty="0" smtClean="0"/>
              <a:t> are the same from 1982-1987 and 1988-present, which should be revisited</a:t>
            </a:r>
          </a:p>
          <a:p>
            <a:r>
              <a:rPr lang="en-US" dirty="0" smtClean="0"/>
              <a:t>Priors for males and females were the same given this should reflect size selectivity</a:t>
            </a:r>
          </a:p>
        </p:txBody>
      </p:sp>
    </p:spTree>
    <p:extLst>
      <p:ext uri="{BB962C8B-B14F-4D97-AF65-F5344CB8AC3E}">
        <p14:creationId xmlns:p14="http://schemas.microsoft.com/office/powerpoint/2010/main" val="633293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smtClean="0"/>
              <a:t>Future directions</a:t>
            </a:r>
            <a:endParaRPr lang="en-US" dirty="0"/>
          </a:p>
        </p:txBody>
      </p:sp>
      <p:pic>
        <p:nvPicPr>
          <p:cNvPr id="6" name="Picture 5"/>
          <p:cNvPicPr>
            <a:picLocks noChangeAspect="1"/>
          </p:cNvPicPr>
          <p:nvPr/>
        </p:nvPicPr>
        <p:blipFill>
          <a:blip r:embed="rId2"/>
          <a:stretch>
            <a:fillRect/>
          </a:stretch>
        </p:blipFill>
        <p:spPr>
          <a:xfrm>
            <a:off x="6972301" y="111626"/>
            <a:ext cx="5000624" cy="6746374"/>
          </a:xfrm>
          <a:prstGeom prst="rect">
            <a:avLst/>
          </a:prstGeom>
        </p:spPr>
      </p:pic>
      <p:sp>
        <p:nvSpPr>
          <p:cNvPr id="3" name="Content Placeholder 2"/>
          <p:cNvSpPr>
            <a:spLocks noGrp="1"/>
          </p:cNvSpPr>
          <p:nvPr>
            <p:ph idx="1"/>
          </p:nvPr>
        </p:nvSpPr>
        <p:spPr>
          <a:xfrm>
            <a:off x="285750" y="1325563"/>
            <a:ext cx="6543675" cy="5199062"/>
          </a:xfrm>
        </p:spPr>
        <p:txBody>
          <a:bodyPr/>
          <a:lstStyle/>
          <a:p>
            <a:r>
              <a:rPr lang="en-US" dirty="0" smtClean="0"/>
              <a:t>I prefer using the inferred</a:t>
            </a:r>
            <a:r>
              <a:rPr lang="en-US" smtClean="0"/>
              <a:t>, non-parametric </a:t>
            </a:r>
            <a:r>
              <a:rPr lang="en-US" dirty="0" smtClean="0"/>
              <a:t>selectivity directly as priors rather than as an additional survey</a:t>
            </a:r>
          </a:p>
          <a:p>
            <a:pPr lvl="1"/>
            <a:r>
              <a:rPr lang="en-US" dirty="0" smtClean="0"/>
              <a:t>More direct</a:t>
            </a:r>
          </a:p>
          <a:p>
            <a:pPr lvl="1"/>
            <a:r>
              <a:rPr lang="en-US" dirty="0" smtClean="0"/>
              <a:t>Misspecification less of an issue</a:t>
            </a:r>
          </a:p>
          <a:p>
            <a:r>
              <a:rPr lang="en-US" dirty="0" smtClean="0"/>
              <a:t>There are likely other ways of developing the priors</a:t>
            </a:r>
          </a:p>
          <a:p>
            <a:pPr lvl="1"/>
            <a:r>
              <a:rPr lang="en-US" dirty="0" smtClean="0"/>
              <a:t>Models to develop prior</a:t>
            </a:r>
          </a:p>
          <a:p>
            <a:pPr lvl="1"/>
            <a:r>
              <a:rPr lang="en-US" dirty="0" smtClean="0"/>
              <a:t>Prior specification in GMACS (currently normal)</a:t>
            </a:r>
          </a:p>
          <a:p>
            <a:r>
              <a:rPr lang="en-US" dirty="0" smtClean="0"/>
              <a:t>Still need to address availability issues between the sexes and survey eras </a:t>
            </a:r>
          </a:p>
          <a:p>
            <a:endParaRPr lang="en-US" dirty="0"/>
          </a:p>
        </p:txBody>
      </p:sp>
    </p:spTree>
    <p:extLst>
      <p:ext uri="{BB962C8B-B14F-4D97-AF65-F5344CB8AC3E}">
        <p14:creationId xmlns:p14="http://schemas.microsoft.com/office/powerpoint/2010/main" val="3853508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smtClean="0"/>
              <a:t>BSFRF data</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071798" y="-394846"/>
            <a:ext cx="7252846" cy="7252846"/>
          </a:xfrm>
        </p:spPr>
      </p:pic>
      <p:sp>
        <p:nvSpPr>
          <p:cNvPr id="5" name="TextBox 4"/>
          <p:cNvSpPr txBox="1"/>
          <p:nvPr/>
        </p:nvSpPr>
        <p:spPr>
          <a:xfrm>
            <a:off x="276447" y="1137684"/>
            <a:ext cx="5114260"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Five years of data were used for developing priors</a:t>
            </a:r>
          </a:p>
          <a:p>
            <a:pPr marL="285750" indent="-285750">
              <a:buFont typeface="Arial" panose="020B0604020202020204" pitchFamily="34" charset="0"/>
              <a:buChar char="•"/>
            </a:pPr>
            <a:r>
              <a:rPr lang="en-US" dirty="0" smtClean="0"/>
              <a:t>2009 and 2010 had the most overlap with snow crab distributions</a:t>
            </a:r>
            <a:endParaRPr lang="en-US" dirty="0"/>
          </a:p>
        </p:txBody>
      </p:sp>
    </p:spTree>
    <p:extLst>
      <p:ext uri="{BB962C8B-B14F-4D97-AF65-F5344CB8AC3E}">
        <p14:creationId xmlns:p14="http://schemas.microsoft.com/office/powerpoint/2010/main" val="3301271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smtClean="0"/>
              <a:t>BSFRF data</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04687" y="478013"/>
            <a:ext cx="7285457" cy="5572831"/>
          </a:xfrm>
        </p:spPr>
      </p:pic>
      <p:sp>
        <p:nvSpPr>
          <p:cNvPr id="8" name="TextBox 7"/>
          <p:cNvSpPr txBox="1"/>
          <p:nvPr/>
        </p:nvSpPr>
        <p:spPr>
          <a:xfrm>
            <a:off x="276447" y="1137684"/>
            <a:ext cx="5114260"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Five years of data were used for developing priors</a:t>
            </a:r>
          </a:p>
          <a:p>
            <a:pPr marL="285750" indent="-285750">
              <a:buFont typeface="Arial" panose="020B0604020202020204" pitchFamily="34" charset="0"/>
              <a:buChar char="•"/>
            </a:pPr>
            <a:r>
              <a:rPr lang="en-US" dirty="0" smtClean="0"/>
              <a:t>2009 and 2010 had the most overlap with snow crab distributions</a:t>
            </a:r>
          </a:p>
          <a:p>
            <a:pPr marL="285750" indent="-285750">
              <a:buFont typeface="Arial" panose="020B0604020202020204" pitchFamily="34" charset="0"/>
              <a:buChar char="•"/>
            </a:pPr>
            <a:r>
              <a:rPr lang="en-US" dirty="0" smtClean="0"/>
              <a:t>2010 had the largest numbers of snow crab collected by both BSFRF and NMFS trawls</a:t>
            </a:r>
            <a:endParaRPr lang="en-US" dirty="0"/>
          </a:p>
        </p:txBody>
      </p:sp>
    </p:spTree>
    <p:extLst>
      <p:ext uri="{BB962C8B-B14F-4D97-AF65-F5344CB8AC3E}">
        <p14:creationId xmlns:p14="http://schemas.microsoft.com/office/powerpoint/2010/main" val="1401089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smtClean="0"/>
              <a:t>BSFRF data</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034488" y="0"/>
            <a:ext cx="4739824" cy="6875258"/>
          </a:xfrm>
        </p:spPr>
      </p:pic>
      <p:sp>
        <p:nvSpPr>
          <p:cNvPr id="6" name="TextBox 5"/>
          <p:cNvSpPr txBox="1"/>
          <p:nvPr/>
        </p:nvSpPr>
        <p:spPr>
          <a:xfrm>
            <a:off x="276447" y="1137684"/>
            <a:ext cx="5114260" cy="2585323"/>
          </a:xfrm>
          <a:prstGeom prst="rect">
            <a:avLst/>
          </a:prstGeom>
          <a:noFill/>
        </p:spPr>
        <p:txBody>
          <a:bodyPr wrap="square" rtlCol="0">
            <a:spAutoFit/>
          </a:bodyPr>
          <a:lstStyle/>
          <a:p>
            <a:pPr marL="285750" indent="-285750">
              <a:buFont typeface="Arial" panose="020B0604020202020204" pitchFamily="34" charset="0"/>
              <a:buChar char="•"/>
            </a:pPr>
            <a:r>
              <a:rPr lang="en-US" dirty="0" smtClean="0"/>
              <a:t>Five years of data were used for developing priors</a:t>
            </a:r>
          </a:p>
          <a:p>
            <a:pPr marL="285750" indent="-285750">
              <a:buFont typeface="Arial" panose="020B0604020202020204" pitchFamily="34" charset="0"/>
              <a:buChar char="•"/>
            </a:pPr>
            <a:r>
              <a:rPr lang="en-US" dirty="0" smtClean="0"/>
              <a:t>2009 and 2010 had the most overlap with snow crab distributions</a:t>
            </a:r>
          </a:p>
          <a:p>
            <a:pPr marL="285750" indent="-285750">
              <a:buFont typeface="Arial" panose="020B0604020202020204" pitchFamily="34" charset="0"/>
              <a:buChar char="•"/>
            </a:pPr>
            <a:r>
              <a:rPr lang="en-US" dirty="0" smtClean="0"/>
              <a:t>2010 had the largest numbers of snow crab collected by both BSFRF and NMFS trawls</a:t>
            </a:r>
          </a:p>
          <a:p>
            <a:pPr marL="285750" indent="-285750">
              <a:buFont typeface="Arial" panose="020B0604020202020204" pitchFamily="34" charset="0"/>
              <a:buChar char="•"/>
            </a:pPr>
            <a:r>
              <a:rPr lang="en-US" dirty="0" smtClean="0"/>
              <a:t>The numbers collected at size varied by year, with most crab collected by BSFRF either smaller than is included in the assessment or of sizes smaller than commercial size.</a:t>
            </a:r>
            <a:endParaRPr lang="en-US" dirty="0"/>
          </a:p>
        </p:txBody>
      </p:sp>
    </p:spTree>
    <p:extLst>
      <p:ext uri="{BB962C8B-B14F-4D97-AF65-F5344CB8AC3E}">
        <p14:creationId xmlns:p14="http://schemas.microsoft.com/office/powerpoint/2010/main" val="1646097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smtClean="0"/>
              <a:t>BSFRF data</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78440" y="406399"/>
            <a:ext cx="6520454" cy="5757333"/>
          </a:xfrm>
        </p:spPr>
      </p:pic>
      <p:sp>
        <p:nvSpPr>
          <p:cNvPr id="7" name="TextBox 6"/>
          <p:cNvSpPr txBox="1"/>
          <p:nvPr/>
        </p:nvSpPr>
        <p:spPr>
          <a:xfrm>
            <a:off x="276447" y="1137684"/>
            <a:ext cx="5114260" cy="452431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Five years of data were used for developing priors</a:t>
            </a:r>
          </a:p>
          <a:p>
            <a:pPr marL="285750" indent="-285750">
              <a:buFont typeface="Arial" panose="020B0604020202020204" pitchFamily="34" charset="0"/>
              <a:buChar char="•"/>
            </a:pPr>
            <a:r>
              <a:rPr lang="en-US" dirty="0" smtClean="0"/>
              <a:t>2009 and 2010 had the most overlap with snow crab distributions</a:t>
            </a:r>
          </a:p>
          <a:p>
            <a:pPr marL="285750" indent="-285750">
              <a:buFont typeface="Arial" panose="020B0604020202020204" pitchFamily="34" charset="0"/>
              <a:buChar char="•"/>
            </a:pPr>
            <a:r>
              <a:rPr lang="en-US" dirty="0" smtClean="0"/>
              <a:t>2010 had the largest numbers of snow crab collected by both BSFRF and NMFS trawls</a:t>
            </a:r>
          </a:p>
          <a:p>
            <a:pPr marL="285750" indent="-285750">
              <a:buFont typeface="Arial" panose="020B0604020202020204" pitchFamily="34" charset="0"/>
              <a:buChar char="•"/>
            </a:pPr>
            <a:r>
              <a:rPr lang="en-US" dirty="0" smtClean="0"/>
              <a:t>The numbers collected at size varied by year, with most crab collected by BSFRF either smaller than is included in the assessment or of sizes smaller than commercial size.</a:t>
            </a:r>
          </a:p>
          <a:p>
            <a:pPr marL="285750" indent="-285750">
              <a:buFont typeface="Arial" panose="020B0604020202020204" pitchFamily="34" charset="0"/>
              <a:buChar char="•"/>
            </a:pPr>
            <a:r>
              <a:rPr lang="en-US" dirty="0" smtClean="0"/>
              <a:t>The calculated numbers at size and areas swept can be used to calculate an inferred selectivity of the NMFS gear given the assumption that the catchability of the BSFRF gear is 1.</a:t>
            </a:r>
          </a:p>
          <a:p>
            <a:pPr marL="285750" indent="-285750">
              <a:buFont typeface="Arial" panose="020B0604020202020204" pitchFamily="34" charset="0"/>
              <a:buChar char="•"/>
            </a:pPr>
            <a:r>
              <a:rPr lang="en-US" dirty="0" smtClean="0"/>
              <a:t>Inferred selectivity was lowest for small animals, ~0.45 for crab from 40-95 mm carapace width, and increased to 1 at ~130 mm carapace width</a:t>
            </a:r>
            <a:endParaRPr lang="en-US" dirty="0"/>
          </a:p>
        </p:txBody>
      </p:sp>
    </p:spTree>
    <p:extLst>
      <p:ext uri="{BB962C8B-B14F-4D97-AF65-F5344CB8AC3E}">
        <p14:creationId xmlns:p14="http://schemas.microsoft.com/office/powerpoint/2010/main" val="3426490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smtClean="0"/>
              <a:t>How they used to be used</a:t>
            </a:r>
            <a:endParaRPr lang="en-US" dirty="0"/>
          </a:p>
        </p:txBody>
      </p:sp>
      <p:sp>
        <p:nvSpPr>
          <p:cNvPr id="3" name="Content Placeholder 2"/>
          <p:cNvSpPr>
            <a:spLocks noGrp="1"/>
          </p:cNvSpPr>
          <p:nvPr>
            <p:ph idx="1"/>
          </p:nvPr>
        </p:nvSpPr>
        <p:spPr>
          <a:xfrm>
            <a:off x="157717" y="1123876"/>
            <a:ext cx="5849678" cy="5319453"/>
          </a:xfrm>
        </p:spPr>
        <p:txBody>
          <a:bodyPr/>
          <a:lstStyle/>
          <a:p>
            <a:r>
              <a:rPr lang="en-US" dirty="0" smtClean="0"/>
              <a:t>Historically, BSFRF data were incorporated into the assessment as an additional survey.</a:t>
            </a:r>
          </a:p>
          <a:p>
            <a:r>
              <a:rPr lang="en-US" dirty="0" smtClean="0"/>
              <a:t>An ogive of availability parameters by size were estimated for each year and sex.</a:t>
            </a:r>
          </a:p>
          <a:p>
            <a:r>
              <a:rPr lang="en-US" dirty="0" smtClean="0"/>
              <a:t>However, the ‘empirical’ availabilities did not match the estimated availabilities.</a:t>
            </a:r>
          </a:p>
          <a:p>
            <a:r>
              <a:rPr lang="en-US" dirty="0" smtClean="0"/>
              <a:t>(These were also paired with a logistic selectivity, which might have been an issue) </a:t>
            </a:r>
            <a:endParaRPr lang="en-US" dirty="0"/>
          </a:p>
        </p:txBody>
      </p:sp>
      <p:pic>
        <p:nvPicPr>
          <p:cNvPr id="6"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07395" y="314359"/>
            <a:ext cx="6128970" cy="6128970"/>
          </a:xfrm>
          <a:prstGeom prst="rect">
            <a:avLst/>
          </a:prstGeom>
        </p:spPr>
      </p:pic>
    </p:spTree>
    <p:extLst>
      <p:ext uri="{BB962C8B-B14F-4D97-AF65-F5344CB8AC3E}">
        <p14:creationId xmlns:p14="http://schemas.microsoft.com/office/powerpoint/2010/main" val="2048319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smtClean="0"/>
              <a:t>How they used to be used</a:t>
            </a:r>
            <a:endParaRPr lang="en-US" dirty="0"/>
          </a:p>
        </p:txBody>
      </p:sp>
      <p:sp>
        <p:nvSpPr>
          <p:cNvPr id="3" name="Content Placeholder 2"/>
          <p:cNvSpPr>
            <a:spLocks noGrp="1"/>
          </p:cNvSpPr>
          <p:nvPr>
            <p:ph idx="1"/>
          </p:nvPr>
        </p:nvSpPr>
        <p:spPr>
          <a:xfrm>
            <a:off x="157717" y="1123876"/>
            <a:ext cx="5849678" cy="5319453"/>
          </a:xfrm>
        </p:spPr>
        <p:txBody>
          <a:bodyPr/>
          <a:lstStyle/>
          <a:p>
            <a:r>
              <a:rPr lang="en-US" dirty="0" smtClean="0"/>
              <a:t>Historically, BSFRF data were incorporated into the assessment as an additional survey.</a:t>
            </a:r>
          </a:p>
          <a:p>
            <a:r>
              <a:rPr lang="en-US" dirty="0" smtClean="0"/>
              <a:t>An ogive of availability parameters by size were estimated for each year and sex.</a:t>
            </a:r>
          </a:p>
          <a:p>
            <a:r>
              <a:rPr lang="en-US" dirty="0" smtClean="0"/>
              <a:t>However, the ‘empirical’ availabilities did not match the estimated availabilities.</a:t>
            </a:r>
          </a:p>
          <a:p>
            <a:r>
              <a:rPr lang="en-US" dirty="0" smtClean="0"/>
              <a:t>(These were also paired with a logistic selectivity, which might have been an issue) </a:t>
            </a:r>
            <a:endParaRPr lang="en-US" dirty="0"/>
          </a:p>
        </p:txBody>
      </p:sp>
      <p:pic>
        <p:nvPicPr>
          <p:cNvPr id="4" name="Picture 3" descr="fig:  SAFE_snow_gmacs_ppt_files/figure-pptx/unnamed-chunk-65-1.png"/>
          <p:cNvPicPr>
            <a:picLocks noGrp="1" noChangeAspect="1"/>
          </p:cNvPicPr>
          <p:nvPr/>
        </p:nvPicPr>
        <p:blipFill>
          <a:blip r:embed="rId2"/>
          <a:stretch>
            <a:fillRect/>
          </a:stretch>
        </p:blipFill>
        <p:spPr bwMode="auto">
          <a:xfrm>
            <a:off x="6295951" y="127793"/>
            <a:ext cx="4804439" cy="6600693"/>
          </a:xfrm>
          <a:prstGeom prst="rect">
            <a:avLst/>
          </a:prstGeom>
          <a:noFill/>
          <a:ln w="9525">
            <a:noFill/>
            <a:headEnd/>
            <a:tailEnd/>
          </a:ln>
        </p:spPr>
      </p:pic>
    </p:spTree>
    <p:extLst>
      <p:ext uri="{BB962C8B-B14F-4D97-AF65-F5344CB8AC3E}">
        <p14:creationId xmlns:p14="http://schemas.microsoft.com/office/powerpoint/2010/main" val="442466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smtClean="0"/>
              <a:t>How they used to be used</a:t>
            </a:r>
            <a:endParaRPr lang="en-US" dirty="0"/>
          </a:p>
        </p:txBody>
      </p:sp>
      <p:sp>
        <p:nvSpPr>
          <p:cNvPr id="3" name="Content Placeholder 2"/>
          <p:cNvSpPr>
            <a:spLocks noGrp="1"/>
          </p:cNvSpPr>
          <p:nvPr>
            <p:ph idx="1"/>
          </p:nvPr>
        </p:nvSpPr>
        <p:spPr>
          <a:xfrm>
            <a:off x="157717" y="1123876"/>
            <a:ext cx="5849678" cy="5319453"/>
          </a:xfrm>
        </p:spPr>
        <p:txBody>
          <a:bodyPr/>
          <a:lstStyle/>
          <a:p>
            <a:r>
              <a:rPr lang="en-US" dirty="0" smtClean="0"/>
              <a:t>Historically, BSFRF data were incorporated into the assessment as an additional survey.</a:t>
            </a:r>
          </a:p>
          <a:p>
            <a:r>
              <a:rPr lang="en-US" dirty="0" smtClean="0"/>
              <a:t>An ogive of availability parameters by size were estimated for each year and sex.</a:t>
            </a:r>
          </a:p>
          <a:p>
            <a:r>
              <a:rPr lang="en-US" dirty="0" smtClean="0"/>
              <a:t>However, the ‘empirical’ availabilities did not match the estimated availabilities.</a:t>
            </a:r>
          </a:p>
          <a:p>
            <a:r>
              <a:rPr lang="en-US" dirty="0" smtClean="0"/>
              <a:t>(These were also paired with a logistic selectivity, which might have been an issue) </a:t>
            </a:r>
            <a:endParaRPr lang="en-US" dirty="0"/>
          </a:p>
        </p:txBody>
      </p:sp>
      <p:pic>
        <p:nvPicPr>
          <p:cNvPr id="5" name="Picture 4"/>
          <p:cNvPicPr>
            <a:picLocks noChangeAspect="1"/>
          </p:cNvPicPr>
          <p:nvPr/>
        </p:nvPicPr>
        <p:blipFill>
          <a:blip r:embed="rId2"/>
          <a:stretch>
            <a:fillRect/>
          </a:stretch>
        </p:blipFill>
        <p:spPr>
          <a:xfrm>
            <a:off x="6007395" y="785096"/>
            <a:ext cx="6184747" cy="4849509"/>
          </a:xfrm>
          <a:prstGeom prst="rect">
            <a:avLst/>
          </a:prstGeom>
        </p:spPr>
      </p:pic>
    </p:spTree>
    <p:extLst>
      <p:ext uri="{BB962C8B-B14F-4D97-AF65-F5344CB8AC3E}">
        <p14:creationId xmlns:p14="http://schemas.microsoft.com/office/powerpoint/2010/main" val="3890593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lstStyle/>
          <a:p>
            <a:r>
              <a:rPr lang="en-US" dirty="0" smtClean="0"/>
              <a:t>How they were used 2023</a:t>
            </a:r>
            <a:endParaRPr lang="en-US" dirty="0"/>
          </a:p>
        </p:txBody>
      </p:sp>
      <p:pic>
        <p:nvPicPr>
          <p:cNvPr id="7" name="Content Placeholder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8242" y="885825"/>
            <a:ext cx="5393758" cy="4762500"/>
          </a:xfrm>
          <a:prstGeom prst="rect">
            <a:avLst/>
          </a:prstGeom>
        </p:spPr>
      </p:pic>
      <p:sp>
        <p:nvSpPr>
          <p:cNvPr id="9" name="Content Placeholder 4"/>
          <p:cNvSpPr txBox="1">
            <a:spLocks/>
          </p:cNvSpPr>
          <p:nvPr/>
        </p:nvSpPr>
        <p:spPr>
          <a:xfrm>
            <a:off x="228600" y="1216025"/>
            <a:ext cx="6896100" cy="55562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Incorporated directly as a normal prior on selectivity at size</a:t>
            </a:r>
          </a:p>
          <a:p>
            <a:r>
              <a:rPr lang="en-US" dirty="0" smtClean="0"/>
              <a:t>GAM fit to the inferred selectivity at size by year weighted by the sample size by year</a:t>
            </a:r>
          </a:p>
          <a:p>
            <a:pPr marL="0" indent="0">
              <a:buNone/>
            </a:pPr>
            <a:r>
              <a:rPr lang="en-US" dirty="0"/>
              <a:t>	</a:t>
            </a:r>
            <a:r>
              <a:rPr lang="en-US" dirty="0" smtClean="0"/>
              <a:t>gam(</a:t>
            </a:r>
            <a:r>
              <a:rPr lang="en-US" dirty="0" err="1" smtClean="0"/>
              <a:t>sel~s</a:t>
            </a:r>
            <a:r>
              <a:rPr lang="en-US" dirty="0" smtClean="0"/>
              <a:t>(size),weights=</a:t>
            </a:r>
            <a:r>
              <a:rPr lang="en-US" dirty="0" err="1" smtClean="0"/>
              <a:t>sample_size</a:t>
            </a:r>
            <a:r>
              <a:rPr lang="en-US" dirty="0" smtClean="0"/>
              <a:t>)</a:t>
            </a:r>
          </a:p>
          <a:p>
            <a:r>
              <a:rPr lang="en-US" dirty="0" smtClean="0"/>
              <a:t>Used predicted mean and standard error as input for prior on selectivity in GMACS</a:t>
            </a:r>
          </a:p>
          <a:p>
            <a:r>
              <a:rPr lang="en-US" dirty="0" smtClean="0"/>
              <a:t>Set selectivity type to ‘0’ (parametric) in .CTL file</a:t>
            </a:r>
          </a:p>
          <a:p>
            <a:r>
              <a:rPr lang="en-US" dirty="0" smtClean="0"/>
              <a:t>Catchability fixed at 1</a:t>
            </a:r>
          </a:p>
          <a:p>
            <a:endParaRPr lang="en-US" dirty="0"/>
          </a:p>
        </p:txBody>
      </p:sp>
    </p:spTree>
    <p:extLst>
      <p:ext uri="{BB962C8B-B14F-4D97-AF65-F5344CB8AC3E}">
        <p14:creationId xmlns:p14="http://schemas.microsoft.com/office/powerpoint/2010/main" val="15833768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7048</TotalTime>
  <Words>805</Words>
  <Application>Microsoft Office PowerPoint</Application>
  <PresentationFormat>Widescreen</PresentationFormat>
  <Paragraphs>221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Catchability options for using BSFRF data as a prior</vt:lpstr>
      <vt:lpstr>BSFRF data</vt:lpstr>
      <vt:lpstr>BSFRF data</vt:lpstr>
      <vt:lpstr>BSFRF data</vt:lpstr>
      <vt:lpstr>BSFRF data</vt:lpstr>
      <vt:lpstr>How they used to be used</vt:lpstr>
      <vt:lpstr>How they used to be used</vt:lpstr>
      <vt:lpstr>How they used to be used</vt:lpstr>
      <vt:lpstr>How they were used 2023</vt:lpstr>
      <vt:lpstr>PowerPoint Presentation</vt:lpstr>
      <vt:lpstr>How they were used 2023</vt:lpstr>
      <vt:lpstr>Future directions</vt:lpstr>
    </vt:vector>
  </TitlesOfParts>
  <Company>NOAA AFSC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 options for using BSFRF data as a prior</dc:title>
  <dc:creator>Cody.Szuwalski</dc:creator>
  <cp:lastModifiedBy>Cody.Szuwalski</cp:lastModifiedBy>
  <cp:revision>15</cp:revision>
  <dcterms:created xsi:type="dcterms:W3CDTF">2024-01-04T21:01:25Z</dcterms:created>
  <dcterms:modified xsi:type="dcterms:W3CDTF">2024-01-09T18:30:10Z</dcterms:modified>
</cp:coreProperties>
</file>