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76" r:id="rId3"/>
    <p:sldId id="291" r:id="rId4"/>
    <p:sldId id="292" r:id="rId5"/>
    <p:sldId id="287" r:id="rId6"/>
    <p:sldId id="25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azaki, Hamachan (DFG)" initials="HH(" lastIdx="1" clrIdx="0">
    <p:extLst>
      <p:ext uri="{19B8F6BF-5375-455C-9EA6-DF929625EA0E}">
        <p15:presenceInfo xmlns:p15="http://schemas.microsoft.com/office/powerpoint/2012/main" userId="S-1-5-21-440283733-3916095660-3029927770-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FF00"/>
    <a:srgbClr val="0000FF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5" autoAdjust="0"/>
    <p:restoredTop sz="86429" autoAdjust="0"/>
  </p:normalViewPr>
  <p:slideViewPr>
    <p:cSldViewPr>
      <p:cViewPr varScale="1">
        <p:scale>
          <a:sx n="111" d="100"/>
          <a:sy n="111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F568-2BDF-4F44-896F-42C38DEEAA3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CE329-9040-4198-B301-D51DD014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2A8B-E27E-46C0-A9F2-6E1A4EF2255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089025"/>
          </a:xfrm>
        </p:spPr>
        <p:txBody>
          <a:bodyPr>
            <a:normAutofit/>
          </a:bodyPr>
          <a:lstStyle/>
          <a:p>
            <a:r>
              <a:rPr lang="en-US" sz="3200" dirty="0"/>
              <a:t>Kuskokwim Run Reconstruction Model Structure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464" y="4876800"/>
            <a:ext cx="4419600" cy="1219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Toshihide “Hamachan” Hamazaki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Alaska Depart of Fish and Game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Division of Commercial Fisheries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8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2558" y="270937"/>
            <a:ext cx="54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Run Reconstruction Model Structure: Current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CDC7DE-8060-0021-E788-C11AD0795C18}"/>
              </a:ext>
            </a:extLst>
          </p:cNvPr>
          <p:cNvGrpSpPr/>
          <p:nvPr/>
        </p:nvGrpSpPr>
        <p:grpSpPr>
          <a:xfrm>
            <a:off x="320163" y="1016469"/>
            <a:ext cx="8710499" cy="5514930"/>
            <a:chOff x="320163" y="1016469"/>
            <a:chExt cx="8710499" cy="5514930"/>
          </a:xfrm>
        </p:grpSpPr>
        <p:sp>
          <p:nvSpPr>
            <p:cNvPr id="105" name="Rectangle 104"/>
            <p:cNvSpPr/>
            <p:nvPr/>
          </p:nvSpPr>
          <p:spPr>
            <a:xfrm>
              <a:off x="7932094" y="2979138"/>
              <a:ext cx="1098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y,i,j</a:t>
              </a:r>
              <a:r>
                <a:rPr lang="en-US" dirty="0"/>
                <a:t>=</a:t>
              </a:r>
              <a:r>
                <a:rPr lang="en-US" dirty="0" err="1"/>
                <a:t>E</a:t>
              </a:r>
              <a:r>
                <a:rPr lang="en-US" baseline="-25000" dirty="0" err="1"/>
                <a:t>y</a:t>
              </a:r>
              <a:r>
                <a:rPr lang="en-US" dirty="0"/>
                <a:t>/</a:t>
              </a:r>
              <a:r>
                <a:rPr lang="en-US" b="1" dirty="0" err="1">
                  <a:solidFill>
                    <a:srgbClr val="FF0000"/>
                  </a:solidFill>
                </a:rPr>
                <a:t>k</a:t>
              </a:r>
              <a:r>
                <a:rPr lang="en-US" b="1" baseline="-25000" dirty="0" err="1">
                  <a:solidFill>
                    <a:srgbClr val="FF0000"/>
                  </a:solidFill>
                </a:rPr>
                <a:t>y,i,</a:t>
              </a:r>
              <a:r>
                <a:rPr lang="en-US" baseline="-25000" dirty="0" err="1">
                  <a:solidFill>
                    <a:srgbClr val="FF0000"/>
                  </a:solidFill>
                </a:rPr>
                <a:t>j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53A84A-4EF6-F8EA-8922-348BBA0BF4CA}"/>
                </a:ext>
              </a:extLst>
            </p:cNvPr>
            <p:cNvGrpSpPr/>
            <p:nvPr/>
          </p:nvGrpSpPr>
          <p:grpSpPr>
            <a:xfrm>
              <a:off x="320163" y="1016469"/>
              <a:ext cx="8523917" cy="5514930"/>
              <a:chOff x="320163" y="1016469"/>
              <a:chExt cx="8523917" cy="551493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62880" y="2198904"/>
                <a:ext cx="1981200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Kuskokwim Escapement (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y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07155" y="3304172"/>
                <a:ext cx="3016682" cy="31700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Escapements (</a:t>
                </a:r>
                <a:r>
                  <a:rPr lang="en-US" sz="1600" dirty="0" err="1"/>
                  <a:t>e</a:t>
                </a:r>
                <a:r>
                  <a:rPr lang="en-US" sz="1600" baseline="-25000" dirty="0" err="1"/>
                  <a:t>i,j</a:t>
                </a:r>
                <a:r>
                  <a:rPr lang="en-US" sz="1600" dirty="0"/>
                  <a:t>) </a:t>
                </a:r>
              </a:p>
              <a:p>
                <a:r>
                  <a:rPr lang="en-US" sz="1600" dirty="0"/>
                  <a:t>Aerial                    Weir</a:t>
                </a:r>
              </a:p>
              <a:p>
                <a:r>
                  <a:rPr lang="en-US" sz="1400" b="1" dirty="0" err="1"/>
                  <a:t>Kwethluk</a:t>
                </a:r>
                <a:r>
                  <a:rPr lang="en-US" sz="1400" dirty="0"/>
                  <a:t>	            </a:t>
                </a:r>
                <a:r>
                  <a:rPr lang="en-US" sz="1400" b="1" dirty="0" err="1"/>
                  <a:t>Kwethluk</a:t>
                </a:r>
                <a:endParaRPr lang="en-US" sz="1400" b="1" dirty="0"/>
              </a:p>
              <a:p>
                <a:r>
                  <a:rPr lang="en-US" sz="1400" dirty="0" err="1"/>
                  <a:t>Kisaralik</a:t>
                </a:r>
                <a:r>
                  <a:rPr lang="en-US" sz="1400" dirty="0"/>
                  <a:t>                    </a:t>
                </a:r>
                <a:r>
                  <a:rPr lang="en-US" sz="1400" b="1" dirty="0" err="1"/>
                  <a:t>Tuluksak</a:t>
                </a:r>
                <a:endParaRPr lang="en-US" sz="1400" b="1" dirty="0"/>
              </a:p>
              <a:p>
                <a:r>
                  <a:rPr lang="en-US" sz="1400" b="1" dirty="0" err="1"/>
                  <a:t>Tuluksak</a:t>
                </a:r>
                <a:r>
                  <a:rPr lang="en-US" sz="1400" b="1" dirty="0"/>
                  <a:t>  </a:t>
                </a:r>
                <a:r>
                  <a:rPr lang="en-US" sz="1400" dirty="0"/>
                  <a:t>                  George</a:t>
                </a:r>
              </a:p>
              <a:p>
                <a:r>
                  <a:rPr lang="en-US" sz="1400" dirty="0" err="1"/>
                  <a:t>Aniak</a:t>
                </a:r>
                <a:r>
                  <a:rPr lang="en-US" sz="1400" dirty="0"/>
                  <a:t> : salmon         </a:t>
                </a:r>
                <a:r>
                  <a:rPr lang="en-US" sz="1400" dirty="0" err="1"/>
                  <a:t>Kogrukluk</a:t>
                </a:r>
                <a:endParaRPr lang="en-US" sz="1400" dirty="0"/>
              </a:p>
              <a:p>
                <a:r>
                  <a:rPr lang="en-US" sz="1400" dirty="0" err="1"/>
                  <a:t>Holokuk</a:t>
                </a:r>
                <a:r>
                  <a:rPr lang="en-US" sz="1400" dirty="0"/>
                  <a:t>                    </a:t>
                </a:r>
                <a:r>
                  <a:rPr lang="en-US" sz="1400" dirty="0" err="1"/>
                  <a:t>Tatlawiksuk</a:t>
                </a:r>
                <a:endParaRPr lang="en-US" sz="1400" dirty="0"/>
              </a:p>
              <a:p>
                <a:r>
                  <a:rPr lang="en-US" sz="1400" dirty="0" err="1"/>
                  <a:t>Oskawalik</a:t>
                </a:r>
                <a:r>
                  <a:rPr lang="en-US" sz="1400" dirty="0"/>
                  <a:t>                 </a:t>
                </a:r>
                <a:r>
                  <a:rPr lang="en-US" sz="1400" dirty="0" err="1"/>
                  <a:t>Takotna</a:t>
                </a:r>
                <a:endParaRPr lang="en-US" sz="1400" dirty="0"/>
              </a:p>
              <a:p>
                <a:r>
                  <a:rPr lang="en-US" sz="1400" dirty="0" err="1"/>
                  <a:t>Holitna</a:t>
                </a:r>
                <a:endParaRPr lang="en-US" sz="1400" dirty="0"/>
              </a:p>
              <a:p>
                <a:r>
                  <a:rPr lang="en-US" sz="1400" dirty="0" err="1"/>
                  <a:t>Cheeneetnuk</a:t>
                </a:r>
                <a:endParaRPr lang="en-US" sz="1400" dirty="0"/>
              </a:p>
              <a:p>
                <a:r>
                  <a:rPr lang="en-US" sz="1400" dirty="0" err="1"/>
                  <a:t>Gagaryah</a:t>
                </a:r>
                <a:endParaRPr lang="en-US" sz="1400" dirty="0"/>
              </a:p>
              <a:p>
                <a:r>
                  <a:rPr lang="en-US" sz="1400" dirty="0"/>
                  <a:t>Pitka</a:t>
                </a:r>
              </a:p>
              <a:p>
                <a:r>
                  <a:rPr lang="en-US" sz="1400" dirty="0"/>
                  <a:t>Bear                            </a:t>
                </a:r>
              </a:p>
              <a:p>
                <a:r>
                  <a:rPr lang="en-US" sz="1400" dirty="0"/>
                  <a:t>Pitka: Salmon           </a:t>
                </a:r>
                <a:endParaRPr lang="en-US" sz="1600" dirty="0"/>
              </a:p>
            </p:txBody>
          </p:sp>
          <p:cxnSp>
            <p:nvCxnSpPr>
              <p:cNvPr id="67" name="Straight Arrow Connector 66"/>
              <p:cNvCxnSpPr>
                <a:cxnSpLocks/>
                <a:stCxn id="30" idx="2"/>
                <a:endCxn id="63" idx="0"/>
              </p:cNvCxnSpPr>
              <p:nvPr/>
            </p:nvCxnSpPr>
            <p:spPr>
              <a:xfrm flipH="1">
                <a:off x="7315496" y="2845235"/>
                <a:ext cx="537984" cy="4589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468062" y="1016470"/>
                <a:ext cx="903324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3CC"/>
                    </a:solidFill>
                  </a:rPr>
                  <a:t>Harvest</a:t>
                </a:r>
              </a:p>
              <a:p>
                <a:r>
                  <a:rPr lang="en-US" dirty="0">
                    <a:solidFill>
                      <a:srgbClr val="0033CC"/>
                    </a:solidFill>
                  </a:rPr>
                  <a:t>(C</a:t>
                </a:r>
                <a:r>
                  <a:rPr lang="en-US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01062" y="2191434"/>
                <a:ext cx="1713538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Kuskokwim</a:t>
                </a:r>
              </a:p>
              <a:p>
                <a:pPr algn="ctr"/>
                <a:r>
                  <a:rPr lang="en-US" dirty="0"/>
                  <a:t>Run 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N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V="1">
                <a:off x="3919724" y="1662800"/>
                <a:ext cx="0" cy="8517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cxnSpLocks/>
                <a:stCxn id="78" idx="3"/>
                <a:endCxn id="30" idx="1"/>
              </p:cNvCxnSpPr>
              <p:nvPr/>
            </p:nvCxnSpPr>
            <p:spPr>
              <a:xfrm>
                <a:off x="2514600" y="2514600"/>
                <a:ext cx="4348280" cy="7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320163" y="4223075"/>
                <a:ext cx="3933352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0033CC"/>
                    </a:solidFill>
                  </a:rPr>
                  <a:t>N</a:t>
                </a:r>
                <a:r>
                  <a:rPr lang="en-US" b="1" baseline="-25000" dirty="0" err="1">
                    <a:solidFill>
                      <a:srgbClr val="0033CC"/>
                    </a:solidFill>
                  </a:rPr>
                  <a:t>yob</a:t>
                </a:r>
                <a:r>
                  <a:rPr lang="en-US" dirty="0"/>
                  <a:t>: Drainage-wide run</a:t>
                </a:r>
              </a:p>
              <a:p>
                <a:r>
                  <a:rPr lang="en-US" dirty="0"/>
                  <a:t>(</a:t>
                </a:r>
                <a:r>
                  <a:rPr lang="en-US" dirty="0" err="1"/>
                  <a:t>Kalskag</a:t>
                </a:r>
                <a:r>
                  <a:rPr lang="en-US" dirty="0"/>
                  <a:t> MR+ </a:t>
                </a:r>
              </a:p>
              <a:p>
                <a:r>
                  <a:rPr lang="en-US" dirty="0"/>
                  <a:t>+Harvest below </a:t>
                </a:r>
                <a:r>
                  <a:rPr lang="en-US" dirty="0" err="1"/>
                  <a:t>Kalskag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+</a:t>
                </a:r>
                <a:r>
                  <a:rPr lang="en-US" dirty="0" err="1"/>
                  <a:t>Kwethluk</a:t>
                </a:r>
                <a:r>
                  <a:rPr lang="en-US" dirty="0"/>
                  <a:t> + </a:t>
                </a:r>
                <a:r>
                  <a:rPr lang="en-US" dirty="0" err="1"/>
                  <a:t>Tuluksak</a:t>
                </a:r>
                <a:r>
                  <a:rPr lang="en-US" dirty="0"/>
                  <a:t> escapements</a:t>
                </a:r>
              </a:p>
              <a:p>
                <a:r>
                  <a:rPr lang="en-US" dirty="0"/>
                  <a:t>+ </a:t>
                </a:r>
                <a:r>
                  <a:rPr lang="en-US" dirty="0">
                    <a:solidFill>
                      <a:srgbClr val="FF0000"/>
                    </a:solidFill>
                  </a:rPr>
                  <a:t>Unobserved</a:t>
                </a:r>
                <a:r>
                  <a:rPr lang="en-US" dirty="0"/>
                  <a:t> Esc (i.e., (</a:t>
                </a:r>
                <a:r>
                  <a:rPr lang="en-US" dirty="0" err="1"/>
                  <a:t>Kw+Tu</a:t>
                </a:r>
                <a:r>
                  <a:rPr lang="en-US" dirty="0"/>
                  <a:t> Esc)*S)</a:t>
                </a:r>
              </a:p>
              <a:p>
                <a:r>
                  <a:rPr lang="en-US" dirty="0"/>
                  <a:t>-----------------------------</a:t>
                </a:r>
              </a:p>
              <a:p>
                <a:r>
                  <a:rPr lang="en-US" dirty="0"/>
                  <a:t>Lower River MR + Harvest below + Unobserved Esc (Eek)</a:t>
                </a: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1791662" y="2845235"/>
                <a:ext cx="0" cy="13703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7170913" y="1748776"/>
                <a:ext cx="7720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Ins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y</a:t>
                </a:r>
                <a:r>
                  <a:rPr lang="en-US" dirty="0"/>
                  <a:t>=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y</a:t>
                </a:r>
                <a:r>
                  <a:rPr lang="en-US" dirty="0"/>
                  <a:t>-C</a:t>
                </a:r>
                <a:r>
                  <a:rPr lang="en-US" baseline="-25000" dirty="0"/>
                  <a:t>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73179" y="1016469"/>
                <a:ext cx="1468672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3CC"/>
                    </a:solidFill>
                  </a:rPr>
                  <a:t>Com CPUE</a:t>
                </a:r>
              </a:p>
              <a:p>
                <a:r>
                  <a:rPr lang="en-US" dirty="0">
                    <a:solidFill>
                      <a:srgbClr val="0033CC"/>
                    </a:solidFill>
                  </a:rPr>
                  <a:t>N</a:t>
                </a:r>
                <a:r>
                  <a:rPr lang="en-US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dirty="0">
                    <a:solidFill>
                      <a:srgbClr val="0033CC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q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b="1" baseline="-25000" dirty="0">
                    <a:solidFill>
                      <a:srgbClr val="0033CC"/>
                    </a:solidFill>
                  </a:rPr>
                  <a:t>*</a:t>
                </a:r>
                <a:r>
                  <a:rPr lang="en-US" dirty="0" err="1">
                    <a:solidFill>
                      <a:srgbClr val="0033CC"/>
                    </a:solidFill>
                  </a:rPr>
                  <a:t>CPUE</a:t>
                </a:r>
                <a:r>
                  <a:rPr lang="en-US" baseline="-25000" dirty="0" err="1">
                    <a:solidFill>
                      <a:srgbClr val="0033CC"/>
                    </a:solidFill>
                  </a:rPr>
                  <a:t>k</a:t>
                </a:r>
                <a:endParaRPr lang="en-US" baseline="-25000" dirty="0">
                  <a:solidFill>
                    <a:srgbClr val="0033CC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cxnSpLocks/>
                <a:stCxn id="14" idx="2"/>
              </p:cNvCxnSpPr>
              <p:nvPr/>
            </p:nvCxnSpPr>
            <p:spPr>
              <a:xfrm>
                <a:off x="2507515" y="1662800"/>
                <a:ext cx="579547" cy="85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92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542" y="173967"/>
            <a:ext cx="546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Run Reconstruction Model Update: Option 1</a:t>
            </a:r>
          </a:p>
          <a:p>
            <a:r>
              <a:rPr lang="en-US" dirty="0"/>
              <a:t>Create total run estimates from Sonar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2418" y="2479100"/>
            <a:ext cx="198120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Kuskokwim Escapement (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6693" y="3584368"/>
            <a:ext cx="3016682" cy="33855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i,j</a:t>
            </a:r>
            <a:r>
              <a:rPr lang="en-US" sz="1600" dirty="0"/>
              <a:t>) </a:t>
            </a:r>
          </a:p>
          <a:p>
            <a:r>
              <a:rPr lang="en-US" sz="1600" dirty="0"/>
              <a:t>Aerial                    Weir</a:t>
            </a:r>
          </a:p>
          <a:p>
            <a:r>
              <a:rPr lang="en-US" sz="1400" b="1" dirty="0" err="1"/>
              <a:t>Kwethluk</a:t>
            </a:r>
            <a:r>
              <a:rPr lang="en-US" sz="1400" dirty="0"/>
              <a:t>	            </a:t>
            </a:r>
            <a:r>
              <a:rPr lang="en-US" sz="1400" b="1" dirty="0" err="1"/>
              <a:t>Kwethluk</a:t>
            </a:r>
            <a:endParaRPr lang="en-US" sz="1400" b="1" dirty="0"/>
          </a:p>
          <a:p>
            <a:r>
              <a:rPr lang="en-US" sz="1400" dirty="0" err="1"/>
              <a:t>Kisaralik</a:t>
            </a:r>
            <a:r>
              <a:rPr lang="en-US" sz="1400" dirty="0"/>
              <a:t>                    </a:t>
            </a:r>
            <a:r>
              <a:rPr lang="en-US" sz="1400" b="1" dirty="0" err="1"/>
              <a:t>Tuluksak</a:t>
            </a:r>
            <a:endParaRPr lang="en-US" sz="1400" b="1" dirty="0"/>
          </a:p>
          <a:p>
            <a:r>
              <a:rPr lang="en-US" sz="1400" b="1" dirty="0" err="1"/>
              <a:t>Tuluksak</a:t>
            </a:r>
            <a:r>
              <a:rPr lang="en-US" sz="1400" b="1" dirty="0"/>
              <a:t>  </a:t>
            </a:r>
            <a:r>
              <a:rPr lang="en-US" sz="1400" dirty="0"/>
              <a:t>                  George</a:t>
            </a:r>
          </a:p>
          <a:p>
            <a:r>
              <a:rPr lang="en-US" sz="1400" dirty="0" err="1"/>
              <a:t>Aniak</a:t>
            </a:r>
            <a:r>
              <a:rPr lang="en-US" sz="1400" dirty="0"/>
              <a:t> : salmon         </a:t>
            </a:r>
            <a:r>
              <a:rPr lang="en-US" sz="1400" dirty="0" err="1"/>
              <a:t>Kogrukluk</a:t>
            </a:r>
            <a:endParaRPr lang="en-US" sz="1400" dirty="0"/>
          </a:p>
          <a:p>
            <a:r>
              <a:rPr lang="en-US" sz="1400" dirty="0" err="1"/>
              <a:t>Holokuk</a:t>
            </a:r>
            <a:r>
              <a:rPr lang="en-US" sz="1400" dirty="0"/>
              <a:t>                    </a:t>
            </a:r>
            <a:r>
              <a:rPr lang="en-US" sz="1400" dirty="0" err="1"/>
              <a:t>Tatlawiksuk</a:t>
            </a:r>
            <a:endParaRPr lang="en-US" sz="1400" dirty="0"/>
          </a:p>
          <a:p>
            <a:r>
              <a:rPr lang="en-US" sz="1400" dirty="0" err="1"/>
              <a:t>Oskawalik</a:t>
            </a:r>
            <a:r>
              <a:rPr lang="en-US" sz="1400" dirty="0"/>
              <a:t>                 </a:t>
            </a:r>
            <a:r>
              <a:rPr lang="en-US" sz="1400" dirty="0" err="1"/>
              <a:t>Takotna</a:t>
            </a:r>
            <a:endParaRPr lang="en-US" sz="1400" dirty="0"/>
          </a:p>
          <a:p>
            <a:r>
              <a:rPr lang="en-US" sz="1400" dirty="0" err="1"/>
              <a:t>Holitna</a:t>
            </a:r>
            <a:r>
              <a:rPr lang="en-US" sz="1400" dirty="0"/>
              <a:t>	            </a:t>
            </a:r>
            <a:r>
              <a:rPr lang="en-US" sz="1400" dirty="0" err="1"/>
              <a:t>Gagaryah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Aniak</a:t>
            </a:r>
          </a:p>
          <a:p>
            <a:r>
              <a:rPr lang="en-US" sz="1400" dirty="0" err="1"/>
              <a:t>Cheeneetnuk</a:t>
            </a:r>
            <a:r>
              <a:rPr lang="en-US" sz="1400" dirty="0"/>
              <a:t>           </a:t>
            </a:r>
            <a:r>
              <a:rPr lang="en-US" sz="1400" dirty="0">
                <a:solidFill>
                  <a:srgbClr val="FF0000"/>
                </a:solidFill>
              </a:rPr>
              <a:t>Pitka</a:t>
            </a:r>
          </a:p>
          <a:p>
            <a:endParaRPr lang="en-US" sz="1400" dirty="0"/>
          </a:p>
          <a:p>
            <a:r>
              <a:rPr lang="en-US" sz="1400" dirty="0"/>
              <a:t>Pitka</a:t>
            </a:r>
          </a:p>
          <a:p>
            <a:r>
              <a:rPr lang="en-US" sz="1400" dirty="0"/>
              <a:t>Bear                            </a:t>
            </a:r>
          </a:p>
          <a:p>
            <a:r>
              <a:rPr lang="en-US" sz="1400" dirty="0"/>
              <a:t>Pitka: Salmon           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30" idx="2"/>
            <a:endCxn id="63" idx="0"/>
          </p:cNvCxnSpPr>
          <p:nvPr/>
        </p:nvCxnSpPr>
        <p:spPr>
          <a:xfrm flipH="1">
            <a:off x="7505034" y="3125431"/>
            <a:ext cx="537984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57600" y="1296666"/>
            <a:ext cx="90332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Harvest</a:t>
            </a:r>
          </a:p>
          <a:p>
            <a:r>
              <a:rPr lang="en-US" dirty="0">
                <a:solidFill>
                  <a:srgbClr val="0033CC"/>
                </a:solidFill>
              </a:rPr>
              <a:t>(C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0600" y="2471630"/>
            <a:ext cx="171353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Kuskokwim</a:t>
            </a:r>
          </a:p>
          <a:p>
            <a:pPr algn="ctr"/>
            <a:r>
              <a:rPr lang="en-US" dirty="0"/>
              <a:t>Run (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109262" y="1942996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121632" y="3259334"/>
            <a:ext cx="109856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y,i,j</a:t>
            </a:r>
            <a:r>
              <a:rPr lang="en-US" dirty="0"/>
              <a:t>=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y,i,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78" idx="3"/>
            <a:endCxn id="30" idx="1"/>
          </p:cNvCxnSpPr>
          <p:nvPr/>
        </p:nvCxnSpPr>
        <p:spPr>
          <a:xfrm>
            <a:off x="2704138" y="2794796"/>
            <a:ext cx="4348280" cy="7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3400" y="3584368"/>
            <a:ext cx="3933352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N</a:t>
            </a:r>
            <a:r>
              <a:rPr lang="en-US" b="1" baseline="-25000" dirty="0" err="1">
                <a:solidFill>
                  <a:srgbClr val="0033CC"/>
                </a:solidFill>
              </a:rPr>
              <a:t>yob</a:t>
            </a:r>
            <a:r>
              <a:rPr lang="en-US" dirty="0"/>
              <a:t>: Drainage-wide run</a:t>
            </a:r>
          </a:p>
          <a:p>
            <a:r>
              <a:rPr lang="en-US" dirty="0"/>
              <a:t>(</a:t>
            </a:r>
            <a:r>
              <a:rPr lang="en-US" dirty="0" err="1"/>
              <a:t>Kalskag</a:t>
            </a:r>
            <a:r>
              <a:rPr lang="en-US" dirty="0"/>
              <a:t> MR+ </a:t>
            </a:r>
          </a:p>
          <a:p>
            <a:r>
              <a:rPr lang="en-US" dirty="0"/>
              <a:t>+Harvest below </a:t>
            </a:r>
            <a:r>
              <a:rPr lang="en-US" dirty="0" err="1"/>
              <a:t>Kalskag</a:t>
            </a:r>
            <a:r>
              <a:rPr lang="en-US" dirty="0"/>
              <a:t> </a:t>
            </a:r>
          </a:p>
          <a:p>
            <a:r>
              <a:rPr lang="en-US" dirty="0"/>
              <a:t>+</a:t>
            </a:r>
            <a:r>
              <a:rPr lang="en-US" dirty="0" err="1"/>
              <a:t>Kwethluk</a:t>
            </a:r>
            <a:r>
              <a:rPr lang="en-US" dirty="0"/>
              <a:t> + </a:t>
            </a:r>
            <a:r>
              <a:rPr lang="en-US" dirty="0" err="1"/>
              <a:t>Tuluksak</a:t>
            </a:r>
            <a:r>
              <a:rPr lang="en-US" dirty="0"/>
              <a:t> escapements</a:t>
            </a:r>
          </a:p>
          <a:p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(i.e., (</a:t>
            </a:r>
            <a:r>
              <a:rPr lang="en-US" dirty="0" err="1"/>
              <a:t>Kw+Tu</a:t>
            </a:r>
            <a:r>
              <a:rPr lang="en-US" dirty="0"/>
              <a:t> Esc)*S)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Lower River MR + Harvest below 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(Eek)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Sonar + Harvest below Bethel 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(Eek)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1981200" y="3125431"/>
            <a:ext cx="0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0451" y="2028972"/>
            <a:ext cx="77207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y</a:t>
            </a:r>
            <a:r>
              <a:rPr lang="en-US" dirty="0"/>
              <a:t>-C</a:t>
            </a:r>
            <a:r>
              <a:rPr lang="en-US" baseline="-25000" dirty="0"/>
              <a:t>y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704138" y="1942996"/>
            <a:ext cx="572462" cy="859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F9850-752D-3728-58BC-D04346D93CD5}"/>
              </a:ext>
            </a:extLst>
          </p:cNvPr>
          <p:cNvSpPr txBox="1"/>
          <p:nvPr/>
        </p:nvSpPr>
        <p:spPr>
          <a:xfrm>
            <a:off x="1882323" y="1299287"/>
            <a:ext cx="146867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 CPUE</a:t>
            </a:r>
          </a:p>
          <a:p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0033CC"/>
                </a:solidFill>
              </a:rPr>
              <a:t>*</a:t>
            </a:r>
            <a:r>
              <a:rPr lang="en-US" dirty="0" err="1">
                <a:solidFill>
                  <a:srgbClr val="0033CC"/>
                </a:solidFill>
              </a:rPr>
              <a:t>CPUE</a:t>
            </a:r>
            <a:r>
              <a:rPr lang="en-US" baseline="-25000" dirty="0" err="1">
                <a:solidFill>
                  <a:srgbClr val="0033CC"/>
                </a:solidFill>
              </a:rPr>
              <a:t>k</a:t>
            </a:r>
            <a:endParaRPr lang="en-US" baseline="-25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2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542" y="173967"/>
            <a:ext cx="546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Run Reconstruction Model Update: Option 2</a:t>
            </a:r>
          </a:p>
          <a:p>
            <a:r>
              <a:rPr lang="en-US" dirty="0"/>
              <a:t>Add Sonar Component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2418" y="2479100"/>
            <a:ext cx="198120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Kuskokwim Escapement (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6693" y="3584368"/>
            <a:ext cx="3016682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i,j</a:t>
            </a:r>
            <a:r>
              <a:rPr lang="en-US" sz="1600" dirty="0"/>
              <a:t>) </a:t>
            </a:r>
          </a:p>
          <a:p>
            <a:r>
              <a:rPr lang="en-US" sz="1600" dirty="0"/>
              <a:t>Aerial                    Weir</a:t>
            </a:r>
          </a:p>
          <a:p>
            <a:r>
              <a:rPr lang="en-US" sz="1400" b="1" dirty="0" err="1"/>
              <a:t>Kwethluk</a:t>
            </a:r>
            <a:r>
              <a:rPr lang="en-US" sz="1400" dirty="0"/>
              <a:t>	            </a:t>
            </a:r>
            <a:r>
              <a:rPr lang="en-US" sz="1400" b="1" dirty="0" err="1"/>
              <a:t>Kwethluk</a:t>
            </a:r>
            <a:endParaRPr lang="en-US" sz="1400" b="1" dirty="0"/>
          </a:p>
          <a:p>
            <a:r>
              <a:rPr lang="en-US" sz="1400" dirty="0" err="1"/>
              <a:t>Kisaralik</a:t>
            </a:r>
            <a:r>
              <a:rPr lang="en-US" sz="1400" dirty="0"/>
              <a:t>                    </a:t>
            </a:r>
            <a:r>
              <a:rPr lang="en-US" sz="1400" b="1" dirty="0" err="1"/>
              <a:t>Tuluksak</a:t>
            </a:r>
            <a:endParaRPr lang="en-US" sz="1400" b="1" dirty="0"/>
          </a:p>
          <a:p>
            <a:r>
              <a:rPr lang="en-US" sz="1400" b="1" dirty="0" err="1"/>
              <a:t>Tuluksak</a:t>
            </a:r>
            <a:r>
              <a:rPr lang="en-US" sz="1400" b="1" dirty="0"/>
              <a:t>  </a:t>
            </a:r>
            <a:r>
              <a:rPr lang="en-US" sz="1400" dirty="0"/>
              <a:t>                  George</a:t>
            </a:r>
          </a:p>
          <a:p>
            <a:r>
              <a:rPr lang="en-US" sz="1400" dirty="0" err="1"/>
              <a:t>Aniak</a:t>
            </a:r>
            <a:r>
              <a:rPr lang="en-US" sz="1400" dirty="0"/>
              <a:t> : salmon         </a:t>
            </a:r>
            <a:r>
              <a:rPr lang="en-US" sz="1400" dirty="0" err="1"/>
              <a:t>Kogrukluk</a:t>
            </a:r>
            <a:endParaRPr lang="en-US" sz="1400" dirty="0"/>
          </a:p>
          <a:p>
            <a:r>
              <a:rPr lang="en-US" sz="1400" dirty="0" err="1"/>
              <a:t>Holokuk</a:t>
            </a:r>
            <a:r>
              <a:rPr lang="en-US" sz="1400" dirty="0"/>
              <a:t>                    </a:t>
            </a:r>
            <a:r>
              <a:rPr lang="en-US" sz="1400" dirty="0" err="1"/>
              <a:t>Tatlawiksuk</a:t>
            </a:r>
            <a:endParaRPr lang="en-US" sz="1400" dirty="0"/>
          </a:p>
          <a:p>
            <a:r>
              <a:rPr lang="en-US" sz="1400" dirty="0" err="1"/>
              <a:t>Oskawalik</a:t>
            </a:r>
            <a:r>
              <a:rPr lang="en-US" sz="1400" dirty="0"/>
              <a:t>                 </a:t>
            </a:r>
            <a:r>
              <a:rPr lang="en-US" sz="1400" dirty="0" err="1"/>
              <a:t>Takotna</a:t>
            </a:r>
            <a:endParaRPr lang="en-US" sz="1400" dirty="0"/>
          </a:p>
          <a:p>
            <a:r>
              <a:rPr lang="en-US" sz="1400" dirty="0" err="1"/>
              <a:t>Holitna</a:t>
            </a:r>
            <a:r>
              <a:rPr lang="en-US" sz="1400" dirty="0"/>
              <a:t>	            </a:t>
            </a:r>
            <a:r>
              <a:rPr lang="en-US" sz="1400" b="1" dirty="0">
                <a:solidFill>
                  <a:srgbClr val="FF0000"/>
                </a:solidFill>
              </a:rPr>
              <a:t>Aniak</a:t>
            </a:r>
          </a:p>
          <a:p>
            <a:r>
              <a:rPr lang="en-US" sz="1400" dirty="0" err="1"/>
              <a:t>Cheeneetnuk</a:t>
            </a:r>
            <a:r>
              <a:rPr lang="en-US" sz="1400" dirty="0"/>
              <a:t>           </a:t>
            </a:r>
            <a:r>
              <a:rPr lang="en-US" sz="1400" dirty="0">
                <a:solidFill>
                  <a:srgbClr val="FF0000"/>
                </a:solidFill>
              </a:rPr>
              <a:t>Pitka</a:t>
            </a:r>
          </a:p>
          <a:p>
            <a:r>
              <a:rPr lang="en-US" sz="1400" dirty="0" err="1"/>
              <a:t>Gagaryah</a:t>
            </a:r>
            <a:endParaRPr lang="en-US" sz="1400" dirty="0"/>
          </a:p>
          <a:p>
            <a:r>
              <a:rPr lang="en-US" sz="1400" dirty="0"/>
              <a:t>Pitka</a:t>
            </a:r>
          </a:p>
          <a:p>
            <a:r>
              <a:rPr lang="en-US" sz="1400" dirty="0"/>
              <a:t>Bear                            </a:t>
            </a:r>
          </a:p>
          <a:p>
            <a:r>
              <a:rPr lang="en-US" sz="1400" dirty="0"/>
              <a:t>Pitka: Salmon           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30" idx="2"/>
            <a:endCxn id="63" idx="0"/>
          </p:cNvCxnSpPr>
          <p:nvPr/>
        </p:nvCxnSpPr>
        <p:spPr>
          <a:xfrm flipH="1">
            <a:off x="7505034" y="3125431"/>
            <a:ext cx="537984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0600" y="2471630"/>
            <a:ext cx="171353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Kuskokwim</a:t>
            </a:r>
          </a:p>
          <a:p>
            <a:pPr algn="ctr"/>
            <a:r>
              <a:rPr lang="en-US" dirty="0"/>
              <a:t>Run (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962400" y="1921223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121632" y="3259334"/>
            <a:ext cx="109856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y,i,j</a:t>
            </a:r>
            <a:r>
              <a:rPr lang="en-US" dirty="0"/>
              <a:t>=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y,i,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78" idx="3"/>
            <a:endCxn id="30" idx="1"/>
          </p:cNvCxnSpPr>
          <p:nvPr/>
        </p:nvCxnSpPr>
        <p:spPr>
          <a:xfrm>
            <a:off x="2704138" y="2794796"/>
            <a:ext cx="4348280" cy="7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3639324"/>
            <a:ext cx="393335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N</a:t>
            </a:r>
            <a:r>
              <a:rPr lang="en-US" b="1" baseline="-25000" dirty="0" err="1">
                <a:solidFill>
                  <a:srgbClr val="0033CC"/>
                </a:solidFill>
              </a:rPr>
              <a:t>yob</a:t>
            </a:r>
            <a:r>
              <a:rPr lang="en-US" dirty="0"/>
              <a:t>: Drainage-wide run</a:t>
            </a:r>
          </a:p>
          <a:p>
            <a:r>
              <a:rPr lang="en-US" dirty="0"/>
              <a:t>(</a:t>
            </a:r>
            <a:r>
              <a:rPr lang="en-US" dirty="0" err="1"/>
              <a:t>Kalskag</a:t>
            </a:r>
            <a:r>
              <a:rPr lang="en-US" dirty="0"/>
              <a:t> MR+ </a:t>
            </a:r>
          </a:p>
          <a:p>
            <a:r>
              <a:rPr lang="en-US" dirty="0"/>
              <a:t>+Harvest below </a:t>
            </a:r>
            <a:r>
              <a:rPr lang="en-US" dirty="0" err="1"/>
              <a:t>Kalskag</a:t>
            </a:r>
            <a:r>
              <a:rPr lang="en-US" dirty="0"/>
              <a:t> </a:t>
            </a:r>
          </a:p>
          <a:p>
            <a:r>
              <a:rPr lang="en-US" dirty="0"/>
              <a:t>+</a:t>
            </a:r>
            <a:r>
              <a:rPr lang="en-US" dirty="0" err="1"/>
              <a:t>Kwethluk</a:t>
            </a:r>
            <a:r>
              <a:rPr lang="en-US" dirty="0"/>
              <a:t> + </a:t>
            </a:r>
            <a:r>
              <a:rPr lang="en-US" dirty="0" err="1"/>
              <a:t>Tuluksak</a:t>
            </a:r>
            <a:r>
              <a:rPr lang="en-US" dirty="0"/>
              <a:t> escapements</a:t>
            </a:r>
          </a:p>
          <a:p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(i.e., (</a:t>
            </a:r>
            <a:r>
              <a:rPr lang="en-US" dirty="0" err="1"/>
              <a:t>Kw+Tu</a:t>
            </a:r>
            <a:r>
              <a:rPr lang="en-US" dirty="0"/>
              <a:t> Esc)*S)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Lower River MR + Harvest below 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(Eek)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1981200" y="3125431"/>
            <a:ext cx="0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0451" y="2028972"/>
            <a:ext cx="77207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y</a:t>
            </a:r>
            <a:r>
              <a:rPr lang="en-US" dirty="0"/>
              <a:t>-C</a:t>
            </a:r>
            <a:r>
              <a:rPr lang="en-US" baseline="-25000" dirty="0"/>
              <a:t>y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574471" y="1935523"/>
            <a:ext cx="572462" cy="859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1FED2F-4CEE-00D0-C25C-3F10F5BC3C01}"/>
              </a:ext>
            </a:extLst>
          </p:cNvPr>
          <p:cNvSpPr txBox="1"/>
          <p:nvPr/>
        </p:nvSpPr>
        <p:spPr>
          <a:xfrm>
            <a:off x="3445558" y="1336448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00EBC-F320-613A-3894-9C4333CF0DE8}"/>
              </a:ext>
            </a:extLst>
          </p:cNvPr>
          <p:cNvSpPr txBox="1"/>
          <p:nvPr/>
        </p:nvSpPr>
        <p:spPr>
          <a:xfrm>
            <a:off x="4724822" y="2502405"/>
            <a:ext cx="99220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B1B3-C16F-131C-7881-977D0306D0B7}"/>
              </a:ext>
            </a:extLst>
          </p:cNvPr>
          <p:cNvSpPr txBox="1"/>
          <p:nvPr/>
        </p:nvSpPr>
        <p:spPr>
          <a:xfrm>
            <a:off x="5626653" y="1319966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C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BE789-CFDF-9A53-B091-C9618C91E7A3}"/>
              </a:ext>
            </a:extLst>
          </p:cNvPr>
          <p:cNvSpPr txBox="1"/>
          <p:nvPr/>
        </p:nvSpPr>
        <p:spPr>
          <a:xfrm rot="16200000">
            <a:off x="4017989" y="2637847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FFB40-4A0F-6692-B59A-30C59F903EE8}"/>
              </a:ext>
            </a:extLst>
          </p:cNvPr>
          <p:cNvSpPr txBox="1"/>
          <p:nvPr/>
        </p:nvSpPr>
        <p:spPr>
          <a:xfrm>
            <a:off x="4442234" y="3621192"/>
            <a:ext cx="142657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ps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35D27-FFFD-C97F-EE4A-66F8906F75A7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087180"/>
            <a:ext cx="12022" cy="541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C40571-3C0B-9932-F114-3E7F91BB3933}"/>
              </a:ext>
            </a:extLst>
          </p:cNvPr>
          <p:cNvCxnSpPr/>
          <p:nvPr/>
        </p:nvCxnSpPr>
        <p:spPr>
          <a:xfrm flipV="1">
            <a:off x="6322933" y="1921222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5F5D45-F850-9787-06FC-D59E2153462A}"/>
              </a:ext>
            </a:extLst>
          </p:cNvPr>
          <p:cNvSpPr txBox="1"/>
          <p:nvPr/>
        </p:nvSpPr>
        <p:spPr>
          <a:xfrm>
            <a:off x="1840135" y="1274891"/>
            <a:ext cx="146867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 CPUE</a:t>
            </a:r>
          </a:p>
          <a:p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0033CC"/>
                </a:solidFill>
              </a:rPr>
              <a:t>*</a:t>
            </a:r>
            <a:r>
              <a:rPr lang="en-US" dirty="0" err="1">
                <a:solidFill>
                  <a:srgbClr val="0033CC"/>
                </a:solidFill>
              </a:rPr>
              <a:t>CPUE</a:t>
            </a:r>
            <a:r>
              <a:rPr lang="en-US" baseline="-25000" dirty="0" err="1">
                <a:solidFill>
                  <a:srgbClr val="0033CC"/>
                </a:solidFill>
              </a:rPr>
              <a:t>k</a:t>
            </a:r>
            <a:endParaRPr lang="en-US" baseline="-25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0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029" y="211033"/>
            <a:ext cx="711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3: Kuskokwim Chinook Salmon Run Reconstruction Model overhaul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A16F7-7836-5970-3872-1BEB65E8FBC4}"/>
              </a:ext>
            </a:extLst>
          </p:cNvPr>
          <p:cNvGrpSpPr/>
          <p:nvPr/>
        </p:nvGrpSpPr>
        <p:grpSpPr>
          <a:xfrm>
            <a:off x="209967" y="803537"/>
            <a:ext cx="8500468" cy="5950930"/>
            <a:chOff x="209967" y="803537"/>
            <a:chExt cx="8500468" cy="5950930"/>
          </a:xfrm>
        </p:grpSpPr>
        <p:sp>
          <p:nvSpPr>
            <p:cNvPr id="30" name="TextBox 29"/>
            <p:cNvSpPr txBox="1"/>
            <p:nvPr/>
          </p:nvSpPr>
          <p:spPr>
            <a:xfrm>
              <a:off x="7297387" y="1862982"/>
              <a:ext cx="137158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River </a:t>
              </a:r>
            </a:p>
            <a:p>
              <a:r>
                <a:rPr lang="en-US" sz="1600" dirty="0"/>
                <a:t>Escapement (E</a:t>
              </a:r>
              <a:r>
                <a:rPr lang="en-US" sz="1600" baseline="-25000" dirty="0"/>
                <a:t>y,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67" name="Straight Arrow Connector 66"/>
            <p:cNvCxnSpPr>
              <a:cxnSpLocks/>
              <a:stCxn id="30" idx="2"/>
            </p:cNvCxnSpPr>
            <p:nvPr/>
          </p:nvCxnSpPr>
          <p:spPr>
            <a:xfrm flipH="1">
              <a:off x="7395107" y="2693979"/>
              <a:ext cx="588073" cy="8903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86069" y="860408"/>
              <a:ext cx="1443144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33CC"/>
                  </a:solidFill>
                </a:rPr>
                <a:t>Lower Harvest </a:t>
              </a:r>
            </a:p>
            <a:p>
              <a:r>
                <a:rPr lang="en-US" sz="1600" dirty="0">
                  <a:solidFill>
                    <a:srgbClr val="0033CC"/>
                  </a:solidFill>
                </a:rPr>
                <a:t>(</a:t>
              </a:r>
              <a:r>
                <a:rPr lang="en-US" sz="1600" dirty="0" err="1">
                  <a:solidFill>
                    <a:srgbClr val="0033CC"/>
                  </a:solidFill>
                </a:rPr>
                <a:t>H</a:t>
              </a:r>
              <a:r>
                <a:rPr lang="en-US" sz="1600" baseline="-25000" dirty="0" err="1">
                  <a:solidFill>
                    <a:srgbClr val="0033CC"/>
                  </a:solidFill>
                </a:rPr>
                <a:t>y,l</a:t>
              </a:r>
              <a:r>
                <a:rPr lang="en-US" sz="1600" baseline="-25000" dirty="0">
                  <a:solidFill>
                    <a:srgbClr val="0033CC"/>
                  </a:solidFill>
                </a:rPr>
                <a:t> </a:t>
              </a:r>
              <a:r>
                <a:rPr lang="en-US" sz="1600" dirty="0">
                  <a:solidFill>
                    <a:srgbClr val="0033CC"/>
                  </a:solidFill>
                </a:rPr>
                <a:t>= </a:t>
              </a:r>
              <a:r>
                <a:rPr lang="en-US" sz="1600" b="1" dirty="0" err="1">
                  <a:solidFill>
                    <a:srgbClr val="FF0000"/>
                  </a:solidFill>
                </a:rPr>
                <a:t>U</a:t>
              </a:r>
              <a:r>
                <a:rPr lang="en-US" sz="1600" b="1" baseline="-25000" dirty="0" err="1">
                  <a:solidFill>
                    <a:srgbClr val="FF0000"/>
                  </a:solidFill>
                </a:rPr>
                <a:t>y,l</a:t>
              </a:r>
              <a:r>
                <a:rPr lang="en-US" sz="1600" dirty="0" err="1">
                  <a:solidFill>
                    <a:srgbClr val="0033CC"/>
                  </a:solidFill>
                </a:rPr>
                <a:t>N</a:t>
              </a:r>
              <a:r>
                <a:rPr lang="en-US" sz="1600" baseline="-25000" dirty="0" err="1">
                  <a:solidFill>
                    <a:srgbClr val="0033CC"/>
                  </a:solidFill>
                </a:rPr>
                <a:t>y</a:t>
              </a:r>
              <a:r>
                <a:rPr lang="en-US" sz="1600" dirty="0">
                  <a:solidFill>
                    <a:srgbClr val="0033CC"/>
                  </a:solidFill>
                </a:rPr>
                <a:t>)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8608" y="2034356"/>
              <a:ext cx="1359549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dirty="0"/>
                <a:t>River Run (</a:t>
              </a:r>
              <a:r>
                <a:rPr lang="en-US" sz="1600" b="1" dirty="0">
                  <a:solidFill>
                    <a:srgbClr val="FF0000"/>
                  </a:solidFill>
                </a:rPr>
                <a:t>N</a:t>
              </a:r>
              <a:r>
                <a:rPr lang="en-US" sz="1600" b="1" baseline="-25000" dirty="0">
                  <a:solidFill>
                    <a:srgbClr val="FF0000"/>
                  </a:solidFill>
                </a:rPr>
                <a:t>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475916" y="1469800"/>
              <a:ext cx="0" cy="7681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cxnSpLocks/>
              <a:endCxn id="14" idx="1"/>
            </p:cNvCxnSpPr>
            <p:nvPr/>
          </p:nvCxnSpPr>
          <p:spPr>
            <a:xfrm>
              <a:off x="1594011" y="2204174"/>
              <a:ext cx="1692000" cy="92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6011" y="1921065"/>
              <a:ext cx="992207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Lower</a:t>
              </a:r>
            </a:p>
            <a:p>
              <a:r>
                <a:rPr lang="en-US" sz="1600" dirty="0"/>
                <a:t>Run (</a:t>
              </a:r>
              <a:r>
                <a:rPr lang="en-US" sz="1600" dirty="0" err="1"/>
                <a:t>N</a:t>
              </a:r>
              <a:r>
                <a:rPr lang="en-US" sz="1600" baseline="-25000" dirty="0" err="1"/>
                <a:t>y,l</a:t>
              </a:r>
              <a:r>
                <a:rPr lang="en-US" sz="1600" dirty="0"/>
                <a:t>) </a:t>
              </a:r>
            </a:p>
          </p:txBody>
        </p: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4291865" y="2163452"/>
              <a:ext cx="3005522" cy="19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91865" y="893749"/>
              <a:ext cx="1392561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33CC"/>
                  </a:solidFill>
                </a:rPr>
                <a:t>Upper Harvest</a:t>
              </a:r>
            </a:p>
            <a:p>
              <a:r>
                <a:rPr lang="en-US" sz="1600" dirty="0">
                  <a:solidFill>
                    <a:srgbClr val="0033CC"/>
                  </a:solidFill>
                </a:rPr>
                <a:t>(</a:t>
              </a:r>
              <a:r>
                <a:rPr lang="en-US" sz="1600" dirty="0" err="1">
                  <a:solidFill>
                    <a:srgbClr val="0033CC"/>
                  </a:solidFill>
                </a:rPr>
                <a:t>H</a:t>
              </a:r>
              <a:r>
                <a:rPr lang="en-US" sz="1600" baseline="-25000" dirty="0" err="1">
                  <a:solidFill>
                    <a:srgbClr val="0033CC"/>
                  </a:solidFill>
                </a:rPr>
                <a:t>y,u</a:t>
              </a:r>
              <a:r>
                <a:rPr lang="en-US" sz="1600" baseline="-25000" dirty="0">
                  <a:solidFill>
                    <a:srgbClr val="0033CC"/>
                  </a:solidFill>
                </a:rPr>
                <a:t> </a:t>
              </a:r>
              <a:r>
                <a:rPr lang="en-US" sz="1600" dirty="0">
                  <a:solidFill>
                    <a:srgbClr val="0033CC"/>
                  </a:solidFill>
                </a:rPr>
                <a:t>= </a:t>
              </a:r>
              <a:r>
                <a:rPr lang="en-US" sz="1600" b="1" dirty="0" err="1">
                  <a:solidFill>
                    <a:srgbClr val="FF0000"/>
                  </a:solidFill>
                </a:rPr>
                <a:t>U</a:t>
              </a:r>
              <a:r>
                <a:rPr lang="en-US" sz="1600" b="1" baseline="-25000" dirty="0" err="1">
                  <a:solidFill>
                    <a:srgbClr val="FF0000"/>
                  </a:solidFill>
                </a:rPr>
                <a:t>y,u</a:t>
              </a:r>
              <a:r>
                <a:rPr lang="en-US" sz="1600" dirty="0" err="1">
                  <a:solidFill>
                    <a:srgbClr val="0033CC"/>
                  </a:solidFill>
                </a:rPr>
                <a:t>N</a:t>
              </a:r>
              <a:r>
                <a:rPr lang="en-US" sz="1600" baseline="-25000" dirty="0" err="1">
                  <a:solidFill>
                    <a:srgbClr val="0033CC"/>
                  </a:solidFill>
                </a:rPr>
                <a:t>y,l</a:t>
              </a:r>
              <a:endParaRPr lang="en-US" sz="1600" dirty="0">
                <a:solidFill>
                  <a:srgbClr val="0033CC"/>
                </a:solidFill>
              </a:endParaRPr>
            </a:p>
          </p:txBody>
        </p: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 flipV="1">
              <a:off x="5126230" y="1469800"/>
              <a:ext cx="10578" cy="745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974769" y="2204174"/>
              <a:ext cx="0" cy="623585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7398045" y="1309247"/>
              <a:ext cx="10900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>
              <a:spAutoFit/>
            </a:bodyPr>
            <a:lstStyle/>
            <a:p>
              <a:r>
                <a:rPr lang="en-US" sz="1600" dirty="0" err="1"/>
                <a:t>E</a:t>
              </a:r>
              <a:r>
                <a:rPr lang="en-US" sz="1600" baseline="-25000" dirty="0" err="1"/>
                <a:t>y</a:t>
              </a:r>
              <a:r>
                <a:rPr lang="en-US" sz="1600" dirty="0"/>
                <a:t>=</a:t>
              </a:r>
              <a:r>
                <a:rPr lang="en-US" sz="1600" dirty="0" err="1"/>
                <a:t>N</a:t>
              </a:r>
              <a:r>
                <a:rPr lang="en-US" sz="1600" baseline="-25000" dirty="0" err="1"/>
                <a:t>y,l</a:t>
              </a:r>
              <a:r>
                <a:rPr lang="en-US" sz="1600" baseline="-25000" dirty="0"/>
                <a:t> </a:t>
              </a:r>
              <a:r>
                <a:rPr lang="en-US" sz="1600" dirty="0"/>
                <a:t>- </a:t>
              </a:r>
              <a:r>
                <a:rPr lang="en-US" sz="1600" dirty="0" err="1"/>
                <a:t>C</a:t>
              </a:r>
              <a:r>
                <a:rPr lang="en-US" sz="1600" baseline="-25000" dirty="0" err="1"/>
                <a:t>y,u</a:t>
              </a:r>
              <a:endParaRPr lang="en-US" sz="1600" baseline="-25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78402" y="1475274"/>
              <a:ext cx="99841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>
              <a:spAutoFit/>
            </a:bodyPr>
            <a:lstStyle/>
            <a:p>
              <a:r>
                <a:rPr lang="en-US" sz="1600" dirty="0" err="1"/>
                <a:t>N</a:t>
              </a:r>
              <a:r>
                <a:rPr lang="en-US" sz="1600" baseline="-25000" dirty="0" err="1"/>
                <a:t>y,l</a:t>
              </a:r>
              <a:r>
                <a:rPr lang="en-US" sz="1600" dirty="0"/>
                <a:t> = N</a:t>
              </a:r>
              <a:r>
                <a:rPr lang="en-US" sz="1600" baseline="-25000" dirty="0"/>
                <a:t>y</a:t>
              </a:r>
              <a:r>
                <a:rPr lang="en-US" sz="1600" dirty="0"/>
                <a:t> -</a:t>
              </a:r>
              <a:r>
                <a:rPr lang="en-US" sz="1600" dirty="0" err="1"/>
                <a:t>H</a:t>
              </a:r>
              <a:r>
                <a:rPr lang="en-US" sz="1600" baseline="-25000" dirty="0" err="1"/>
                <a:t>y,l</a:t>
              </a:r>
              <a:endParaRPr lang="en-US" sz="1600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84896" y="2844106"/>
              <a:ext cx="10112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33CC"/>
                  </a:solidFill>
                </a:rPr>
                <a:t>Lower</a:t>
              </a:r>
            </a:p>
            <a:p>
              <a:r>
                <a:rPr lang="en-US" sz="1600" dirty="0">
                  <a:solidFill>
                    <a:srgbClr val="0033CC"/>
                  </a:solidFill>
                </a:rPr>
                <a:t> MR</a:t>
              </a:r>
            </a:p>
            <a:p>
              <a:r>
                <a:rPr lang="en-US" sz="1600" dirty="0" err="1"/>
                <a:t>LMR</a:t>
              </a:r>
              <a:r>
                <a:rPr lang="en-US" sz="1600" baseline="-25000" dirty="0" err="1"/>
                <a:t>y</a:t>
              </a:r>
              <a:r>
                <a:rPr lang="en-US" sz="1600" dirty="0"/>
                <a:t> = N</a:t>
              </a:r>
              <a:r>
                <a:rPr lang="en-US" sz="1600" baseline="-25000" dirty="0"/>
                <a:t>y</a:t>
              </a:r>
              <a:endParaRPr lang="en-US" sz="1600" baseline="-25000" dirty="0">
                <a:solidFill>
                  <a:srgbClr val="0033C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250" y="4975455"/>
              <a:ext cx="4367848" cy="150810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Post hoc process</a:t>
              </a:r>
            </a:p>
            <a:p>
              <a:endParaRPr lang="en-US" sz="1600" b="1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Eek Esc (E</a:t>
              </a:r>
              <a:r>
                <a:rPr lang="en-US" sz="2000" baseline="-25000" dirty="0"/>
                <a:t>ek</a:t>
              </a:r>
              <a:r>
                <a:rPr lang="en-US" sz="2000" dirty="0"/>
                <a:t>) = 0.534*Pred(Kwethluk)</a:t>
              </a:r>
            </a:p>
            <a:p>
              <a:r>
                <a:rPr lang="en-US" sz="2000" dirty="0"/>
                <a:t>Kuskokwim Esc = E</a:t>
              </a:r>
              <a:r>
                <a:rPr lang="en-US" sz="2000" baseline="-25000" dirty="0"/>
                <a:t>y</a:t>
              </a:r>
              <a:r>
                <a:rPr lang="en-US" sz="2000" dirty="0"/>
                <a:t> + E</a:t>
              </a:r>
              <a:r>
                <a:rPr lang="en-US" sz="2000" baseline="-25000" dirty="0"/>
                <a:t>ek</a:t>
              </a:r>
              <a:r>
                <a:rPr lang="en-US" sz="2000" dirty="0"/>
                <a:t> </a:t>
              </a:r>
              <a:endParaRPr lang="en-US" sz="2000" b="1" dirty="0"/>
            </a:p>
            <a:p>
              <a:r>
                <a:rPr lang="en-US" sz="2000" dirty="0"/>
                <a:t>Kuskokwim Run = N</a:t>
              </a:r>
              <a:r>
                <a:rPr lang="en-US" sz="2000" baseline="-25000" dirty="0"/>
                <a:t>y</a:t>
              </a:r>
              <a:r>
                <a:rPr lang="en-US" sz="2000" dirty="0"/>
                <a:t> + E</a:t>
              </a:r>
              <a:r>
                <a:rPr lang="en-US" sz="2000" baseline="-25000" dirty="0"/>
                <a:t>ek</a:t>
              </a:r>
              <a:r>
                <a:rPr lang="en-US" sz="2000" dirty="0"/>
                <a:t>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468515" y="2054298"/>
              <a:ext cx="785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Bethel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06910" y="901832"/>
              <a:ext cx="123590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33CC"/>
                  </a:solidFill>
                </a:rPr>
                <a:t>Kalskag</a:t>
              </a:r>
              <a:r>
                <a:rPr lang="en-US" sz="1600" dirty="0">
                  <a:solidFill>
                    <a:srgbClr val="0033CC"/>
                  </a:solidFill>
                </a:rPr>
                <a:t> MR</a:t>
              </a:r>
            </a:p>
            <a:p>
              <a:r>
                <a:rPr lang="en-US" sz="1600" dirty="0" err="1"/>
                <a:t>MR</a:t>
              </a:r>
              <a:r>
                <a:rPr lang="en-US" sz="1600" baseline="-25000" dirty="0" err="1"/>
                <a:t>y</a:t>
              </a:r>
              <a:r>
                <a:rPr lang="en-US" sz="1600" dirty="0"/>
                <a:t> = </a:t>
              </a:r>
              <a:r>
                <a:rPr lang="en-US" sz="1600" dirty="0" err="1"/>
                <a:t>mqE</a:t>
              </a:r>
              <a:r>
                <a:rPr lang="en-US" sz="1600" baseline="-25000" dirty="0" err="1"/>
                <a:t>y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81967" y="2862549"/>
              <a:ext cx="111089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33CC"/>
                  </a:solidFill>
                </a:rPr>
                <a:t>Sonar</a:t>
              </a:r>
            </a:p>
            <a:p>
              <a:r>
                <a:rPr lang="en-US" sz="1600" dirty="0"/>
                <a:t>S</a:t>
              </a:r>
              <a:r>
                <a:rPr lang="en-US" sz="1600" baseline="-25000" dirty="0"/>
                <a:t>y</a:t>
              </a:r>
              <a:r>
                <a:rPr lang="en-US" sz="1600" dirty="0"/>
                <a:t> = </a:t>
              </a:r>
              <a:r>
                <a:rPr lang="en-US" sz="1600" dirty="0" err="1"/>
                <a:t>psN</a:t>
              </a:r>
              <a:r>
                <a:rPr lang="en-US" sz="1600" baseline="-25000" dirty="0" err="1"/>
                <a:t>y,l</a:t>
              </a:r>
              <a:endParaRPr lang="en-US" sz="1600" dirty="0"/>
            </a:p>
          </p:txBody>
        </p:sp>
        <p:cxnSp>
          <p:nvCxnSpPr>
            <p:cNvPr id="109" name="Straight Arrow Connector 108"/>
            <p:cNvCxnSpPr>
              <a:cxnSpLocks/>
              <a:endCxn id="14" idx="2"/>
            </p:cNvCxnSpPr>
            <p:nvPr/>
          </p:nvCxnSpPr>
          <p:spPr>
            <a:xfrm flipV="1">
              <a:off x="3781562" y="2505840"/>
              <a:ext cx="553" cy="339458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75137" y="1445183"/>
              <a:ext cx="399265" cy="745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0FFD25-92AD-255E-5305-ABC8E5311E3C}"/>
                </a:ext>
              </a:extLst>
            </p:cNvPr>
            <p:cNvSpPr txBox="1"/>
            <p:nvPr/>
          </p:nvSpPr>
          <p:spPr>
            <a:xfrm>
              <a:off x="461931" y="803537"/>
              <a:ext cx="1468672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Com CPUE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N</a:t>
              </a:r>
              <a:r>
                <a:rPr lang="en-US" baseline="-25000" dirty="0">
                  <a:solidFill>
                    <a:srgbClr val="0033CC"/>
                  </a:solidFill>
                </a:rPr>
                <a:t>y</a:t>
              </a:r>
              <a:r>
                <a:rPr lang="en-US" dirty="0">
                  <a:solidFill>
                    <a:srgbClr val="0033CC"/>
                  </a:solidFill>
                </a:rPr>
                <a:t> = </a:t>
              </a:r>
              <a:r>
                <a:rPr lang="en-US" b="1" dirty="0">
                  <a:solidFill>
                    <a:srgbClr val="FF0000"/>
                  </a:solidFill>
                </a:rPr>
                <a:t>q</a:t>
              </a:r>
              <a:r>
                <a:rPr lang="en-US" b="1" baseline="-25000" dirty="0">
                  <a:solidFill>
                    <a:srgbClr val="FF0000"/>
                  </a:solidFill>
                </a:rPr>
                <a:t>i</a:t>
              </a:r>
              <a:r>
                <a:rPr lang="en-US" b="1" baseline="-25000" dirty="0">
                  <a:solidFill>
                    <a:srgbClr val="0033CC"/>
                  </a:solidFill>
                </a:rPr>
                <a:t>*</a:t>
              </a:r>
              <a:r>
                <a:rPr lang="en-US" dirty="0" err="1">
                  <a:solidFill>
                    <a:srgbClr val="0033CC"/>
                  </a:solidFill>
                </a:rPr>
                <a:t>CPUE</a:t>
              </a:r>
              <a:r>
                <a:rPr lang="en-US" baseline="-25000" dirty="0" err="1">
                  <a:solidFill>
                    <a:srgbClr val="0033CC"/>
                  </a:solidFill>
                </a:rPr>
                <a:t>k</a:t>
              </a:r>
              <a:endParaRPr lang="en-US" baseline="-25000" dirty="0">
                <a:solidFill>
                  <a:srgbClr val="0033CC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2A3E3-7134-9C41-3227-71261083959E}"/>
                </a:ext>
              </a:extLst>
            </p:cNvPr>
            <p:cNvSpPr txBox="1"/>
            <p:nvPr/>
          </p:nvSpPr>
          <p:spPr>
            <a:xfrm>
              <a:off x="5693753" y="3584368"/>
              <a:ext cx="3016682" cy="31700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Escapements (</a:t>
              </a:r>
              <a:r>
                <a:rPr lang="en-US" sz="1600" dirty="0" err="1"/>
                <a:t>e</a:t>
              </a:r>
              <a:r>
                <a:rPr lang="en-US" sz="1600" baseline="-25000" dirty="0" err="1"/>
                <a:t>i,j</a:t>
              </a:r>
              <a:r>
                <a:rPr lang="en-US" sz="1600" dirty="0"/>
                <a:t>) </a:t>
              </a:r>
            </a:p>
            <a:p>
              <a:r>
                <a:rPr lang="en-US" sz="1600" dirty="0"/>
                <a:t>Aerial                    Weir</a:t>
              </a:r>
            </a:p>
            <a:p>
              <a:r>
                <a:rPr lang="en-US" sz="1400" b="1" dirty="0" err="1"/>
                <a:t>Kwethluk</a:t>
              </a:r>
              <a:r>
                <a:rPr lang="en-US" sz="1400" dirty="0"/>
                <a:t>	            </a:t>
              </a:r>
              <a:r>
                <a:rPr lang="en-US" sz="1400" b="1" dirty="0" err="1"/>
                <a:t>Kwethluk</a:t>
              </a:r>
              <a:endParaRPr lang="en-US" sz="1400" b="1" dirty="0"/>
            </a:p>
            <a:p>
              <a:r>
                <a:rPr lang="en-US" sz="1400" dirty="0" err="1"/>
                <a:t>Kisaralik</a:t>
              </a:r>
              <a:r>
                <a:rPr lang="en-US" sz="1400" dirty="0"/>
                <a:t>                    </a:t>
              </a:r>
              <a:r>
                <a:rPr lang="en-US" sz="1400" b="1" dirty="0" err="1"/>
                <a:t>Tuluksak</a:t>
              </a:r>
              <a:endParaRPr lang="en-US" sz="1400" b="1" dirty="0"/>
            </a:p>
            <a:p>
              <a:r>
                <a:rPr lang="en-US" sz="1400" b="1" dirty="0" err="1"/>
                <a:t>Tuluksak</a:t>
              </a:r>
              <a:r>
                <a:rPr lang="en-US" sz="1400" b="1" dirty="0"/>
                <a:t>  </a:t>
              </a:r>
              <a:r>
                <a:rPr lang="en-US" sz="1400" dirty="0"/>
                <a:t>                  George</a:t>
              </a:r>
            </a:p>
            <a:p>
              <a:r>
                <a:rPr lang="en-US" sz="1400" dirty="0" err="1"/>
                <a:t>Aniak</a:t>
              </a:r>
              <a:r>
                <a:rPr lang="en-US" sz="1400" dirty="0"/>
                <a:t> : salmon         </a:t>
              </a:r>
              <a:r>
                <a:rPr lang="en-US" sz="1400" dirty="0" err="1"/>
                <a:t>Kogrukluk</a:t>
              </a:r>
              <a:endParaRPr lang="en-US" sz="1400" dirty="0"/>
            </a:p>
            <a:p>
              <a:r>
                <a:rPr lang="en-US" sz="1400" dirty="0" err="1"/>
                <a:t>Holokuk</a:t>
              </a:r>
              <a:r>
                <a:rPr lang="en-US" sz="1400" dirty="0"/>
                <a:t>                    </a:t>
              </a:r>
              <a:r>
                <a:rPr lang="en-US" sz="1400" dirty="0" err="1"/>
                <a:t>Tatlawiksuk</a:t>
              </a:r>
              <a:endParaRPr lang="en-US" sz="1400" dirty="0"/>
            </a:p>
            <a:p>
              <a:r>
                <a:rPr lang="en-US" sz="1400" dirty="0" err="1"/>
                <a:t>Oskawalik</a:t>
              </a:r>
              <a:r>
                <a:rPr lang="en-US" sz="1400" dirty="0"/>
                <a:t>                 </a:t>
              </a:r>
              <a:r>
                <a:rPr lang="en-US" sz="1400" dirty="0" err="1"/>
                <a:t>Takotna</a:t>
              </a:r>
              <a:endParaRPr lang="en-US" sz="1400" dirty="0"/>
            </a:p>
            <a:p>
              <a:r>
                <a:rPr lang="en-US" sz="1400" dirty="0" err="1"/>
                <a:t>Holitna</a:t>
              </a:r>
              <a:r>
                <a:rPr lang="en-US" sz="1400" dirty="0"/>
                <a:t>	            </a:t>
              </a:r>
              <a:r>
                <a:rPr lang="en-US" sz="1400" b="1" dirty="0">
                  <a:solidFill>
                    <a:srgbClr val="FF0000"/>
                  </a:solidFill>
                </a:rPr>
                <a:t>Aniak</a:t>
              </a:r>
            </a:p>
            <a:p>
              <a:r>
                <a:rPr lang="en-US" sz="1400" dirty="0" err="1"/>
                <a:t>Cheeneetnuk</a:t>
              </a:r>
              <a:r>
                <a:rPr lang="en-US" sz="1400" dirty="0"/>
                <a:t>           </a:t>
              </a:r>
              <a:r>
                <a:rPr lang="en-US" sz="1400" dirty="0">
                  <a:solidFill>
                    <a:srgbClr val="FF0000"/>
                  </a:solidFill>
                </a:rPr>
                <a:t>Pitka</a:t>
              </a:r>
            </a:p>
            <a:p>
              <a:r>
                <a:rPr lang="en-US" sz="1400" dirty="0" err="1"/>
                <a:t>Gagaryah</a:t>
              </a:r>
              <a:endParaRPr lang="en-US" sz="1400" dirty="0"/>
            </a:p>
            <a:p>
              <a:r>
                <a:rPr lang="en-US" sz="1400" dirty="0"/>
                <a:t>Pitka</a:t>
              </a:r>
            </a:p>
            <a:p>
              <a:r>
                <a:rPr lang="en-US" sz="1400" dirty="0"/>
                <a:t>Bear                            </a:t>
              </a:r>
            </a:p>
            <a:p>
              <a:r>
                <a:rPr lang="en-US" sz="1400" dirty="0"/>
                <a:t>Pitka: Salmon           </a:t>
              </a:r>
              <a:endParaRPr lang="en-US" sz="16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92E469-E8C1-4A71-3E1F-4F03B834AAEC}"/>
                </a:ext>
              </a:extLst>
            </p:cNvPr>
            <p:cNvCxnSpPr>
              <a:cxnSpLocks/>
            </p:cNvCxnSpPr>
            <p:nvPr/>
          </p:nvCxnSpPr>
          <p:spPr>
            <a:xfrm>
              <a:off x="6524163" y="1469800"/>
              <a:ext cx="0" cy="705064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1BF470-1C8D-0098-054C-451D8EA571BA}"/>
                </a:ext>
              </a:extLst>
            </p:cNvPr>
            <p:cNvSpPr txBox="1"/>
            <p:nvPr/>
          </p:nvSpPr>
          <p:spPr>
            <a:xfrm>
              <a:off x="467666" y="3891124"/>
              <a:ext cx="1359549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dirty="0"/>
                <a:t>Kuskokwim</a:t>
              </a:r>
            </a:p>
            <a:p>
              <a:pPr algn="ctr"/>
              <a:r>
                <a:rPr lang="en-US" sz="1600" dirty="0"/>
                <a:t> Run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0F52E-9774-4D40-2ABA-1DD274747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267" y="2379019"/>
              <a:ext cx="0" cy="15121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40F07-EF9A-A1F5-7C06-B21028B7B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41" y="3154936"/>
              <a:ext cx="3386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ED7913-3218-3A0E-DD9D-E74EB25AC038}"/>
                </a:ext>
              </a:extLst>
            </p:cNvPr>
            <p:cNvSpPr txBox="1"/>
            <p:nvPr/>
          </p:nvSpPr>
          <p:spPr>
            <a:xfrm>
              <a:off x="209967" y="2985659"/>
              <a:ext cx="643403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Eek</a:t>
              </a:r>
            </a:p>
            <a:p>
              <a:r>
                <a:rPr lang="en-US" sz="1600" dirty="0"/>
                <a:t>(E</a:t>
              </a:r>
              <a:r>
                <a:rPr lang="en-US" sz="1600" baseline="-25000" dirty="0"/>
                <a:t>ek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9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370" y="259760"/>
            <a:ext cx="512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Chum salmon Run Reconstruction Model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3604921"/>
            <a:ext cx="3016682" cy="3046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)</a:t>
            </a:r>
          </a:p>
          <a:p>
            <a:r>
              <a:rPr lang="en-US" sz="1600" dirty="0"/>
              <a:t>Sonar </a:t>
            </a:r>
          </a:p>
          <a:p>
            <a:r>
              <a:rPr lang="en-US" sz="1600" dirty="0"/>
              <a:t>Aniak </a:t>
            </a:r>
          </a:p>
          <a:p>
            <a:endParaRPr lang="en-US" sz="1600" dirty="0"/>
          </a:p>
          <a:p>
            <a:r>
              <a:rPr lang="en-US" sz="1600" dirty="0"/>
              <a:t>Weir 		Aerial ???</a:t>
            </a:r>
          </a:p>
          <a:p>
            <a:r>
              <a:rPr lang="en-US" sz="1600" dirty="0"/>
              <a:t>Kwethluk</a:t>
            </a:r>
          </a:p>
          <a:p>
            <a:r>
              <a:rPr lang="en-US" sz="1600" dirty="0" err="1"/>
              <a:t>Tuluksak</a:t>
            </a:r>
            <a:endParaRPr lang="en-US" sz="1600" dirty="0"/>
          </a:p>
          <a:p>
            <a:r>
              <a:rPr lang="en-US" sz="1600" dirty="0"/>
              <a:t>Salmon: Aniak</a:t>
            </a:r>
          </a:p>
          <a:p>
            <a:r>
              <a:rPr lang="en-US" sz="1600" dirty="0"/>
              <a:t>George</a:t>
            </a:r>
          </a:p>
          <a:p>
            <a:r>
              <a:rPr lang="en-US" sz="1600" dirty="0" err="1"/>
              <a:t>Kogrukluk</a:t>
            </a:r>
            <a:endParaRPr lang="en-US" sz="1600" dirty="0"/>
          </a:p>
          <a:p>
            <a:r>
              <a:rPr lang="en-US" sz="1600" dirty="0" err="1"/>
              <a:t>Tatlawiksuk</a:t>
            </a:r>
            <a:endParaRPr lang="en-US" sz="1600" dirty="0"/>
          </a:p>
          <a:p>
            <a:r>
              <a:rPr lang="en-US" sz="1600" dirty="0" err="1"/>
              <a:t>Takotna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3986195" y="2213453"/>
            <a:ext cx="12903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73082" y="867861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234" y="2069687"/>
            <a:ext cx="135954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Run (</a:t>
            </a:r>
            <a:r>
              <a:rPr lang="en-US" sz="1600" b="1" dirty="0" err="1">
                <a:solidFill>
                  <a:srgbClr val="FF0000"/>
                </a:solidFill>
              </a:rPr>
              <a:t>N</a:t>
            </a:r>
            <a:r>
              <a:rPr lang="en-US" sz="1600" b="1" baseline="-25000" dirty="0" err="1">
                <a:solidFill>
                  <a:srgbClr val="FF0000"/>
                </a:solidFill>
              </a:rPr>
              <a:t>y</a:t>
            </a:r>
            <a:r>
              <a:rPr lang="en-US" sz="1600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62940" y="1478888"/>
            <a:ext cx="0" cy="768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8" idx="3"/>
            <a:endCxn id="14" idx="1"/>
          </p:cNvCxnSpPr>
          <p:nvPr/>
        </p:nvCxnSpPr>
        <p:spPr>
          <a:xfrm>
            <a:off x="1466783" y="2238964"/>
            <a:ext cx="1497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4618" y="1946576"/>
            <a:ext cx="992207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12839" y="858331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C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089408" y="1436066"/>
            <a:ext cx="1" cy="777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5948270" y="2620482"/>
            <a:ext cx="909730" cy="963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72921" y="6234629"/>
            <a:ext cx="78220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=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y,i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41233" y="1478312"/>
            <a:ext cx="109000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=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baseline="-25000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H</a:t>
            </a:r>
            <a:r>
              <a:rPr lang="en-US" sz="1600" baseline="-25000" dirty="0" err="1"/>
              <a:t>y,u</a:t>
            </a:r>
            <a:endParaRPr lang="en-US" sz="16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2891491" y="1509691"/>
            <a:ext cx="99841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 = N</a:t>
            </a:r>
            <a:r>
              <a:rPr lang="en-US" sz="1600" baseline="-25000" dirty="0"/>
              <a:t>y</a:t>
            </a:r>
            <a:r>
              <a:rPr lang="en-US" sz="1600" dirty="0"/>
              <a:t> -</a:t>
            </a:r>
            <a:r>
              <a:rPr lang="en-US" sz="1600" dirty="0" err="1"/>
              <a:t>H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183387" y="2070817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6353741" y="1171046"/>
            <a:ext cx="13941" cy="614531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70433" y="649645"/>
            <a:ext cx="1649567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Kalskag</a:t>
            </a:r>
            <a:r>
              <a:rPr lang="en-US" sz="1600" dirty="0">
                <a:solidFill>
                  <a:srgbClr val="0033CC"/>
                </a:solidFill>
              </a:rPr>
              <a:t> MR</a:t>
            </a:r>
          </a:p>
          <a:p>
            <a:r>
              <a:rPr lang="en-US" sz="1600" dirty="0"/>
              <a:t>M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f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endParaRPr lang="en-US" sz="1600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760554" y="2878893"/>
            <a:ext cx="142657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ps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  <a:p>
            <a:r>
              <a:rPr lang="en-US" sz="1600" dirty="0">
                <a:solidFill>
                  <a:srgbClr val="0033CC"/>
                </a:solidFill>
              </a:rPr>
              <a:t>Bethel </a:t>
            </a:r>
            <a:r>
              <a:rPr lang="en-US" sz="1600" dirty="0" err="1">
                <a:solidFill>
                  <a:srgbClr val="0033CC"/>
                </a:solidFill>
              </a:rPr>
              <a:t>Testfish</a:t>
            </a:r>
            <a:endParaRPr lang="en-US" sz="1600" dirty="0">
              <a:solidFill>
                <a:srgbClr val="0033CC"/>
              </a:solidFill>
            </a:endParaRPr>
          </a:p>
          <a:p>
            <a:r>
              <a:rPr lang="en-US" sz="1600" dirty="0"/>
              <a:t>B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b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cxnSp>
        <p:nvCxnSpPr>
          <p:cNvPr id="109" name="Straight Arrow Connector 108"/>
          <p:cNvCxnSpPr>
            <a:cxnSpLocks/>
            <a:endCxn id="14" idx="2"/>
          </p:cNvCxnSpPr>
          <p:nvPr/>
        </p:nvCxnSpPr>
        <p:spPr>
          <a:xfrm flipV="1">
            <a:off x="3460169" y="2531351"/>
            <a:ext cx="553" cy="339458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0898" y="882829"/>
            <a:ext cx="1098468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Com  CPUE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q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335680" y="1509691"/>
            <a:ext cx="399265" cy="74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86EDD3-74ED-4CBB-B0EB-5934725EDB57}"/>
              </a:ext>
            </a:extLst>
          </p:cNvPr>
          <p:cNvSpPr txBox="1"/>
          <p:nvPr/>
        </p:nvSpPr>
        <p:spPr>
          <a:xfrm>
            <a:off x="5316640" y="1789485"/>
            <a:ext cx="1324846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Total Escapement (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baseline="-25000" dirty="0"/>
              <a:t>,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6230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1369" y="228299"/>
            <a:ext cx="609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Revised Kuskokwim Sockeye salmon Run Reconstruction Model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3604921"/>
            <a:ext cx="3016682" cy="3046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)</a:t>
            </a:r>
          </a:p>
          <a:p>
            <a:r>
              <a:rPr lang="en-US" sz="1600" dirty="0"/>
              <a:t>Sonar </a:t>
            </a:r>
          </a:p>
          <a:p>
            <a:r>
              <a:rPr lang="en-US" sz="1600" dirty="0"/>
              <a:t>Aniak </a:t>
            </a:r>
          </a:p>
          <a:p>
            <a:endParaRPr lang="en-US" sz="1600" dirty="0"/>
          </a:p>
          <a:p>
            <a:r>
              <a:rPr lang="en-US" sz="1600" dirty="0"/>
              <a:t>Weir 		Aerial ???</a:t>
            </a:r>
          </a:p>
          <a:p>
            <a:r>
              <a:rPr lang="en-US" sz="1600" dirty="0"/>
              <a:t>Kwethluk</a:t>
            </a:r>
          </a:p>
          <a:p>
            <a:r>
              <a:rPr lang="en-US" sz="1600" dirty="0" err="1"/>
              <a:t>Tuluksak</a:t>
            </a:r>
            <a:endParaRPr lang="en-US" sz="1600" dirty="0"/>
          </a:p>
          <a:p>
            <a:r>
              <a:rPr lang="en-US" sz="1600" dirty="0"/>
              <a:t>Salmon: Aniak</a:t>
            </a:r>
          </a:p>
          <a:p>
            <a:r>
              <a:rPr lang="en-US" sz="1600" dirty="0"/>
              <a:t>George</a:t>
            </a:r>
          </a:p>
          <a:p>
            <a:r>
              <a:rPr lang="en-US" sz="1600" dirty="0" err="1"/>
              <a:t>Kogrukluk</a:t>
            </a:r>
            <a:endParaRPr lang="en-US" sz="1600" dirty="0"/>
          </a:p>
          <a:p>
            <a:r>
              <a:rPr lang="en-US" sz="1600" dirty="0" err="1"/>
              <a:t>Tatlawiksuk</a:t>
            </a:r>
            <a:endParaRPr lang="en-US" sz="1600" dirty="0"/>
          </a:p>
          <a:p>
            <a:r>
              <a:rPr lang="en-US" sz="1600" dirty="0" err="1"/>
              <a:t>Telaquina</a:t>
            </a:r>
            <a:r>
              <a:rPr lang="en-US" sz="1600" dirty="0"/>
              <a:t> 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3986195" y="2213453"/>
            <a:ext cx="12903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73082" y="867861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234" y="2069687"/>
            <a:ext cx="135954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Run (</a:t>
            </a:r>
            <a:r>
              <a:rPr lang="en-US" sz="1600" b="1" dirty="0" err="1">
                <a:solidFill>
                  <a:srgbClr val="FF0000"/>
                </a:solidFill>
              </a:rPr>
              <a:t>N</a:t>
            </a:r>
            <a:r>
              <a:rPr lang="en-US" sz="1600" b="1" baseline="-25000" dirty="0" err="1">
                <a:solidFill>
                  <a:srgbClr val="FF0000"/>
                </a:solidFill>
              </a:rPr>
              <a:t>y</a:t>
            </a:r>
            <a:r>
              <a:rPr lang="en-US" sz="1600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62940" y="1478888"/>
            <a:ext cx="0" cy="768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8" idx="3"/>
            <a:endCxn id="14" idx="1"/>
          </p:cNvCxnSpPr>
          <p:nvPr/>
        </p:nvCxnSpPr>
        <p:spPr>
          <a:xfrm>
            <a:off x="1466783" y="2238964"/>
            <a:ext cx="1497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4618" y="1946576"/>
            <a:ext cx="992207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12839" y="858331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089408" y="1436066"/>
            <a:ext cx="1" cy="777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5948270" y="2620482"/>
            <a:ext cx="909730" cy="963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72921" y="6234629"/>
            <a:ext cx="78220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=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y,i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41233" y="1478312"/>
            <a:ext cx="109000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=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baseline="-25000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H</a:t>
            </a:r>
            <a:r>
              <a:rPr lang="en-US" sz="1600" baseline="-25000" dirty="0" err="1"/>
              <a:t>y,u</a:t>
            </a:r>
            <a:endParaRPr lang="en-US" sz="16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2891491" y="1509691"/>
            <a:ext cx="99841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 = N</a:t>
            </a:r>
            <a:r>
              <a:rPr lang="en-US" sz="1600" baseline="-25000" dirty="0"/>
              <a:t>y</a:t>
            </a:r>
            <a:r>
              <a:rPr lang="en-US" sz="1600" dirty="0"/>
              <a:t> -</a:t>
            </a:r>
            <a:r>
              <a:rPr lang="en-US" sz="1600" dirty="0" err="1"/>
              <a:t>H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183387" y="2070817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6427284" y="1200878"/>
            <a:ext cx="13941" cy="614531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71613" y="712490"/>
            <a:ext cx="1649567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Kalskag</a:t>
            </a:r>
            <a:r>
              <a:rPr lang="en-US" sz="1600" dirty="0">
                <a:solidFill>
                  <a:srgbClr val="0033CC"/>
                </a:solidFill>
              </a:rPr>
              <a:t> MR</a:t>
            </a:r>
          </a:p>
          <a:p>
            <a:r>
              <a:rPr lang="en-US" sz="1600" dirty="0"/>
              <a:t>M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f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endParaRPr lang="en-US" sz="1600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760554" y="2878893"/>
            <a:ext cx="142657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ps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  <a:p>
            <a:r>
              <a:rPr lang="en-US" sz="1600" dirty="0">
                <a:solidFill>
                  <a:srgbClr val="0033CC"/>
                </a:solidFill>
              </a:rPr>
              <a:t>Bethel </a:t>
            </a:r>
            <a:r>
              <a:rPr lang="en-US" sz="1600" dirty="0" err="1">
                <a:solidFill>
                  <a:srgbClr val="0033CC"/>
                </a:solidFill>
              </a:rPr>
              <a:t>Testfish</a:t>
            </a:r>
            <a:endParaRPr lang="en-US" sz="1600" dirty="0">
              <a:solidFill>
                <a:srgbClr val="0033CC"/>
              </a:solidFill>
            </a:endParaRPr>
          </a:p>
          <a:p>
            <a:r>
              <a:rPr lang="en-US" sz="1600" dirty="0"/>
              <a:t>B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b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cxnSp>
        <p:nvCxnSpPr>
          <p:cNvPr id="109" name="Straight Arrow Connector 108"/>
          <p:cNvCxnSpPr>
            <a:cxnSpLocks/>
            <a:endCxn id="14" idx="2"/>
          </p:cNvCxnSpPr>
          <p:nvPr/>
        </p:nvCxnSpPr>
        <p:spPr>
          <a:xfrm flipV="1">
            <a:off x="3460169" y="2531351"/>
            <a:ext cx="553" cy="339458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0898" y="882829"/>
            <a:ext cx="1098468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Com  CPUE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q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335680" y="1509691"/>
            <a:ext cx="399265" cy="74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86EDD3-74ED-4CBB-B0EB-5934725EDB57}"/>
              </a:ext>
            </a:extLst>
          </p:cNvPr>
          <p:cNvSpPr txBox="1"/>
          <p:nvPr/>
        </p:nvSpPr>
        <p:spPr>
          <a:xfrm>
            <a:off x="5316640" y="1789485"/>
            <a:ext cx="1324846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Total Escapement (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baseline="-25000" dirty="0"/>
              <a:t>,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23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860</Words>
  <Application>Microsoft Office PowerPoint</Application>
  <PresentationFormat>On-screen Show (4:3)</PresentationFormat>
  <Paragraphs>226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Kuskokwim Run Reconstruction Model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Alaska Dept of Fish and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Hamazaki, Hamachan (DFG)</dc:creator>
  <cp:lastModifiedBy>Hamazaki, Hamachan (DFG)</cp:lastModifiedBy>
  <cp:revision>95</cp:revision>
  <dcterms:created xsi:type="dcterms:W3CDTF">2016-05-26T18:24:13Z</dcterms:created>
  <dcterms:modified xsi:type="dcterms:W3CDTF">2024-10-29T00:26:47Z</dcterms:modified>
</cp:coreProperties>
</file>