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2" r:id="rId2"/>
    <p:sldId id="276" r:id="rId3"/>
    <p:sldId id="291" r:id="rId4"/>
    <p:sldId id="292" r:id="rId5"/>
    <p:sldId id="287" r:id="rId6"/>
    <p:sldId id="258" r:id="rId7"/>
    <p:sldId id="28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mazaki, Hamachan (DFG)" initials="HH(" lastIdx="1" clrIdx="0">
    <p:extLst>
      <p:ext uri="{19B8F6BF-5375-455C-9EA6-DF929625EA0E}">
        <p15:presenceInfo xmlns:p15="http://schemas.microsoft.com/office/powerpoint/2012/main" userId="S-1-5-21-440283733-3916095660-3029927770-312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  <a:srgbClr val="00FF00"/>
    <a:srgbClr val="0000FF"/>
    <a:srgbClr val="0033CC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75" autoAdjust="0"/>
    <p:restoredTop sz="86429" autoAdjust="0"/>
  </p:normalViewPr>
  <p:slideViewPr>
    <p:cSldViewPr>
      <p:cViewPr varScale="1">
        <p:scale>
          <a:sx n="111" d="100"/>
          <a:sy n="111" d="100"/>
        </p:scale>
        <p:origin x="52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4F568-2BDF-4F44-896F-42C38DEEAA30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0CE329-9040-4198-B301-D51DD0149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04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A4E41-BD9D-4E9A-9D80-B9B09BEA781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16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A4E41-BD9D-4E9A-9D80-B9B09BEA781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31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A4E41-BD9D-4E9A-9D80-B9B09BEA781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87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A4E41-BD9D-4E9A-9D80-B9B09BEA781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01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A4E41-BD9D-4E9A-9D80-B9B09BEA781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16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A4E41-BD9D-4E9A-9D80-B9B09BEA781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66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2A8B-E27E-46C0-A9F2-6E1A4EF2255B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FA7E7-1FD3-44DA-B71F-25B89F774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85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2A8B-E27E-46C0-A9F2-6E1A4EF2255B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FA7E7-1FD3-44DA-B71F-25B89F774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19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2A8B-E27E-46C0-A9F2-6E1A4EF2255B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FA7E7-1FD3-44DA-B71F-25B89F774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2A8B-E27E-46C0-A9F2-6E1A4EF2255B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FA7E7-1FD3-44DA-B71F-25B89F774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23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2A8B-E27E-46C0-A9F2-6E1A4EF2255B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FA7E7-1FD3-44DA-B71F-25B89F774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85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2A8B-E27E-46C0-A9F2-6E1A4EF2255B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FA7E7-1FD3-44DA-B71F-25B89F774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02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2A8B-E27E-46C0-A9F2-6E1A4EF2255B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FA7E7-1FD3-44DA-B71F-25B89F774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49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2A8B-E27E-46C0-A9F2-6E1A4EF2255B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FA7E7-1FD3-44DA-B71F-25B89F774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22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2A8B-E27E-46C0-A9F2-6E1A4EF2255B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FA7E7-1FD3-44DA-B71F-25B89F774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54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2A8B-E27E-46C0-A9F2-6E1A4EF2255B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FA7E7-1FD3-44DA-B71F-25B89F774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26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2A8B-E27E-46C0-A9F2-6E1A4EF2255B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FA7E7-1FD3-44DA-B71F-25B89F774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07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52A8B-E27E-46C0-A9F2-6E1A4EF2255B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FA7E7-1FD3-44DA-B71F-25B89F774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72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57200"/>
            <a:ext cx="7772400" cy="1089025"/>
          </a:xfrm>
        </p:spPr>
        <p:txBody>
          <a:bodyPr>
            <a:normAutofit/>
          </a:bodyPr>
          <a:lstStyle/>
          <a:p>
            <a:r>
              <a:rPr lang="en-US" sz="3200" dirty="0"/>
              <a:t>Kuskokwim Run Reconstruction Model Structure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48464" y="4876800"/>
            <a:ext cx="4419600" cy="121920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Toshihide “Hamachan” Hamazaki</a:t>
            </a:r>
          </a:p>
          <a:p>
            <a:r>
              <a:rPr lang="en-US" sz="2000" dirty="0">
                <a:solidFill>
                  <a:schemeClr val="tx1"/>
                </a:solidFill>
              </a:rPr>
              <a:t>Alaska Depart of Fish and Game </a:t>
            </a:r>
          </a:p>
          <a:p>
            <a:r>
              <a:rPr lang="en-US" sz="2000" dirty="0">
                <a:solidFill>
                  <a:schemeClr val="tx1"/>
                </a:solidFill>
              </a:rPr>
              <a:t>Division of Commercial Fisheries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587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2558" y="270937"/>
            <a:ext cx="5491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Kuskokwim Run Reconstruction Model Structure: Current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62880" y="2198904"/>
            <a:ext cx="1981200" cy="646331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Kuskokwim Escapement (</a:t>
            </a:r>
            <a:r>
              <a:rPr lang="en-US" dirty="0" err="1"/>
              <a:t>E</a:t>
            </a:r>
            <a:r>
              <a:rPr lang="en-US" baseline="-25000" dirty="0" err="1"/>
              <a:t>y</a:t>
            </a:r>
            <a:r>
              <a:rPr lang="en-US" dirty="0"/>
              <a:t>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807155" y="3304172"/>
            <a:ext cx="3016682" cy="31700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Escapements (</a:t>
            </a:r>
            <a:r>
              <a:rPr lang="en-US" sz="1600" dirty="0" err="1"/>
              <a:t>e</a:t>
            </a:r>
            <a:r>
              <a:rPr lang="en-US" sz="1600" baseline="-25000" dirty="0" err="1"/>
              <a:t>i,j</a:t>
            </a:r>
            <a:r>
              <a:rPr lang="en-US" sz="1600" dirty="0"/>
              <a:t>) </a:t>
            </a:r>
          </a:p>
          <a:p>
            <a:r>
              <a:rPr lang="en-US" sz="1600" dirty="0"/>
              <a:t>Aerial                    Weir</a:t>
            </a:r>
          </a:p>
          <a:p>
            <a:r>
              <a:rPr lang="en-US" sz="1400" b="1" dirty="0" err="1"/>
              <a:t>Kwethluk</a:t>
            </a:r>
            <a:r>
              <a:rPr lang="en-US" sz="1400" dirty="0"/>
              <a:t>	            </a:t>
            </a:r>
            <a:r>
              <a:rPr lang="en-US" sz="1400" b="1" dirty="0" err="1"/>
              <a:t>Kwethluk</a:t>
            </a:r>
            <a:endParaRPr lang="en-US" sz="1400" b="1" dirty="0"/>
          </a:p>
          <a:p>
            <a:r>
              <a:rPr lang="en-US" sz="1400" dirty="0" err="1"/>
              <a:t>Kisaralik</a:t>
            </a:r>
            <a:r>
              <a:rPr lang="en-US" sz="1400" dirty="0"/>
              <a:t>                    </a:t>
            </a:r>
            <a:r>
              <a:rPr lang="en-US" sz="1400" b="1" dirty="0" err="1"/>
              <a:t>Tuluksak</a:t>
            </a:r>
            <a:endParaRPr lang="en-US" sz="1400" b="1" dirty="0"/>
          </a:p>
          <a:p>
            <a:r>
              <a:rPr lang="en-US" sz="1400" b="1" dirty="0" err="1"/>
              <a:t>Tuluksak</a:t>
            </a:r>
            <a:r>
              <a:rPr lang="en-US" sz="1400" b="1" dirty="0"/>
              <a:t>  </a:t>
            </a:r>
            <a:r>
              <a:rPr lang="en-US" sz="1400" dirty="0"/>
              <a:t>                  George</a:t>
            </a:r>
          </a:p>
          <a:p>
            <a:r>
              <a:rPr lang="en-US" sz="1400" dirty="0" err="1"/>
              <a:t>Aniak</a:t>
            </a:r>
            <a:r>
              <a:rPr lang="en-US" sz="1400" dirty="0"/>
              <a:t> : salmon         </a:t>
            </a:r>
            <a:r>
              <a:rPr lang="en-US" sz="1400" dirty="0" err="1"/>
              <a:t>Kogrukluk</a:t>
            </a:r>
            <a:endParaRPr lang="en-US" sz="1400" dirty="0"/>
          </a:p>
          <a:p>
            <a:r>
              <a:rPr lang="en-US" sz="1400" dirty="0" err="1"/>
              <a:t>Holokuk</a:t>
            </a:r>
            <a:r>
              <a:rPr lang="en-US" sz="1400" dirty="0"/>
              <a:t>                    </a:t>
            </a:r>
            <a:r>
              <a:rPr lang="en-US" sz="1400" dirty="0" err="1"/>
              <a:t>Tatlawiksuk</a:t>
            </a:r>
            <a:endParaRPr lang="en-US" sz="1400" dirty="0"/>
          </a:p>
          <a:p>
            <a:r>
              <a:rPr lang="en-US" sz="1400" dirty="0" err="1"/>
              <a:t>Oskawalik</a:t>
            </a:r>
            <a:r>
              <a:rPr lang="en-US" sz="1400" dirty="0"/>
              <a:t>                 </a:t>
            </a:r>
            <a:r>
              <a:rPr lang="en-US" sz="1400" dirty="0" err="1"/>
              <a:t>Takotna</a:t>
            </a:r>
            <a:endParaRPr lang="en-US" sz="1400" dirty="0"/>
          </a:p>
          <a:p>
            <a:r>
              <a:rPr lang="en-US" sz="1400" dirty="0" err="1"/>
              <a:t>Holitna</a:t>
            </a:r>
            <a:endParaRPr lang="en-US" sz="1400" dirty="0"/>
          </a:p>
          <a:p>
            <a:r>
              <a:rPr lang="en-US" sz="1400" dirty="0" err="1"/>
              <a:t>Cheeneetnuk</a:t>
            </a:r>
            <a:endParaRPr lang="en-US" sz="1400" dirty="0"/>
          </a:p>
          <a:p>
            <a:r>
              <a:rPr lang="en-US" sz="1400" dirty="0" err="1"/>
              <a:t>Gagaryah</a:t>
            </a:r>
            <a:endParaRPr lang="en-US" sz="1400" dirty="0"/>
          </a:p>
          <a:p>
            <a:r>
              <a:rPr lang="en-US" sz="1400" dirty="0"/>
              <a:t>Pitka</a:t>
            </a:r>
          </a:p>
          <a:p>
            <a:r>
              <a:rPr lang="en-US" sz="1400" dirty="0"/>
              <a:t>Bear                            </a:t>
            </a:r>
          </a:p>
          <a:p>
            <a:r>
              <a:rPr lang="en-US" sz="1400" dirty="0"/>
              <a:t>Pitka: Salmon           </a:t>
            </a:r>
            <a:endParaRPr lang="en-US" sz="1600" dirty="0"/>
          </a:p>
        </p:txBody>
      </p:sp>
      <p:cxnSp>
        <p:nvCxnSpPr>
          <p:cNvPr id="67" name="Straight Arrow Connector 66"/>
          <p:cNvCxnSpPr>
            <a:stCxn id="30" idx="2"/>
            <a:endCxn id="63" idx="0"/>
          </p:cNvCxnSpPr>
          <p:nvPr/>
        </p:nvCxnSpPr>
        <p:spPr>
          <a:xfrm flipH="1">
            <a:off x="7315496" y="2845235"/>
            <a:ext cx="537984" cy="45893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468062" y="1016470"/>
            <a:ext cx="903324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33CC"/>
                </a:solidFill>
              </a:rPr>
              <a:t>Harvest</a:t>
            </a:r>
          </a:p>
          <a:p>
            <a:r>
              <a:rPr lang="en-US" dirty="0">
                <a:solidFill>
                  <a:srgbClr val="0033CC"/>
                </a:solidFill>
              </a:rPr>
              <a:t>(C</a:t>
            </a:r>
            <a:r>
              <a:rPr lang="en-US" baseline="-25000" dirty="0">
                <a:solidFill>
                  <a:srgbClr val="0033CC"/>
                </a:solidFill>
              </a:rPr>
              <a:t>y</a:t>
            </a:r>
            <a:r>
              <a:rPr lang="en-US" dirty="0">
                <a:solidFill>
                  <a:srgbClr val="0033CC"/>
                </a:solidFill>
              </a:rPr>
              <a:t>)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01062" y="2191434"/>
            <a:ext cx="1713538" cy="646331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/>
              <a:t>Kuskokwim</a:t>
            </a:r>
          </a:p>
          <a:p>
            <a:pPr algn="ctr"/>
            <a:r>
              <a:rPr lang="en-US" dirty="0"/>
              <a:t>Run (</a:t>
            </a:r>
            <a:r>
              <a:rPr lang="en-US" b="1" dirty="0" err="1">
                <a:solidFill>
                  <a:srgbClr val="FF0000"/>
                </a:solidFill>
              </a:rPr>
              <a:t>N</a:t>
            </a:r>
            <a:r>
              <a:rPr lang="en-US" b="1" baseline="-25000" dirty="0" err="1">
                <a:solidFill>
                  <a:srgbClr val="FF0000"/>
                </a:solidFill>
              </a:rPr>
              <a:t>y</a:t>
            </a:r>
            <a:r>
              <a:rPr lang="en-US" dirty="0"/>
              <a:t>)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 flipV="1">
            <a:off x="3919724" y="1662800"/>
            <a:ext cx="0" cy="8517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7932094" y="2979138"/>
            <a:ext cx="1098568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>
            <a:spAutoFit/>
          </a:bodyPr>
          <a:lstStyle/>
          <a:p>
            <a:r>
              <a:rPr lang="en-US" dirty="0" err="1"/>
              <a:t>e</a:t>
            </a:r>
            <a:r>
              <a:rPr lang="en-US" baseline="-25000" dirty="0" err="1"/>
              <a:t>y,i,j</a:t>
            </a:r>
            <a:r>
              <a:rPr lang="en-US" dirty="0"/>
              <a:t>=</a:t>
            </a:r>
            <a:r>
              <a:rPr lang="en-US" dirty="0" err="1"/>
              <a:t>E</a:t>
            </a:r>
            <a:r>
              <a:rPr lang="en-US" baseline="-25000" dirty="0" err="1"/>
              <a:t>y</a:t>
            </a:r>
            <a:r>
              <a:rPr lang="en-US" dirty="0"/>
              <a:t>/</a:t>
            </a:r>
            <a:r>
              <a:rPr lang="en-US" b="1" dirty="0" err="1">
                <a:solidFill>
                  <a:srgbClr val="FF0000"/>
                </a:solidFill>
              </a:rPr>
              <a:t>k</a:t>
            </a:r>
            <a:r>
              <a:rPr lang="en-US" b="1" baseline="-25000" dirty="0" err="1">
                <a:solidFill>
                  <a:srgbClr val="FF0000"/>
                </a:solidFill>
              </a:rPr>
              <a:t>y,i,</a:t>
            </a:r>
            <a:r>
              <a:rPr lang="en-US" baseline="-25000" dirty="0" err="1">
                <a:solidFill>
                  <a:srgbClr val="FF0000"/>
                </a:solidFill>
              </a:rPr>
              <a:t>j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cxnSp>
        <p:nvCxnSpPr>
          <p:cNvPr id="64" name="Straight Arrow Connector 63"/>
          <p:cNvCxnSpPr>
            <a:stCxn id="78" idx="3"/>
            <a:endCxn id="30" idx="1"/>
          </p:cNvCxnSpPr>
          <p:nvPr/>
        </p:nvCxnSpPr>
        <p:spPr>
          <a:xfrm>
            <a:off x="2514600" y="2514600"/>
            <a:ext cx="4348280" cy="74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20163" y="4223075"/>
            <a:ext cx="3933352" cy="23083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33CC"/>
                </a:solidFill>
              </a:rPr>
              <a:t>N</a:t>
            </a:r>
            <a:r>
              <a:rPr lang="en-US" b="1" baseline="-25000" dirty="0" err="1">
                <a:solidFill>
                  <a:srgbClr val="0033CC"/>
                </a:solidFill>
              </a:rPr>
              <a:t>yob</a:t>
            </a:r>
            <a:r>
              <a:rPr lang="en-US" dirty="0"/>
              <a:t>: Drainage-wide run</a:t>
            </a:r>
          </a:p>
          <a:p>
            <a:r>
              <a:rPr lang="en-US" dirty="0"/>
              <a:t>(</a:t>
            </a:r>
            <a:r>
              <a:rPr lang="en-US" dirty="0" err="1"/>
              <a:t>Kalskag</a:t>
            </a:r>
            <a:r>
              <a:rPr lang="en-US" dirty="0"/>
              <a:t> MR+ </a:t>
            </a:r>
          </a:p>
          <a:p>
            <a:r>
              <a:rPr lang="en-US" dirty="0"/>
              <a:t>+Harvest below </a:t>
            </a:r>
            <a:r>
              <a:rPr lang="en-US" dirty="0" err="1"/>
              <a:t>Kalskag</a:t>
            </a:r>
            <a:r>
              <a:rPr lang="en-US" dirty="0"/>
              <a:t> </a:t>
            </a:r>
          </a:p>
          <a:p>
            <a:r>
              <a:rPr lang="en-US" dirty="0"/>
              <a:t>+</a:t>
            </a:r>
            <a:r>
              <a:rPr lang="en-US" dirty="0" err="1"/>
              <a:t>Kwethluk</a:t>
            </a:r>
            <a:r>
              <a:rPr lang="en-US" dirty="0"/>
              <a:t> + </a:t>
            </a:r>
            <a:r>
              <a:rPr lang="en-US" dirty="0" err="1"/>
              <a:t>Tuluksak</a:t>
            </a:r>
            <a:r>
              <a:rPr lang="en-US" dirty="0"/>
              <a:t> escapements</a:t>
            </a:r>
          </a:p>
          <a:p>
            <a:r>
              <a:rPr lang="en-US" dirty="0"/>
              <a:t>+ </a:t>
            </a:r>
            <a:r>
              <a:rPr lang="en-US" dirty="0">
                <a:solidFill>
                  <a:srgbClr val="FF0000"/>
                </a:solidFill>
              </a:rPr>
              <a:t>Unobserved</a:t>
            </a:r>
            <a:r>
              <a:rPr lang="en-US" dirty="0"/>
              <a:t> Esc (i.e., (</a:t>
            </a:r>
            <a:r>
              <a:rPr lang="en-US" dirty="0" err="1"/>
              <a:t>Kw+Tu</a:t>
            </a:r>
            <a:r>
              <a:rPr lang="en-US" dirty="0"/>
              <a:t> Esc)*S)</a:t>
            </a:r>
          </a:p>
          <a:p>
            <a:r>
              <a:rPr lang="en-US" dirty="0"/>
              <a:t>-----------------------------</a:t>
            </a:r>
          </a:p>
          <a:p>
            <a:r>
              <a:rPr lang="en-US" dirty="0"/>
              <a:t>Lower River MR + Harvest below + Unobserved Esc (Eek)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1791662" y="2845235"/>
            <a:ext cx="0" cy="13703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170913" y="1748776"/>
            <a:ext cx="772071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rIns="0">
            <a:spAutoFit/>
          </a:bodyPr>
          <a:lstStyle/>
          <a:p>
            <a:r>
              <a:rPr lang="en-US" dirty="0" err="1"/>
              <a:t>E</a:t>
            </a:r>
            <a:r>
              <a:rPr lang="en-US" baseline="-25000" dirty="0" err="1"/>
              <a:t>y</a:t>
            </a:r>
            <a:r>
              <a:rPr lang="en-US" dirty="0"/>
              <a:t>=</a:t>
            </a:r>
            <a:r>
              <a:rPr lang="en-US" dirty="0" err="1"/>
              <a:t>N</a:t>
            </a:r>
            <a:r>
              <a:rPr lang="en-US" baseline="-25000" dirty="0" err="1"/>
              <a:t>y</a:t>
            </a:r>
            <a:r>
              <a:rPr lang="en-US" dirty="0"/>
              <a:t>-C</a:t>
            </a:r>
            <a:r>
              <a:rPr lang="en-US" baseline="-25000" dirty="0"/>
              <a:t>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73179" y="1016469"/>
            <a:ext cx="1468672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33CC"/>
                </a:solidFill>
              </a:rPr>
              <a:t>Com CPUE</a:t>
            </a:r>
          </a:p>
          <a:p>
            <a:r>
              <a:rPr lang="en-US" dirty="0">
                <a:solidFill>
                  <a:srgbClr val="0033CC"/>
                </a:solidFill>
              </a:rPr>
              <a:t>N</a:t>
            </a:r>
            <a:r>
              <a:rPr lang="en-US" baseline="-25000" dirty="0">
                <a:solidFill>
                  <a:srgbClr val="0033CC"/>
                </a:solidFill>
              </a:rPr>
              <a:t>y</a:t>
            </a:r>
            <a:r>
              <a:rPr lang="en-US" dirty="0">
                <a:solidFill>
                  <a:srgbClr val="0033CC"/>
                </a:solidFill>
              </a:rPr>
              <a:t> = </a:t>
            </a:r>
            <a:r>
              <a:rPr lang="en-US" b="1" dirty="0">
                <a:solidFill>
                  <a:srgbClr val="FF0000"/>
                </a:solidFill>
              </a:rPr>
              <a:t>q</a:t>
            </a:r>
            <a:r>
              <a:rPr lang="en-US" b="1" baseline="-25000" dirty="0">
                <a:solidFill>
                  <a:srgbClr val="FF0000"/>
                </a:solidFill>
              </a:rPr>
              <a:t>i</a:t>
            </a:r>
            <a:r>
              <a:rPr lang="en-US" b="1" baseline="-25000" dirty="0">
                <a:solidFill>
                  <a:srgbClr val="0033CC"/>
                </a:solidFill>
              </a:rPr>
              <a:t>*</a:t>
            </a:r>
            <a:r>
              <a:rPr lang="en-US" dirty="0" err="1">
                <a:solidFill>
                  <a:srgbClr val="0033CC"/>
                </a:solidFill>
              </a:rPr>
              <a:t>CPUE</a:t>
            </a:r>
            <a:r>
              <a:rPr lang="en-US" baseline="-25000" dirty="0" err="1">
                <a:solidFill>
                  <a:srgbClr val="0033CC"/>
                </a:solidFill>
              </a:rPr>
              <a:t>k</a:t>
            </a:r>
            <a:endParaRPr lang="en-US" baseline="-25000" dirty="0">
              <a:solidFill>
                <a:srgbClr val="0033CC"/>
              </a:solidFill>
            </a:endParaRPr>
          </a:p>
        </p:txBody>
      </p:sp>
      <p:cxnSp>
        <p:nvCxnSpPr>
          <p:cNvPr id="17" name="Straight Arrow Connector 16"/>
          <p:cNvCxnSpPr>
            <a:stCxn id="14" idx="2"/>
          </p:cNvCxnSpPr>
          <p:nvPr/>
        </p:nvCxnSpPr>
        <p:spPr>
          <a:xfrm>
            <a:off x="2507515" y="1662800"/>
            <a:ext cx="579547" cy="8592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252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63542" y="173967"/>
            <a:ext cx="5461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Kuskokwim Run Reconstruction Model Update: Option 1</a:t>
            </a:r>
          </a:p>
          <a:p>
            <a:r>
              <a:rPr lang="en-US" dirty="0"/>
              <a:t>Create total run estimates from Sonar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052418" y="2479100"/>
            <a:ext cx="1981200" cy="646331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Kuskokwim Escapement (</a:t>
            </a:r>
            <a:r>
              <a:rPr lang="en-US" dirty="0" err="1"/>
              <a:t>E</a:t>
            </a:r>
            <a:r>
              <a:rPr lang="en-US" baseline="-25000" dirty="0" err="1"/>
              <a:t>y</a:t>
            </a:r>
            <a:r>
              <a:rPr lang="en-US" dirty="0"/>
              <a:t>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996693" y="3584368"/>
            <a:ext cx="3016682" cy="33855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Escapements (</a:t>
            </a:r>
            <a:r>
              <a:rPr lang="en-US" sz="1600" dirty="0" err="1"/>
              <a:t>e</a:t>
            </a:r>
            <a:r>
              <a:rPr lang="en-US" sz="1600" baseline="-25000" dirty="0" err="1"/>
              <a:t>i,j</a:t>
            </a:r>
            <a:r>
              <a:rPr lang="en-US" sz="1600" dirty="0"/>
              <a:t>) </a:t>
            </a:r>
          </a:p>
          <a:p>
            <a:r>
              <a:rPr lang="en-US" sz="1600" dirty="0"/>
              <a:t>Aerial                    Weir</a:t>
            </a:r>
          </a:p>
          <a:p>
            <a:r>
              <a:rPr lang="en-US" sz="1400" b="1" dirty="0" err="1"/>
              <a:t>Kwethluk</a:t>
            </a:r>
            <a:r>
              <a:rPr lang="en-US" sz="1400" dirty="0"/>
              <a:t>	            </a:t>
            </a:r>
            <a:r>
              <a:rPr lang="en-US" sz="1400" b="1" dirty="0" err="1"/>
              <a:t>Kwethluk</a:t>
            </a:r>
            <a:endParaRPr lang="en-US" sz="1400" b="1" dirty="0"/>
          </a:p>
          <a:p>
            <a:r>
              <a:rPr lang="en-US" sz="1400" dirty="0" err="1"/>
              <a:t>Kisaralik</a:t>
            </a:r>
            <a:r>
              <a:rPr lang="en-US" sz="1400" dirty="0"/>
              <a:t>                    </a:t>
            </a:r>
            <a:r>
              <a:rPr lang="en-US" sz="1400" b="1" dirty="0" err="1"/>
              <a:t>Tuluksak</a:t>
            </a:r>
            <a:endParaRPr lang="en-US" sz="1400" b="1" dirty="0"/>
          </a:p>
          <a:p>
            <a:r>
              <a:rPr lang="en-US" sz="1400" b="1" dirty="0" err="1"/>
              <a:t>Tuluksak</a:t>
            </a:r>
            <a:r>
              <a:rPr lang="en-US" sz="1400" b="1" dirty="0"/>
              <a:t>  </a:t>
            </a:r>
            <a:r>
              <a:rPr lang="en-US" sz="1400" dirty="0"/>
              <a:t>                  George</a:t>
            </a:r>
          </a:p>
          <a:p>
            <a:r>
              <a:rPr lang="en-US" sz="1400" dirty="0" err="1"/>
              <a:t>Aniak</a:t>
            </a:r>
            <a:r>
              <a:rPr lang="en-US" sz="1400" dirty="0"/>
              <a:t> : salmon         </a:t>
            </a:r>
            <a:r>
              <a:rPr lang="en-US" sz="1400" dirty="0" err="1"/>
              <a:t>Kogrukluk</a:t>
            </a:r>
            <a:endParaRPr lang="en-US" sz="1400" dirty="0"/>
          </a:p>
          <a:p>
            <a:r>
              <a:rPr lang="en-US" sz="1400" dirty="0" err="1"/>
              <a:t>Holokuk</a:t>
            </a:r>
            <a:r>
              <a:rPr lang="en-US" sz="1400" dirty="0"/>
              <a:t>                    </a:t>
            </a:r>
            <a:r>
              <a:rPr lang="en-US" sz="1400" dirty="0" err="1"/>
              <a:t>Tatlawiksuk</a:t>
            </a:r>
            <a:endParaRPr lang="en-US" sz="1400" dirty="0"/>
          </a:p>
          <a:p>
            <a:r>
              <a:rPr lang="en-US" sz="1400" dirty="0" err="1"/>
              <a:t>Oskawalik</a:t>
            </a:r>
            <a:r>
              <a:rPr lang="en-US" sz="1400" dirty="0"/>
              <a:t>                 </a:t>
            </a:r>
            <a:r>
              <a:rPr lang="en-US" sz="1400" dirty="0" err="1"/>
              <a:t>Takotna</a:t>
            </a:r>
            <a:endParaRPr lang="en-US" sz="1400" dirty="0"/>
          </a:p>
          <a:p>
            <a:r>
              <a:rPr lang="en-US" sz="1400" dirty="0" err="1"/>
              <a:t>Holitna</a:t>
            </a:r>
            <a:r>
              <a:rPr lang="en-US" sz="1400" dirty="0"/>
              <a:t>	            </a:t>
            </a:r>
            <a:r>
              <a:rPr lang="en-US" sz="1400" dirty="0" err="1"/>
              <a:t>Gagaryah</a:t>
            </a:r>
            <a:endParaRPr lang="en-US" sz="1400" dirty="0"/>
          </a:p>
          <a:p>
            <a:r>
              <a:rPr lang="en-US" sz="1400" b="1" dirty="0">
                <a:solidFill>
                  <a:srgbClr val="FF0000"/>
                </a:solidFill>
              </a:rPr>
              <a:t>Aniak</a:t>
            </a:r>
          </a:p>
          <a:p>
            <a:r>
              <a:rPr lang="en-US" sz="1400" dirty="0" err="1"/>
              <a:t>Cheeneetnuk</a:t>
            </a:r>
            <a:r>
              <a:rPr lang="en-US" sz="1400" dirty="0"/>
              <a:t>           </a:t>
            </a:r>
            <a:r>
              <a:rPr lang="en-US" sz="1400" dirty="0">
                <a:solidFill>
                  <a:srgbClr val="FF0000"/>
                </a:solidFill>
              </a:rPr>
              <a:t>Pitka</a:t>
            </a:r>
          </a:p>
          <a:p>
            <a:endParaRPr lang="en-US" sz="1400" dirty="0"/>
          </a:p>
          <a:p>
            <a:r>
              <a:rPr lang="en-US" sz="1400" dirty="0"/>
              <a:t>Pitka</a:t>
            </a:r>
          </a:p>
          <a:p>
            <a:r>
              <a:rPr lang="en-US" sz="1400" dirty="0"/>
              <a:t>Bear                            </a:t>
            </a:r>
          </a:p>
          <a:p>
            <a:r>
              <a:rPr lang="en-US" sz="1400" dirty="0"/>
              <a:t>Pitka: Salmon           </a:t>
            </a:r>
            <a:endParaRPr lang="en-US" sz="1600" dirty="0"/>
          </a:p>
        </p:txBody>
      </p:sp>
      <p:cxnSp>
        <p:nvCxnSpPr>
          <p:cNvPr id="67" name="Straight Arrow Connector 66"/>
          <p:cNvCxnSpPr>
            <a:stCxn id="30" idx="2"/>
            <a:endCxn id="63" idx="0"/>
          </p:cNvCxnSpPr>
          <p:nvPr/>
        </p:nvCxnSpPr>
        <p:spPr>
          <a:xfrm flipH="1">
            <a:off x="7505034" y="3125431"/>
            <a:ext cx="537984" cy="45893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657600" y="1296666"/>
            <a:ext cx="903324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33CC"/>
                </a:solidFill>
              </a:rPr>
              <a:t>Harvest</a:t>
            </a:r>
          </a:p>
          <a:p>
            <a:r>
              <a:rPr lang="en-US" dirty="0">
                <a:solidFill>
                  <a:srgbClr val="0033CC"/>
                </a:solidFill>
              </a:rPr>
              <a:t>(C</a:t>
            </a:r>
            <a:r>
              <a:rPr lang="en-US" baseline="-25000" dirty="0">
                <a:solidFill>
                  <a:srgbClr val="0033CC"/>
                </a:solidFill>
              </a:rPr>
              <a:t>y</a:t>
            </a:r>
            <a:r>
              <a:rPr lang="en-US" dirty="0">
                <a:solidFill>
                  <a:srgbClr val="0033CC"/>
                </a:solidFill>
              </a:rPr>
              <a:t>)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990600" y="2471630"/>
            <a:ext cx="1713538" cy="646331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/>
              <a:t>Kuskokwim</a:t>
            </a:r>
          </a:p>
          <a:p>
            <a:pPr algn="ctr"/>
            <a:r>
              <a:rPr lang="en-US" dirty="0"/>
              <a:t>Run (</a:t>
            </a:r>
            <a:r>
              <a:rPr lang="en-US" b="1" dirty="0" err="1">
                <a:solidFill>
                  <a:srgbClr val="FF0000"/>
                </a:solidFill>
              </a:rPr>
              <a:t>N</a:t>
            </a:r>
            <a:r>
              <a:rPr lang="en-US" b="1" baseline="-25000" dirty="0" err="1">
                <a:solidFill>
                  <a:srgbClr val="FF0000"/>
                </a:solidFill>
              </a:rPr>
              <a:t>y</a:t>
            </a:r>
            <a:r>
              <a:rPr lang="en-US" dirty="0"/>
              <a:t>)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 flipV="1">
            <a:off x="4109262" y="1942996"/>
            <a:ext cx="0" cy="8517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8121632" y="3259334"/>
            <a:ext cx="1098568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>
            <a:spAutoFit/>
          </a:bodyPr>
          <a:lstStyle/>
          <a:p>
            <a:r>
              <a:rPr lang="en-US" dirty="0" err="1"/>
              <a:t>e</a:t>
            </a:r>
            <a:r>
              <a:rPr lang="en-US" baseline="-25000" dirty="0" err="1"/>
              <a:t>y,i,j</a:t>
            </a:r>
            <a:r>
              <a:rPr lang="en-US" dirty="0"/>
              <a:t>=</a:t>
            </a:r>
            <a:r>
              <a:rPr lang="en-US" dirty="0" err="1"/>
              <a:t>E</a:t>
            </a:r>
            <a:r>
              <a:rPr lang="en-US" baseline="-25000" dirty="0" err="1"/>
              <a:t>y</a:t>
            </a:r>
            <a:r>
              <a:rPr lang="en-US" dirty="0"/>
              <a:t>/</a:t>
            </a:r>
            <a:r>
              <a:rPr lang="en-US" b="1" dirty="0" err="1">
                <a:solidFill>
                  <a:srgbClr val="FF0000"/>
                </a:solidFill>
              </a:rPr>
              <a:t>k</a:t>
            </a:r>
            <a:r>
              <a:rPr lang="en-US" b="1" baseline="-25000" dirty="0" err="1">
                <a:solidFill>
                  <a:srgbClr val="FF0000"/>
                </a:solidFill>
              </a:rPr>
              <a:t>y,i,</a:t>
            </a:r>
            <a:r>
              <a:rPr lang="en-US" baseline="-25000" dirty="0" err="1">
                <a:solidFill>
                  <a:srgbClr val="FF0000"/>
                </a:solidFill>
              </a:rPr>
              <a:t>j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cxnSp>
        <p:nvCxnSpPr>
          <p:cNvPr id="64" name="Straight Arrow Connector 63"/>
          <p:cNvCxnSpPr>
            <a:stCxn id="78" idx="3"/>
            <a:endCxn id="30" idx="1"/>
          </p:cNvCxnSpPr>
          <p:nvPr/>
        </p:nvCxnSpPr>
        <p:spPr>
          <a:xfrm>
            <a:off x="2704138" y="2794796"/>
            <a:ext cx="4348280" cy="74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33400" y="3584368"/>
            <a:ext cx="3933352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33CC"/>
                </a:solidFill>
              </a:rPr>
              <a:t>N</a:t>
            </a:r>
            <a:r>
              <a:rPr lang="en-US" b="1" baseline="-25000" dirty="0" err="1">
                <a:solidFill>
                  <a:srgbClr val="0033CC"/>
                </a:solidFill>
              </a:rPr>
              <a:t>yob</a:t>
            </a:r>
            <a:r>
              <a:rPr lang="en-US" dirty="0"/>
              <a:t>: Drainage-wide run</a:t>
            </a:r>
          </a:p>
          <a:p>
            <a:r>
              <a:rPr lang="en-US" dirty="0"/>
              <a:t>(</a:t>
            </a:r>
            <a:r>
              <a:rPr lang="en-US" dirty="0" err="1"/>
              <a:t>Kalskag</a:t>
            </a:r>
            <a:r>
              <a:rPr lang="en-US" dirty="0"/>
              <a:t> MR+ </a:t>
            </a:r>
          </a:p>
          <a:p>
            <a:r>
              <a:rPr lang="en-US" dirty="0"/>
              <a:t>+Harvest below </a:t>
            </a:r>
            <a:r>
              <a:rPr lang="en-US" dirty="0" err="1"/>
              <a:t>Kalskag</a:t>
            </a:r>
            <a:r>
              <a:rPr lang="en-US" dirty="0"/>
              <a:t> </a:t>
            </a:r>
          </a:p>
          <a:p>
            <a:r>
              <a:rPr lang="en-US" dirty="0"/>
              <a:t>+</a:t>
            </a:r>
            <a:r>
              <a:rPr lang="en-US" dirty="0" err="1"/>
              <a:t>Kwethluk</a:t>
            </a:r>
            <a:r>
              <a:rPr lang="en-US" dirty="0"/>
              <a:t> + </a:t>
            </a:r>
            <a:r>
              <a:rPr lang="en-US" dirty="0" err="1"/>
              <a:t>Tuluksak</a:t>
            </a:r>
            <a:r>
              <a:rPr lang="en-US" dirty="0"/>
              <a:t> escapements</a:t>
            </a:r>
          </a:p>
          <a:p>
            <a:r>
              <a:rPr lang="en-US" dirty="0"/>
              <a:t>+ </a:t>
            </a:r>
            <a:r>
              <a:rPr lang="en-US" dirty="0">
                <a:solidFill>
                  <a:srgbClr val="FF0000"/>
                </a:solidFill>
              </a:rPr>
              <a:t>Unobserved</a:t>
            </a:r>
            <a:r>
              <a:rPr lang="en-US" dirty="0"/>
              <a:t> Esc (i.e., (</a:t>
            </a:r>
            <a:r>
              <a:rPr lang="en-US" dirty="0" err="1"/>
              <a:t>Kw+Tu</a:t>
            </a:r>
            <a:r>
              <a:rPr lang="en-US" dirty="0"/>
              <a:t> Esc)*S)</a:t>
            </a:r>
          </a:p>
          <a:p>
            <a:r>
              <a:rPr lang="en-US" dirty="0"/>
              <a:t>-----------------------------</a:t>
            </a:r>
          </a:p>
          <a:p>
            <a:r>
              <a:rPr lang="en-US" dirty="0"/>
              <a:t>Lower River MR + Harvest below + </a:t>
            </a:r>
            <a:r>
              <a:rPr lang="en-US" dirty="0">
                <a:solidFill>
                  <a:srgbClr val="FF0000"/>
                </a:solidFill>
              </a:rPr>
              <a:t>Unobserved</a:t>
            </a:r>
            <a:r>
              <a:rPr lang="en-US" dirty="0"/>
              <a:t> Esc (Eek)</a:t>
            </a:r>
          </a:p>
          <a:p>
            <a:r>
              <a:rPr lang="en-US" dirty="0"/>
              <a:t>-----------------------------</a:t>
            </a:r>
          </a:p>
          <a:p>
            <a:r>
              <a:rPr lang="en-US" dirty="0"/>
              <a:t>Sonar + Harvest below Bethel + </a:t>
            </a:r>
            <a:r>
              <a:rPr lang="en-US" dirty="0">
                <a:solidFill>
                  <a:srgbClr val="FF0000"/>
                </a:solidFill>
              </a:rPr>
              <a:t>Unobserved</a:t>
            </a:r>
            <a:r>
              <a:rPr lang="en-US" dirty="0"/>
              <a:t> Esc (Eek)</a:t>
            </a:r>
          </a:p>
        </p:txBody>
      </p:sp>
      <p:cxnSp>
        <p:nvCxnSpPr>
          <p:cNvPr id="59" name="Straight Arrow Connector 58"/>
          <p:cNvCxnSpPr>
            <a:cxnSpLocks/>
          </p:cNvCxnSpPr>
          <p:nvPr/>
        </p:nvCxnSpPr>
        <p:spPr>
          <a:xfrm flipV="1">
            <a:off x="1981200" y="3125431"/>
            <a:ext cx="0" cy="45893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360451" y="2028972"/>
            <a:ext cx="772071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rIns="0">
            <a:spAutoFit/>
          </a:bodyPr>
          <a:lstStyle/>
          <a:p>
            <a:r>
              <a:rPr lang="en-US" dirty="0" err="1"/>
              <a:t>E</a:t>
            </a:r>
            <a:r>
              <a:rPr lang="en-US" baseline="-25000" dirty="0" err="1"/>
              <a:t>y</a:t>
            </a:r>
            <a:r>
              <a:rPr lang="en-US" dirty="0"/>
              <a:t>=</a:t>
            </a:r>
            <a:r>
              <a:rPr lang="en-US" dirty="0" err="1"/>
              <a:t>N</a:t>
            </a:r>
            <a:r>
              <a:rPr lang="en-US" baseline="-25000" dirty="0" err="1"/>
              <a:t>y</a:t>
            </a:r>
            <a:r>
              <a:rPr lang="en-US" dirty="0"/>
              <a:t>-C</a:t>
            </a:r>
            <a:r>
              <a:rPr lang="en-US" baseline="-25000" dirty="0"/>
              <a:t>y</a:t>
            </a:r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>
          <a:xfrm>
            <a:off x="2704138" y="1942996"/>
            <a:ext cx="572462" cy="8592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6BF9850-752D-3728-58BC-D04346D93CD5}"/>
              </a:ext>
            </a:extLst>
          </p:cNvPr>
          <p:cNvSpPr txBox="1"/>
          <p:nvPr/>
        </p:nvSpPr>
        <p:spPr>
          <a:xfrm>
            <a:off x="1882323" y="1299287"/>
            <a:ext cx="1468672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33CC"/>
                </a:solidFill>
              </a:rPr>
              <a:t>Com CPUE</a:t>
            </a:r>
          </a:p>
          <a:p>
            <a:r>
              <a:rPr lang="en-US" dirty="0">
                <a:solidFill>
                  <a:srgbClr val="0033CC"/>
                </a:solidFill>
              </a:rPr>
              <a:t>N</a:t>
            </a:r>
            <a:r>
              <a:rPr lang="en-US" baseline="-25000" dirty="0">
                <a:solidFill>
                  <a:srgbClr val="0033CC"/>
                </a:solidFill>
              </a:rPr>
              <a:t>y</a:t>
            </a:r>
            <a:r>
              <a:rPr lang="en-US" dirty="0">
                <a:solidFill>
                  <a:srgbClr val="0033CC"/>
                </a:solidFill>
              </a:rPr>
              <a:t> = </a:t>
            </a:r>
            <a:r>
              <a:rPr lang="en-US" b="1" dirty="0">
                <a:solidFill>
                  <a:srgbClr val="FF0000"/>
                </a:solidFill>
              </a:rPr>
              <a:t>q</a:t>
            </a:r>
            <a:r>
              <a:rPr lang="en-US" b="1" baseline="-25000" dirty="0">
                <a:solidFill>
                  <a:srgbClr val="FF0000"/>
                </a:solidFill>
              </a:rPr>
              <a:t>i</a:t>
            </a:r>
            <a:r>
              <a:rPr lang="en-US" b="1" baseline="-25000" dirty="0">
                <a:solidFill>
                  <a:srgbClr val="0033CC"/>
                </a:solidFill>
              </a:rPr>
              <a:t>*</a:t>
            </a:r>
            <a:r>
              <a:rPr lang="en-US" dirty="0" err="1">
                <a:solidFill>
                  <a:srgbClr val="0033CC"/>
                </a:solidFill>
              </a:rPr>
              <a:t>CPUE</a:t>
            </a:r>
            <a:r>
              <a:rPr lang="en-US" baseline="-25000" dirty="0" err="1">
                <a:solidFill>
                  <a:srgbClr val="0033CC"/>
                </a:solidFill>
              </a:rPr>
              <a:t>k</a:t>
            </a:r>
            <a:endParaRPr lang="en-US" baseline="-250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128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63542" y="173967"/>
            <a:ext cx="5461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Kuskokwim Run Reconstruction Model Update: Option 2</a:t>
            </a:r>
          </a:p>
          <a:p>
            <a:r>
              <a:rPr lang="en-US" dirty="0"/>
              <a:t>Add Sonar Component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052418" y="2479100"/>
            <a:ext cx="1981200" cy="646331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Kuskokwim Escapement (</a:t>
            </a:r>
            <a:r>
              <a:rPr lang="en-US" dirty="0" err="1"/>
              <a:t>E</a:t>
            </a:r>
            <a:r>
              <a:rPr lang="en-US" baseline="-25000" dirty="0" err="1"/>
              <a:t>y</a:t>
            </a:r>
            <a:r>
              <a:rPr lang="en-US" dirty="0"/>
              <a:t>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996693" y="3584368"/>
            <a:ext cx="3016682" cy="31700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Escapements (</a:t>
            </a:r>
            <a:r>
              <a:rPr lang="en-US" sz="1600" dirty="0" err="1"/>
              <a:t>e</a:t>
            </a:r>
            <a:r>
              <a:rPr lang="en-US" sz="1600" baseline="-25000" dirty="0" err="1"/>
              <a:t>i,j</a:t>
            </a:r>
            <a:r>
              <a:rPr lang="en-US" sz="1600" dirty="0"/>
              <a:t>) </a:t>
            </a:r>
          </a:p>
          <a:p>
            <a:r>
              <a:rPr lang="en-US" sz="1600" dirty="0"/>
              <a:t>Aerial                    Weir</a:t>
            </a:r>
          </a:p>
          <a:p>
            <a:r>
              <a:rPr lang="en-US" sz="1400" b="1" dirty="0" err="1"/>
              <a:t>Kwethluk</a:t>
            </a:r>
            <a:r>
              <a:rPr lang="en-US" sz="1400" dirty="0"/>
              <a:t>	            </a:t>
            </a:r>
            <a:r>
              <a:rPr lang="en-US" sz="1400" b="1" dirty="0" err="1"/>
              <a:t>Kwethluk</a:t>
            </a:r>
            <a:endParaRPr lang="en-US" sz="1400" b="1" dirty="0"/>
          </a:p>
          <a:p>
            <a:r>
              <a:rPr lang="en-US" sz="1400" dirty="0" err="1"/>
              <a:t>Kisaralik</a:t>
            </a:r>
            <a:r>
              <a:rPr lang="en-US" sz="1400" dirty="0"/>
              <a:t>                    </a:t>
            </a:r>
            <a:r>
              <a:rPr lang="en-US" sz="1400" b="1" dirty="0" err="1"/>
              <a:t>Tuluksak</a:t>
            </a:r>
            <a:endParaRPr lang="en-US" sz="1400" b="1" dirty="0"/>
          </a:p>
          <a:p>
            <a:r>
              <a:rPr lang="en-US" sz="1400" b="1" dirty="0" err="1"/>
              <a:t>Tuluksak</a:t>
            </a:r>
            <a:r>
              <a:rPr lang="en-US" sz="1400" b="1" dirty="0"/>
              <a:t>  </a:t>
            </a:r>
            <a:r>
              <a:rPr lang="en-US" sz="1400" dirty="0"/>
              <a:t>                  George</a:t>
            </a:r>
          </a:p>
          <a:p>
            <a:r>
              <a:rPr lang="en-US" sz="1400" dirty="0" err="1"/>
              <a:t>Aniak</a:t>
            </a:r>
            <a:r>
              <a:rPr lang="en-US" sz="1400" dirty="0"/>
              <a:t> : salmon         </a:t>
            </a:r>
            <a:r>
              <a:rPr lang="en-US" sz="1400" dirty="0" err="1"/>
              <a:t>Kogrukluk</a:t>
            </a:r>
            <a:endParaRPr lang="en-US" sz="1400" dirty="0"/>
          </a:p>
          <a:p>
            <a:r>
              <a:rPr lang="en-US" sz="1400" dirty="0" err="1"/>
              <a:t>Holokuk</a:t>
            </a:r>
            <a:r>
              <a:rPr lang="en-US" sz="1400" dirty="0"/>
              <a:t>                    </a:t>
            </a:r>
            <a:r>
              <a:rPr lang="en-US" sz="1400" dirty="0" err="1"/>
              <a:t>Tatlawiksuk</a:t>
            </a:r>
            <a:endParaRPr lang="en-US" sz="1400" dirty="0"/>
          </a:p>
          <a:p>
            <a:r>
              <a:rPr lang="en-US" sz="1400" dirty="0" err="1"/>
              <a:t>Oskawalik</a:t>
            </a:r>
            <a:r>
              <a:rPr lang="en-US" sz="1400" dirty="0"/>
              <a:t>                 </a:t>
            </a:r>
            <a:r>
              <a:rPr lang="en-US" sz="1400" dirty="0" err="1"/>
              <a:t>Takotna</a:t>
            </a:r>
            <a:endParaRPr lang="en-US" sz="1400" dirty="0"/>
          </a:p>
          <a:p>
            <a:r>
              <a:rPr lang="en-US" sz="1400" dirty="0" err="1"/>
              <a:t>Holitna</a:t>
            </a:r>
            <a:r>
              <a:rPr lang="en-US" sz="1400" dirty="0"/>
              <a:t>	            </a:t>
            </a:r>
            <a:r>
              <a:rPr lang="en-US" sz="1400" b="1" dirty="0">
                <a:solidFill>
                  <a:srgbClr val="FF0000"/>
                </a:solidFill>
              </a:rPr>
              <a:t>Aniak</a:t>
            </a:r>
          </a:p>
          <a:p>
            <a:r>
              <a:rPr lang="en-US" sz="1400" dirty="0" err="1"/>
              <a:t>Cheeneetnuk</a:t>
            </a:r>
            <a:r>
              <a:rPr lang="en-US" sz="1400" dirty="0"/>
              <a:t>           </a:t>
            </a:r>
            <a:r>
              <a:rPr lang="en-US" sz="1400" dirty="0">
                <a:solidFill>
                  <a:srgbClr val="FF0000"/>
                </a:solidFill>
              </a:rPr>
              <a:t>Pitka</a:t>
            </a:r>
          </a:p>
          <a:p>
            <a:r>
              <a:rPr lang="en-US" sz="1400" dirty="0" err="1"/>
              <a:t>Gagaryah</a:t>
            </a:r>
            <a:endParaRPr lang="en-US" sz="1400" dirty="0"/>
          </a:p>
          <a:p>
            <a:r>
              <a:rPr lang="en-US" sz="1400" dirty="0"/>
              <a:t>Pitka</a:t>
            </a:r>
          </a:p>
          <a:p>
            <a:r>
              <a:rPr lang="en-US" sz="1400" dirty="0"/>
              <a:t>Bear                            </a:t>
            </a:r>
          </a:p>
          <a:p>
            <a:r>
              <a:rPr lang="en-US" sz="1400" dirty="0"/>
              <a:t>Pitka: Salmon           </a:t>
            </a:r>
            <a:endParaRPr lang="en-US" sz="1600" dirty="0"/>
          </a:p>
        </p:txBody>
      </p:sp>
      <p:cxnSp>
        <p:nvCxnSpPr>
          <p:cNvPr id="67" name="Straight Arrow Connector 66"/>
          <p:cNvCxnSpPr>
            <a:stCxn id="30" idx="2"/>
            <a:endCxn id="63" idx="0"/>
          </p:cNvCxnSpPr>
          <p:nvPr/>
        </p:nvCxnSpPr>
        <p:spPr>
          <a:xfrm flipH="1">
            <a:off x="7505034" y="3125431"/>
            <a:ext cx="537984" cy="45893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990600" y="2471630"/>
            <a:ext cx="1713538" cy="646331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/>
              <a:t>Kuskokwim</a:t>
            </a:r>
          </a:p>
          <a:p>
            <a:pPr algn="ctr"/>
            <a:r>
              <a:rPr lang="en-US" dirty="0"/>
              <a:t>Run (</a:t>
            </a:r>
            <a:r>
              <a:rPr lang="en-US" b="1" dirty="0" err="1">
                <a:solidFill>
                  <a:srgbClr val="FF0000"/>
                </a:solidFill>
              </a:rPr>
              <a:t>N</a:t>
            </a:r>
            <a:r>
              <a:rPr lang="en-US" b="1" baseline="-25000" dirty="0" err="1">
                <a:solidFill>
                  <a:srgbClr val="FF0000"/>
                </a:solidFill>
              </a:rPr>
              <a:t>y</a:t>
            </a:r>
            <a:r>
              <a:rPr lang="en-US" dirty="0"/>
              <a:t>)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 flipV="1">
            <a:off x="3962400" y="1921223"/>
            <a:ext cx="0" cy="8517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8121632" y="3259334"/>
            <a:ext cx="1098568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>
            <a:spAutoFit/>
          </a:bodyPr>
          <a:lstStyle/>
          <a:p>
            <a:r>
              <a:rPr lang="en-US" dirty="0" err="1"/>
              <a:t>e</a:t>
            </a:r>
            <a:r>
              <a:rPr lang="en-US" baseline="-25000" dirty="0" err="1"/>
              <a:t>y,i,j</a:t>
            </a:r>
            <a:r>
              <a:rPr lang="en-US" dirty="0"/>
              <a:t>=</a:t>
            </a:r>
            <a:r>
              <a:rPr lang="en-US" dirty="0" err="1"/>
              <a:t>E</a:t>
            </a:r>
            <a:r>
              <a:rPr lang="en-US" baseline="-25000" dirty="0" err="1"/>
              <a:t>y</a:t>
            </a:r>
            <a:r>
              <a:rPr lang="en-US" dirty="0"/>
              <a:t>/</a:t>
            </a:r>
            <a:r>
              <a:rPr lang="en-US" b="1" dirty="0" err="1">
                <a:solidFill>
                  <a:srgbClr val="FF0000"/>
                </a:solidFill>
              </a:rPr>
              <a:t>k</a:t>
            </a:r>
            <a:r>
              <a:rPr lang="en-US" b="1" baseline="-25000" dirty="0" err="1">
                <a:solidFill>
                  <a:srgbClr val="FF0000"/>
                </a:solidFill>
              </a:rPr>
              <a:t>y,i,</a:t>
            </a:r>
            <a:r>
              <a:rPr lang="en-US" baseline="-25000" dirty="0" err="1">
                <a:solidFill>
                  <a:srgbClr val="FF0000"/>
                </a:solidFill>
              </a:rPr>
              <a:t>j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cxnSp>
        <p:nvCxnSpPr>
          <p:cNvPr id="64" name="Straight Arrow Connector 63"/>
          <p:cNvCxnSpPr>
            <a:stCxn id="78" idx="3"/>
            <a:endCxn id="30" idx="1"/>
          </p:cNvCxnSpPr>
          <p:nvPr/>
        </p:nvCxnSpPr>
        <p:spPr>
          <a:xfrm>
            <a:off x="2704138" y="2794796"/>
            <a:ext cx="4348280" cy="74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81000" y="3639324"/>
            <a:ext cx="3933352" cy="23083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33CC"/>
                </a:solidFill>
              </a:rPr>
              <a:t>N</a:t>
            </a:r>
            <a:r>
              <a:rPr lang="en-US" b="1" baseline="-25000" dirty="0" err="1">
                <a:solidFill>
                  <a:srgbClr val="0033CC"/>
                </a:solidFill>
              </a:rPr>
              <a:t>yob</a:t>
            </a:r>
            <a:r>
              <a:rPr lang="en-US" dirty="0"/>
              <a:t>: Drainage-wide run</a:t>
            </a:r>
          </a:p>
          <a:p>
            <a:r>
              <a:rPr lang="en-US" dirty="0"/>
              <a:t>(</a:t>
            </a:r>
            <a:r>
              <a:rPr lang="en-US" dirty="0" err="1"/>
              <a:t>Kalskag</a:t>
            </a:r>
            <a:r>
              <a:rPr lang="en-US" dirty="0"/>
              <a:t> MR+ </a:t>
            </a:r>
          </a:p>
          <a:p>
            <a:r>
              <a:rPr lang="en-US" dirty="0"/>
              <a:t>+Harvest below </a:t>
            </a:r>
            <a:r>
              <a:rPr lang="en-US" dirty="0" err="1"/>
              <a:t>Kalskag</a:t>
            </a:r>
            <a:r>
              <a:rPr lang="en-US" dirty="0"/>
              <a:t> </a:t>
            </a:r>
          </a:p>
          <a:p>
            <a:r>
              <a:rPr lang="en-US" dirty="0"/>
              <a:t>+</a:t>
            </a:r>
            <a:r>
              <a:rPr lang="en-US" dirty="0" err="1"/>
              <a:t>Kwethluk</a:t>
            </a:r>
            <a:r>
              <a:rPr lang="en-US" dirty="0"/>
              <a:t> + </a:t>
            </a:r>
            <a:r>
              <a:rPr lang="en-US" dirty="0" err="1"/>
              <a:t>Tuluksak</a:t>
            </a:r>
            <a:r>
              <a:rPr lang="en-US" dirty="0"/>
              <a:t> escapements</a:t>
            </a:r>
          </a:p>
          <a:p>
            <a:r>
              <a:rPr lang="en-US" dirty="0"/>
              <a:t>+ </a:t>
            </a:r>
            <a:r>
              <a:rPr lang="en-US" dirty="0">
                <a:solidFill>
                  <a:srgbClr val="FF0000"/>
                </a:solidFill>
              </a:rPr>
              <a:t>Unobserved</a:t>
            </a:r>
            <a:r>
              <a:rPr lang="en-US" dirty="0"/>
              <a:t> Esc (i.e., (</a:t>
            </a:r>
            <a:r>
              <a:rPr lang="en-US" dirty="0" err="1"/>
              <a:t>Kw+Tu</a:t>
            </a:r>
            <a:r>
              <a:rPr lang="en-US" dirty="0"/>
              <a:t> Esc)*S)</a:t>
            </a:r>
          </a:p>
          <a:p>
            <a:r>
              <a:rPr lang="en-US" dirty="0"/>
              <a:t>-----------------------------</a:t>
            </a:r>
          </a:p>
          <a:p>
            <a:r>
              <a:rPr lang="en-US" dirty="0"/>
              <a:t>Lower River MR + Harvest below + </a:t>
            </a:r>
            <a:r>
              <a:rPr lang="en-US" dirty="0">
                <a:solidFill>
                  <a:srgbClr val="FF0000"/>
                </a:solidFill>
              </a:rPr>
              <a:t>Unobserved</a:t>
            </a:r>
            <a:r>
              <a:rPr lang="en-US" dirty="0"/>
              <a:t> Esc (Eek)</a:t>
            </a:r>
          </a:p>
        </p:txBody>
      </p:sp>
      <p:cxnSp>
        <p:nvCxnSpPr>
          <p:cNvPr id="59" name="Straight Arrow Connector 58"/>
          <p:cNvCxnSpPr>
            <a:cxnSpLocks/>
          </p:cNvCxnSpPr>
          <p:nvPr/>
        </p:nvCxnSpPr>
        <p:spPr>
          <a:xfrm flipV="1">
            <a:off x="1981200" y="3125431"/>
            <a:ext cx="0" cy="45893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360451" y="2028972"/>
            <a:ext cx="772071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rIns="0">
            <a:spAutoFit/>
          </a:bodyPr>
          <a:lstStyle/>
          <a:p>
            <a:r>
              <a:rPr lang="en-US" dirty="0" err="1"/>
              <a:t>E</a:t>
            </a:r>
            <a:r>
              <a:rPr lang="en-US" baseline="-25000" dirty="0" err="1"/>
              <a:t>y</a:t>
            </a:r>
            <a:r>
              <a:rPr lang="en-US" dirty="0"/>
              <a:t>=</a:t>
            </a:r>
            <a:r>
              <a:rPr lang="en-US" dirty="0" err="1"/>
              <a:t>N</a:t>
            </a:r>
            <a:r>
              <a:rPr lang="en-US" baseline="-25000" dirty="0" err="1"/>
              <a:t>y</a:t>
            </a:r>
            <a:r>
              <a:rPr lang="en-US" dirty="0"/>
              <a:t>-C</a:t>
            </a:r>
            <a:r>
              <a:rPr lang="en-US" baseline="-25000" dirty="0"/>
              <a:t>y</a:t>
            </a:r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>
          <a:xfrm>
            <a:off x="2574471" y="1935523"/>
            <a:ext cx="572462" cy="8592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91FED2F-4CEE-00D0-C25C-3F10F5BC3C01}"/>
              </a:ext>
            </a:extLst>
          </p:cNvPr>
          <p:cNvSpPr txBox="1"/>
          <p:nvPr/>
        </p:nvSpPr>
        <p:spPr>
          <a:xfrm>
            <a:off x="3445558" y="1336448"/>
            <a:ext cx="1443144" cy="58477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33CC"/>
                </a:solidFill>
              </a:rPr>
              <a:t>Lower Harvest </a:t>
            </a:r>
          </a:p>
          <a:p>
            <a:r>
              <a:rPr lang="en-US" sz="1600" dirty="0">
                <a:solidFill>
                  <a:srgbClr val="0033CC"/>
                </a:solidFill>
              </a:rPr>
              <a:t>(</a:t>
            </a:r>
            <a:r>
              <a:rPr lang="en-US" sz="1600" dirty="0" err="1">
                <a:solidFill>
                  <a:srgbClr val="0033CC"/>
                </a:solidFill>
              </a:rPr>
              <a:t>H</a:t>
            </a:r>
            <a:r>
              <a:rPr lang="en-US" sz="1600" baseline="-25000" dirty="0" err="1">
                <a:solidFill>
                  <a:srgbClr val="0033CC"/>
                </a:solidFill>
              </a:rPr>
              <a:t>y,l</a:t>
            </a:r>
            <a:r>
              <a:rPr lang="en-US" sz="1600" baseline="-25000" dirty="0">
                <a:solidFill>
                  <a:srgbClr val="0033CC"/>
                </a:solidFill>
              </a:rPr>
              <a:t> </a:t>
            </a:r>
            <a:r>
              <a:rPr lang="en-US" sz="1600" dirty="0">
                <a:solidFill>
                  <a:srgbClr val="0033CC"/>
                </a:solidFill>
              </a:rPr>
              <a:t>= </a:t>
            </a:r>
            <a:r>
              <a:rPr lang="en-US" sz="1600" b="1" dirty="0" err="1">
                <a:solidFill>
                  <a:srgbClr val="FF0000"/>
                </a:solidFill>
              </a:rPr>
              <a:t>U</a:t>
            </a:r>
            <a:r>
              <a:rPr lang="en-US" sz="1600" b="1" baseline="-25000" dirty="0" err="1">
                <a:solidFill>
                  <a:srgbClr val="FF0000"/>
                </a:solidFill>
              </a:rPr>
              <a:t>y,l</a:t>
            </a:r>
            <a:r>
              <a:rPr lang="en-US" sz="1600" dirty="0" err="1">
                <a:solidFill>
                  <a:srgbClr val="0033CC"/>
                </a:solidFill>
              </a:rPr>
              <a:t>N</a:t>
            </a:r>
            <a:r>
              <a:rPr lang="en-US" sz="1600" baseline="-25000" dirty="0" err="1">
                <a:solidFill>
                  <a:srgbClr val="0033CC"/>
                </a:solidFill>
              </a:rPr>
              <a:t>y</a:t>
            </a:r>
            <a:r>
              <a:rPr lang="en-US" sz="1600" dirty="0">
                <a:solidFill>
                  <a:srgbClr val="0033CC"/>
                </a:solidFill>
              </a:rPr>
              <a:t>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300EBC-F320-613A-3894-9C4333CF0DE8}"/>
              </a:ext>
            </a:extLst>
          </p:cNvPr>
          <p:cNvSpPr txBox="1"/>
          <p:nvPr/>
        </p:nvSpPr>
        <p:spPr>
          <a:xfrm>
            <a:off x="4724822" y="2502405"/>
            <a:ext cx="992207" cy="5847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Lower</a:t>
            </a:r>
          </a:p>
          <a:p>
            <a:r>
              <a:rPr lang="en-US" sz="1600" dirty="0"/>
              <a:t>Run (</a:t>
            </a:r>
            <a:r>
              <a:rPr lang="en-US" sz="1600" dirty="0" err="1"/>
              <a:t>N</a:t>
            </a:r>
            <a:r>
              <a:rPr lang="en-US" sz="1600" baseline="-25000" dirty="0" err="1"/>
              <a:t>y,l</a:t>
            </a:r>
            <a:r>
              <a:rPr lang="en-US" sz="1600" dirty="0"/>
              <a:t>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6CB1B3-C16F-131C-7881-977D0306D0B7}"/>
              </a:ext>
            </a:extLst>
          </p:cNvPr>
          <p:cNvSpPr txBox="1"/>
          <p:nvPr/>
        </p:nvSpPr>
        <p:spPr>
          <a:xfrm>
            <a:off x="5626653" y="1319966"/>
            <a:ext cx="1392561" cy="58477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33CC"/>
                </a:solidFill>
              </a:rPr>
              <a:t>Upper Harvest</a:t>
            </a:r>
          </a:p>
          <a:p>
            <a:r>
              <a:rPr lang="en-US" sz="1600" dirty="0">
                <a:solidFill>
                  <a:srgbClr val="0033CC"/>
                </a:solidFill>
              </a:rPr>
              <a:t>(</a:t>
            </a:r>
            <a:r>
              <a:rPr lang="en-US" sz="1600" dirty="0" err="1">
                <a:solidFill>
                  <a:srgbClr val="0033CC"/>
                </a:solidFill>
              </a:rPr>
              <a:t>C</a:t>
            </a:r>
            <a:r>
              <a:rPr lang="en-US" sz="1600" baseline="-25000" dirty="0" err="1">
                <a:solidFill>
                  <a:srgbClr val="0033CC"/>
                </a:solidFill>
              </a:rPr>
              <a:t>y,u</a:t>
            </a:r>
            <a:r>
              <a:rPr lang="en-US" sz="1600" baseline="-25000" dirty="0">
                <a:solidFill>
                  <a:srgbClr val="0033CC"/>
                </a:solidFill>
              </a:rPr>
              <a:t> </a:t>
            </a:r>
            <a:r>
              <a:rPr lang="en-US" sz="1600" dirty="0">
                <a:solidFill>
                  <a:srgbClr val="0033CC"/>
                </a:solidFill>
              </a:rPr>
              <a:t>= </a:t>
            </a:r>
            <a:r>
              <a:rPr lang="en-US" sz="1600" b="1" dirty="0" err="1">
                <a:solidFill>
                  <a:srgbClr val="FF0000"/>
                </a:solidFill>
              </a:rPr>
              <a:t>U</a:t>
            </a:r>
            <a:r>
              <a:rPr lang="en-US" sz="1600" b="1" baseline="-25000" dirty="0" err="1">
                <a:solidFill>
                  <a:srgbClr val="FF0000"/>
                </a:solidFill>
              </a:rPr>
              <a:t>y,u</a:t>
            </a:r>
            <a:r>
              <a:rPr lang="en-US" sz="1600" dirty="0" err="1">
                <a:solidFill>
                  <a:srgbClr val="0033CC"/>
                </a:solidFill>
              </a:rPr>
              <a:t>N</a:t>
            </a:r>
            <a:r>
              <a:rPr lang="en-US" sz="1600" baseline="-25000" dirty="0" err="1">
                <a:solidFill>
                  <a:srgbClr val="0033CC"/>
                </a:solidFill>
              </a:rPr>
              <a:t>y,l</a:t>
            </a:r>
            <a:endParaRPr lang="en-US" sz="1600" dirty="0">
              <a:solidFill>
                <a:srgbClr val="0033CC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9BE789-CFDF-9A53-B091-C9618C91E7A3}"/>
              </a:ext>
            </a:extLst>
          </p:cNvPr>
          <p:cNvSpPr txBox="1"/>
          <p:nvPr/>
        </p:nvSpPr>
        <p:spPr>
          <a:xfrm rot="16200000">
            <a:off x="4017989" y="2637847"/>
            <a:ext cx="78500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Bethel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7FFB40-4A0F-6692-B59A-30C59F903EE8}"/>
              </a:ext>
            </a:extLst>
          </p:cNvPr>
          <p:cNvSpPr txBox="1"/>
          <p:nvPr/>
        </p:nvSpPr>
        <p:spPr>
          <a:xfrm>
            <a:off x="4442234" y="3621192"/>
            <a:ext cx="1426576" cy="584775"/>
          </a:xfrm>
          <a:prstGeom prst="rect">
            <a:avLst/>
          </a:prstGeom>
          <a:solidFill>
            <a:schemeClr val="bg1"/>
          </a:solidFill>
          <a:ln>
            <a:solidFill>
              <a:srgbClr val="0033C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33CC"/>
                </a:solidFill>
              </a:rPr>
              <a:t>Sonar</a:t>
            </a:r>
          </a:p>
          <a:p>
            <a:r>
              <a:rPr lang="en-US" sz="1600" dirty="0"/>
              <a:t>S</a:t>
            </a:r>
            <a:r>
              <a:rPr lang="en-US" sz="1600" baseline="-25000" dirty="0"/>
              <a:t>y</a:t>
            </a:r>
            <a:r>
              <a:rPr lang="en-US" sz="1600" dirty="0"/>
              <a:t> = </a:t>
            </a:r>
            <a:r>
              <a:rPr lang="en-US" sz="1600" dirty="0" err="1">
                <a:solidFill>
                  <a:srgbClr val="FF0000"/>
                </a:solidFill>
              </a:rPr>
              <a:t>ps</a:t>
            </a:r>
            <a:r>
              <a:rPr lang="en-US" sz="1600" dirty="0" err="1"/>
              <a:t>N</a:t>
            </a:r>
            <a:r>
              <a:rPr lang="en-US" sz="1600" baseline="-25000" dirty="0" err="1"/>
              <a:t>y,l</a:t>
            </a:r>
            <a:endParaRPr lang="en-US" sz="1600" baseline="-25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BE35D27-FFFD-C97F-EE4A-66F8906F75A7}"/>
              </a:ext>
            </a:extLst>
          </p:cNvPr>
          <p:cNvCxnSpPr>
            <a:cxnSpLocks/>
          </p:cNvCxnSpPr>
          <p:nvPr/>
        </p:nvCxnSpPr>
        <p:spPr>
          <a:xfrm flipH="1" flipV="1">
            <a:off x="5105400" y="3087180"/>
            <a:ext cx="12022" cy="5414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C40571-3C0B-9932-F114-3E7F91BB3933}"/>
              </a:ext>
            </a:extLst>
          </p:cNvPr>
          <p:cNvCxnSpPr/>
          <p:nvPr/>
        </p:nvCxnSpPr>
        <p:spPr>
          <a:xfrm flipV="1">
            <a:off x="6322933" y="1921222"/>
            <a:ext cx="0" cy="8517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15F5D45-F850-9787-06FC-D59E2153462A}"/>
              </a:ext>
            </a:extLst>
          </p:cNvPr>
          <p:cNvSpPr txBox="1"/>
          <p:nvPr/>
        </p:nvSpPr>
        <p:spPr>
          <a:xfrm>
            <a:off x="1840135" y="1274891"/>
            <a:ext cx="1468672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33CC"/>
                </a:solidFill>
              </a:rPr>
              <a:t>Com CPUE</a:t>
            </a:r>
          </a:p>
          <a:p>
            <a:r>
              <a:rPr lang="en-US" dirty="0">
                <a:solidFill>
                  <a:srgbClr val="0033CC"/>
                </a:solidFill>
              </a:rPr>
              <a:t>N</a:t>
            </a:r>
            <a:r>
              <a:rPr lang="en-US" baseline="-25000" dirty="0">
                <a:solidFill>
                  <a:srgbClr val="0033CC"/>
                </a:solidFill>
              </a:rPr>
              <a:t>y</a:t>
            </a:r>
            <a:r>
              <a:rPr lang="en-US" dirty="0">
                <a:solidFill>
                  <a:srgbClr val="0033CC"/>
                </a:solidFill>
              </a:rPr>
              <a:t> = </a:t>
            </a:r>
            <a:r>
              <a:rPr lang="en-US" b="1" dirty="0">
                <a:solidFill>
                  <a:srgbClr val="FF0000"/>
                </a:solidFill>
              </a:rPr>
              <a:t>q</a:t>
            </a:r>
            <a:r>
              <a:rPr lang="en-US" b="1" baseline="-25000" dirty="0">
                <a:solidFill>
                  <a:srgbClr val="FF0000"/>
                </a:solidFill>
              </a:rPr>
              <a:t>i</a:t>
            </a:r>
            <a:r>
              <a:rPr lang="en-US" b="1" baseline="-25000" dirty="0">
                <a:solidFill>
                  <a:srgbClr val="0033CC"/>
                </a:solidFill>
              </a:rPr>
              <a:t>*</a:t>
            </a:r>
            <a:r>
              <a:rPr lang="en-US" dirty="0" err="1">
                <a:solidFill>
                  <a:srgbClr val="0033CC"/>
                </a:solidFill>
              </a:rPr>
              <a:t>CPUE</a:t>
            </a:r>
            <a:r>
              <a:rPr lang="en-US" baseline="-25000" dirty="0" err="1">
                <a:solidFill>
                  <a:srgbClr val="0033CC"/>
                </a:solidFill>
              </a:rPr>
              <a:t>k</a:t>
            </a:r>
            <a:endParaRPr lang="en-US" baseline="-250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905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6029" y="211033"/>
            <a:ext cx="711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Option 3: Kuskokwim Chinook Salmon Run Reconstruction Model overhaul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297387" y="1862982"/>
            <a:ext cx="1371586" cy="830997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River </a:t>
            </a:r>
          </a:p>
          <a:p>
            <a:r>
              <a:rPr lang="en-US" sz="1600" dirty="0"/>
              <a:t>Escapement (E</a:t>
            </a:r>
            <a:r>
              <a:rPr lang="en-US" sz="1600" baseline="-25000" dirty="0"/>
              <a:t>y,</a:t>
            </a:r>
            <a:r>
              <a:rPr lang="en-US" sz="1600" dirty="0"/>
              <a:t>)</a:t>
            </a:r>
          </a:p>
        </p:txBody>
      </p:sp>
      <p:cxnSp>
        <p:nvCxnSpPr>
          <p:cNvPr id="67" name="Straight Arrow Connector 66"/>
          <p:cNvCxnSpPr>
            <a:cxnSpLocks/>
            <a:stCxn id="30" idx="2"/>
          </p:cNvCxnSpPr>
          <p:nvPr/>
        </p:nvCxnSpPr>
        <p:spPr>
          <a:xfrm flipH="1">
            <a:off x="7395107" y="2693979"/>
            <a:ext cx="588073" cy="89038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086069" y="860408"/>
            <a:ext cx="1443144" cy="58477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33CC"/>
                </a:solidFill>
              </a:rPr>
              <a:t>Lower Harvest </a:t>
            </a:r>
          </a:p>
          <a:p>
            <a:r>
              <a:rPr lang="en-US" sz="1600" dirty="0">
                <a:solidFill>
                  <a:srgbClr val="0033CC"/>
                </a:solidFill>
              </a:rPr>
              <a:t>(</a:t>
            </a:r>
            <a:r>
              <a:rPr lang="en-US" sz="1600" dirty="0" err="1">
                <a:solidFill>
                  <a:srgbClr val="0033CC"/>
                </a:solidFill>
              </a:rPr>
              <a:t>H</a:t>
            </a:r>
            <a:r>
              <a:rPr lang="en-US" sz="1600" baseline="-25000" dirty="0" err="1">
                <a:solidFill>
                  <a:srgbClr val="0033CC"/>
                </a:solidFill>
              </a:rPr>
              <a:t>y,l</a:t>
            </a:r>
            <a:r>
              <a:rPr lang="en-US" sz="1600" baseline="-25000" dirty="0">
                <a:solidFill>
                  <a:srgbClr val="0033CC"/>
                </a:solidFill>
              </a:rPr>
              <a:t> </a:t>
            </a:r>
            <a:r>
              <a:rPr lang="en-US" sz="1600" dirty="0">
                <a:solidFill>
                  <a:srgbClr val="0033CC"/>
                </a:solidFill>
              </a:rPr>
              <a:t>= </a:t>
            </a:r>
            <a:r>
              <a:rPr lang="en-US" sz="1600" b="1" dirty="0" err="1">
                <a:solidFill>
                  <a:srgbClr val="FF0000"/>
                </a:solidFill>
              </a:rPr>
              <a:t>U</a:t>
            </a:r>
            <a:r>
              <a:rPr lang="en-US" sz="1600" b="1" baseline="-25000" dirty="0" err="1">
                <a:solidFill>
                  <a:srgbClr val="FF0000"/>
                </a:solidFill>
              </a:rPr>
              <a:t>y,l</a:t>
            </a:r>
            <a:r>
              <a:rPr lang="en-US" sz="1600" dirty="0" err="1">
                <a:solidFill>
                  <a:srgbClr val="0033CC"/>
                </a:solidFill>
              </a:rPr>
              <a:t>N</a:t>
            </a:r>
            <a:r>
              <a:rPr lang="en-US" sz="1600" baseline="-25000" dirty="0" err="1">
                <a:solidFill>
                  <a:srgbClr val="0033CC"/>
                </a:solidFill>
              </a:rPr>
              <a:t>y</a:t>
            </a:r>
            <a:r>
              <a:rPr lang="en-US" sz="1600" dirty="0">
                <a:solidFill>
                  <a:srgbClr val="0033CC"/>
                </a:solidFill>
              </a:rPr>
              <a:t>)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28608" y="2034356"/>
            <a:ext cx="1359549" cy="338554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600" dirty="0"/>
              <a:t>River Run (</a:t>
            </a:r>
            <a:r>
              <a:rPr lang="en-US" sz="1600" b="1" dirty="0">
                <a:solidFill>
                  <a:srgbClr val="FF0000"/>
                </a:solidFill>
              </a:rPr>
              <a:t>N</a:t>
            </a:r>
            <a:r>
              <a:rPr lang="en-US" sz="1600" b="1" baseline="-25000" dirty="0">
                <a:solidFill>
                  <a:srgbClr val="FF0000"/>
                </a:solidFill>
              </a:rPr>
              <a:t>y</a:t>
            </a:r>
            <a:r>
              <a:rPr lang="en-US" sz="1600" dirty="0"/>
              <a:t>)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 flipV="1">
            <a:off x="2475916" y="1469800"/>
            <a:ext cx="0" cy="7681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cxnSpLocks/>
            <a:endCxn id="14" idx="1"/>
          </p:cNvCxnSpPr>
          <p:nvPr/>
        </p:nvCxnSpPr>
        <p:spPr>
          <a:xfrm>
            <a:off x="1594011" y="2204174"/>
            <a:ext cx="1692000" cy="92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86011" y="1921065"/>
            <a:ext cx="992207" cy="58477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Lower</a:t>
            </a:r>
          </a:p>
          <a:p>
            <a:r>
              <a:rPr lang="en-US" sz="1600" dirty="0"/>
              <a:t>Run (</a:t>
            </a:r>
            <a:r>
              <a:rPr lang="en-US" sz="1600" dirty="0" err="1"/>
              <a:t>N</a:t>
            </a:r>
            <a:r>
              <a:rPr lang="en-US" sz="1600" baseline="-25000" dirty="0" err="1"/>
              <a:t>y,l</a:t>
            </a:r>
            <a:r>
              <a:rPr lang="en-US" sz="1600" dirty="0"/>
              <a:t>) </a:t>
            </a:r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>
          <a:xfrm flipV="1">
            <a:off x="4291865" y="2163452"/>
            <a:ext cx="3005522" cy="194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291865" y="893749"/>
            <a:ext cx="1392561" cy="58477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33CC"/>
                </a:solidFill>
              </a:rPr>
              <a:t>Upper Harvest</a:t>
            </a:r>
          </a:p>
          <a:p>
            <a:r>
              <a:rPr lang="en-US" sz="1600" dirty="0">
                <a:solidFill>
                  <a:srgbClr val="0033CC"/>
                </a:solidFill>
              </a:rPr>
              <a:t>(</a:t>
            </a:r>
            <a:r>
              <a:rPr lang="en-US" sz="1600" dirty="0" err="1">
                <a:solidFill>
                  <a:srgbClr val="0033CC"/>
                </a:solidFill>
              </a:rPr>
              <a:t>H</a:t>
            </a:r>
            <a:r>
              <a:rPr lang="en-US" sz="1600" baseline="-25000" dirty="0" err="1">
                <a:solidFill>
                  <a:srgbClr val="0033CC"/>
                </a:solidFill>
              </a:rPr>
              <a:t>y,u</a:t>
            </a:r>
            <a:r>
              <a:rPr lang="en-US" sz="1600" baseline="-25000" dirty="0">
                <a:solidFill>
                  <a:srgbClr val="0033CC"/>
                </a:solidFill>
              </a:rPr>
              <a:t> </a:t>
            </a:r>
            <a:r>
              <a:rPr lang="en-US" sz="1600" dirty="0">
                <a:solidFill>
                  <a:srgbClr val="0033CC"/>
                </a:solidFill>
              </a:rPr>
              <a:t>= </a:t>
            </a:r>
            <a:r>
              <a:rPr lang="en-US" sz="1600" b="1" dirty="0" err="1">
                <a:solidFill>
                  <a:srgbClr val="FF0000"/>
                </a:solidFill>
              </a:rPr>
              <a:t>U</a:t>
            </a:r>
            <a:r>
              <a:rPr lang="en-US" sz="1600" b="1" baseline="-25000" dirty="0" err="1">
                <a:solidFill>
                  <a:srgbClr val="FF0000"/>
                </a:solidFill>
              </a:rPr>
              <a:t>y,u</a:t>
            </a:r>
            <a:r>
              <a:rPr lang="en-US" sz="1600" dirty="0" err="1">
                <a:solidFill>
                  <a:srgbClr val="0033CC"/>
                </a:solidFill>
              </a:rPr>
              <a:t>N</a:t>
            </a:r>
            <a:r>
              <a:rPr lang="en-US" sz="1600" baseline="-25000" dirty="0" err="1">
                <a:solidFill>
                  <a:srgbClr val="0033CC"/>
                </a:solidFill>
              </a:rPr>
              <a:t>y,l</a:t>
            </a:r>
            <a:endParaRPr lang="en-US" sz="1600" dirty="0">
              <a:solidFill>
                <a:srgbClr val="0033CC"/>
              </a:solidFill>
            </a:endParaRPr>
          </a:p>
        </p:txBody>
      </p:sp>
      <p:cxnSp>
        <p:nvCxnSpPr>
          <p:cNvPr id="44" name="Straight Arrow Connector 43"/>
          <p:cNvCxnSpPr>
            <a:cxnSpLocks/>
          </p:cNvCxnSpPr>
          <p:nvPr/>
        </p:nvCxnSpPr>
        <p:spPr>
          <a:xfrm flipH="1" flipV="1">
            <a:off x="5126230" y="1469800"/>
            <a:ext cx="10578" cy="7457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1974769" y="2204174"/>
            <a:ext cx="0" cy="623585"/>
          </a:xfrm>
          <a:prstGeom prst="straightConnector1">
            <a:avLst/>
          </a:prstGeom>
          <a:ln w="254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7398045" y="1309247"/>
            <a:ext cx="1090005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>
            <a:spAutoFit/>
          </a:bodyPr>
          <a:lstStyle/>
          <a:p>
            <a:r>
              <a:rPr lang="en-US" sz="1600" dirty="0" err="1"/>
              <a:t>E</a:t>
            </a:r>
            <a:r>
              <a:rPr lang="en-US" sz="1600" baseline="-25000" dirty="0" err="1"/>
              <a:t>y</a:t>
            </a:r>
            <a:r>
              <a:rPr lang="en-US" sz="1600" dirty="0"/>
              <a:t>=</a:t>
            </a:r>
            <a:r>
              <a:rPr lang="en-US" sz="1600" dirty="0" err="1"/>
              <a:t>N</a:t>
            </a:r>
            <a:r>
              <a:rPr lang="en-US" sz="1600" baseline="-25000" dirty="0" err="1"/>
              <a:t>y,l</a:t>
            </a:r>
            <a:r>
              <a:rPr lang="en-US" sz="1600" baseline="-25000" dirty="0"/>
              <a:t> </a:t>
            </a:r>
            <a:r>
              <a:rPr lang="en-US" sz="1600" dirty="0"/>
              <a:t>- </a:t>
            </a:r>
            <a:r>
              <a:rPr lang="en-US" sz="1600" dirty="0" err="1"/>
              <a:t>C</a:t>
            </a:r>
            <a:r>
              <a:rPr lang="en-US" sz="1600" baseline="-25000" dirty="0" err="1"/>
              <a:t>y,u</a:t>
            </a:r>
            <a:endParaRPr lang="en-US" sz="1600" baseline="-25000" dirty="0"/>
          </a:p>
        </p:txBody>
      </p:sp>
      <p:sp>
        <p:nvSpPr>
          <p:cNvPr id="85" name="Rectangle 84"/>
          <p:cNvSpPr/>
          <p:nvPr/>
        </p:nvSpPr>
        <p:spPr>
          <a:xfrm>
            <a:off x="3278402" y="1475274"/>
            <a:ext cx="998415" cy="338554"/>
          </a:xfrm>
          <a:prstGeom prst="rect">
            <a:avLst/>
          </a:prstGeom>
          <a:solidFill>
            <a:schemeClr val="bg1"/>
          </a:solidFill>
        </p:spPr>
        <p:txBody>
          <a:bodyPr wrap="none" lIns="0" rIns="0">
            <a:spAutoFit/>
          </a:bodyPr>
          <a:lstStyle/>
          <a:p>
            <a:r>
              <a:rPr lang="en-US" sz="1600" dirty="0" err="1"/>
              <a:t>N</a:t>
            </a:r>
            <a:r>
              <a:rPr lang="en-US" sz="1600" baseline="-25000" dirty="0" err="1"/>
              <a:t>y,l</a:t>
            </a:r>
            <a:r>
              <a:rPr lang="en-US" sz="1600" dirty="0"/>
              <a:t> = N</a:t>
            </a:r>
            <a:r>
              <a:rPr lang="en-US" sz="1600" baseline="-25000" dirty="0"/>
              <a:t>y</a:t>
            </a:r>
            <a:r>
              <a:rPr lang="en-US" sz="1600" dirty="0"/>
              <a:t> -</a:t>
            </a:r>
            <a:r>
              <a:rPr lang="en-US" sz="1600" dirty="0" err="1"/>
              <a:t>H</a:t>
            </a:r>
            <a:r>
              <a:rPr lang="en-US" sz="1600" baseline="-25000" dirty="0" err="1"/>
              <a:t>y,l</a:t>
            </a:r>
            <a:endParaRPr lang="en-US" sz="1600" baseline="-25000" dirty="0"/>
          </a:p>
        </p:txBody>
      </p:sp>
      <p:sp>
        <p:nvSpPr>
          <p:cNvPr id="74" name="TextBox 73"/>
          <p:cNvSpPr txBox="1"/>
          <p:nvPr/>
        </p:nvSpPr>
        <p:spPr>
          <a:xfrm>
            <a:off x="1584896" y="2844106"/>
            <a:ext cx="1011278" cy="830997"/>
          </a:xfrm>
          <a:prstGeom prst="rect">
            <a:avLst/>
          </a:prstGeom>
          <a:solidFill>
            <a:schemeClr val="bg1"/>
          </a:solidFill>
          <a:ln>
            <a:solidFill>
              <a:srgbClr val="0033C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33CC"/>
                </a:solidFill>
              </a:rPr>
              <a:t>Lower</a:t>
            </a:r>
          </a:p>
          <a:p>
            <a:r>
              <a:rPr lang="en-US" sz="1600" dirty="0">
                <a:solidFill>
                  <a:srgbClr val="0033CC"/>
                </a:solidFill>
              </a:rPr>
              <a:t> MR</a:t>
            </a:r>
          </a:p>
          <a:p>
            <a:r>
              <a:rPr lang="en-US" sz="1600" dirty="0" err="1"/>
              <a:t>LMR</a:t>
            </a:r>
            <a:r>
              <a:rPr lang="en-US" sz="1600" baseline="-25000" dirty="0" err="1"/>
              <a:t>y</a:t>
            </a:r>
            <a:r>
              <a:rPr lang="en-US" sz="1600" dirty="0"/>
              <a:t> = N</a:t>
            </a:r>
            <a:r>
              <a:rPr lang="en-US" sz="1600" baseline="-25000" dirty="0"/>
              <a:t>y</a:t>
            </a:r>
            <a:endParaRPr lang="en-US" sz="1600" baseline="-25000" dirty="0">
              <a:solidFill>
                <a:srgbClr val="0033C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2250" y="4975455"/>
            <a:ext cx="4367848" cy="150810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Post hoc process</a:t>
            </a:r>
          </a:p>
          <a:p>
            <a:endParaRPr lang="en-US" sz="1600" b="1" dirty="0">
              <a:solidFill>
                <a:srgbClr val="FF0000"/>
              </a:solidFill>
            </a:endParaRPr>
          </a:p>
          <a:p>
            <a:r>
              <a:rPr lang="en-US" sz="2000" dirty="0"/>
              <a:t>Eek Esc (E</a:t>
            </a:r>
            <a:r>
              <a:rPr lang="en-US" sz="2000" baseline="-25000" dirty="0"/>
              <a:t>ek</a:t>
            </a:r>
            <a:r>
              <a:rPr lang="en-US" sz="2000" dirty="0"/>
              <a:t>) = 0.534*Pred(Kwethluk)</a:t>
            </a:r>
          </a:p>
          <a:p>
            <a:r>
              <a:rPr lang="en-US" sz="2000" dirty="0"/>
              <a:t>Kuskokwim Esc = E</a:t>
            </a:r>
            <a:r>
              <a:rPr lang="en-US" sz="2000" baseline="-25000" dirty="0"/>
              <a:t>y</a:t>
            </a:r>
            <a:r>
              <a:rPr lang="en-US" sz="2000" dirty="0"/>
              <a:t> + E</a:t>
            </a:r>
            <a:r>
              <a:rPr lang="en-US" sz="2000" baseline="-25000" dirty="0"/>
              <a:t>ek</a:t>
            </a:r>
            <a:r>
              <a:rPr lang="en-US" sz="2000" dirty="0"/>
              <a:t> </a:t>
            </a:r>
            <a:endParaRPr lang="en-US" sz="2000" b="1" dirty="0"/>
          </a:p>
          <a:p>
            <a:r>
              <a:rPr lang="en-US" sz="2000" dirty="0"/>
              <a:t>Kuskokwim Run = N</a:t>
            </a:r>
            <a:r>
              <a:rPr lang="en-US" sz="2000" baseline="-25000" dirty="0"/>
              <a:t>y</a:t>
            </a:r>
            <a:r>
              <a:rPr lang="en-US" sz="2000" dirty="0"/>
              <a:t> + E</a:t>
            </a:r>
            <a:r>
              <a:rPr lang="en-US" sz="2000" baseline="-25000" dirty="0"/>
              <a:t>ek</a:t>
            </a:r>
            <a:r>
              <a:rPr lang="en-US" sz="2000" dirty="0"/>
              <a:t> </a:t>
            </a:r>
          </a:p>
        </p:txBody>
      </p:sp>
      <p:sp>
        <p:nvSpPr>
          <p:cNvPr id="32" name="TextBox 31"/>
          <p:cNvSpPr txBox="1"/>
          <p:nvPr/>
        </p:nvSpPr>
        <p:spPr>
          <a:xfrm rot="16200000">
            <a:off x="2468515" y="2054298"/>
            <a:ext cx="78500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Bethel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5906910" y="901832"/>
            <a:ext cx="1235904" cy="584775"/>
          </a:xfrm>
          <a:prstGeom prst="rect">
            <a:avLst/>
          </a:prstGeom>
          <a:solidFill>
            <a:schemeClr val="bg1"/>
          </a:solidFill>
          <a:ln>
            <a:solidFill>
              <a:srgbClr val="0033C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33CC"/>
                </a:solidFill>
              </a:rPr>
              <a:t>Kalskag</a:t>
            </a:r>
            <a:r>
              <a:rPr lang="en-US" sz="1600" dirty="0">
                <a:solidFill>
                  <a:srgbClr val="0033CC"/>
                </a:solidFill>
              </a:rPr>
              <a:t> MR</a:t>
            </a:r>
          </a:p>
          <a:p>
            <a:r>
              <a:rPr lang="en-US" sz="1600" dirty="0" err="1"/>
              <a:t>MR</a:t>
            </a:r>
            <a:r>
              <a:rPr lang="en-US" sz="1600" baseline="-25000" dirty="0" err="1"/>
              <a:t>y</a:t>
            </a:r>
            <a:r>
              <a:rPr lang="en-US" sz="1600" dirty="0"/>
              <a:t> = </a:t>
            </a:r>
            <a:r>
              <a:rPr lang="en-US" sz="1600" dirty="0" err="1"/>
              <a:t>mqE</a:t>
            </a:r>
            <a:r>
              <a:rPr lang="en-US" sz="1600" baseline="-25000" dirty="0" err="1"/>
              <a:t>y</a:t>
            </a:r>
            <a:endParaRPr lang="en-US" sz="1600" dirty="0"/>
          </a:p>
        </p:txBody>
      </p:sp>
      <p:sp>
        <p:nvSpPr>
          <p:cNvPr id="108" name="TextBox 107"/>
          <p:cNvSpPr txBox="1"/>
          <p:nvPr/>
        </p:nvSpPr>
        <p:spPr>
          <a:xfrm>
            <a:off x="3281967" y="2862549"/>
            <a:ext cx="1110899" cy="584775"/>
          </a:xfrm>
          <a:prstGeom prst="rect">
            <a:avLst/>
          </a:prstGeom>
          <a:solidFill>
            <a:schemeClr val="bg1"/>
          </a:solidFill>
          <a:ln>
            <a:solidFill>
              <a:srgbClr val="0033C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33CC"/>
                </a:solidFill>
              </a:rPr>
              <a:t>Sonar</a:t>
            </a:r>
          </a:p>
          <a:p>
            <a:r>
              <a:rPr lang="en-US" sz="1600" dirty="0"/>
              <a:t>S</a:t>
            </a:r>
            <a:r>
              <a:rPr lang="en-US" sz="1600" baseline="-25000" dirty="0"/>
              <a:t>y</a:t>
            </a:r>
            <a:r>
              <a:rPr lang="en-US" sz="1600" dirty="0"/>
              <a:t> = </a:t>
            </a:r>
            <a:r>
              <a:rPr lang="en-US" sz="1600" dirty="0" err="1"/>
              <a:t>psN</a:t>
            </a:r>
            <a:r>
              <a:rPr lang="en-US" sz="1600" baseline="-25000" dirty="0" err="1"/>
              <a:t>y,l</a:t>
            </a:r>
            <a:endParaRPr lang="en-US" sz="1600" dirty="0"/>
          </a:p>
        </p:txBody>
      </p:sp>
      <p:cxnSp>
        <p:nvCxnSpPr>
          <p:cNvPr id="109" name="Straight Arrow Connector 108"/>
          <p:cNvCxnSpPr>
            <a:cxnSpLocks/>
            <a:endCxn id="14" idx="2"/>
          </p:cNvCxnSpPr>
          <p:nvPr/>
        </p:nvCxnSpPr>
        <p:spPr>
          <a:xfrm flipV="1">
            <a:off x="3781562" y="2505840"/>
            <a:ext cx="553" cy="339458"/>
          </a:xfrm>
          <a:prstGeom prst="straightConnector1">
            <a:avLst/>
          </a:prstGeom>
          <a:ln w="254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1775137" y="1445183"/>
            <a:ext cx="399265" cy="7457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C0FFD25-92AD-255E-5305-ABC8E5311E3C}"/>
              </a:ext>
            </a:extLst>
          </p:cNvPr>
          <p:cNvSpPr txBox="1"/>
          <p:nvPr/>
        </p:nvSpPr>
        <p:spPr>
          <a:xfrm>
            <a:off x="461931" y="803537"/>
            <a:ext cx="1468672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33CC"/>
                </a:solidFill>
              </a:rPr>
              <a:t>Com CPUE</a:t>
            </a:r>
          </a:p>
          <a:p>
            <a:r>
              <a:rPr lang="en-US" dirty="0">
                <a:solidFill>
                  <a:srgbClr val="0033CC"/>
                </a:solidFill>
              </a:rPr>
              <a:t>N</a:t>
            </a:r>
            <a:r>
              <a:rPr lang="en-US" baseline="-25000" dirty="0">
                <a:solidFill>
                  <a:srgbClr val="0033CC"/>
                </a:solidFill>
              </a:rPr>
              <a:t>y</a:t>
            </a:r>
            <a:r>
              <a:rPr lang="en-US" dirty="0">
                <a:solidFill>
                  <a:srgbClr val="0033CC"/>
                </a:solidFill>
              </a:rPr>
              <a:t> = </a:t>
            </a:r>
            <a:r>
              <a:rPr lang="en-US" b="1" dirty="0">
                <a:solidFill>
                  <a:srgbClr val="FF0000"/>
                </a:solidFill>
              </a:rPr>
              <a:t>q</a:t>
            </a:r>
            <a:r>
              <a:rPr lang="en-US" b="1" baseline="-25000" dirty="0">
                <a:solidFill>
                  <a:srgbClr val="FF0000"/>
                </a:solidFill>
              </a:rPr>
              <a:t>i</a:t>
            </a:r>
            <a:r>
              <a:rPr lang="en-US" b="1" baseline="-25000" dirty="0">
                <a:solidFill>
                  <a:srgbClr val="0033CC"/>
                </a:solidFill>
              </a:rPr>
              <a:t>*</a:t>
            </a:r>
            <a:r>
              <a:rPr lang="en-US" dirty="0" err="1">
                <a:solidFill>
                  <a:srgbClr val="0033CC"/>
                </a:solidFill>
              </a:rPr>
              <a:t>CPUE</a:t>
            </a:r>
            <a:r>
              <a:rPr lang="en-US" baseline="-25000" dirty="0" err="1">
                <a:solidFill>
                  <a:srgbClr val="0033CC"/>
                </a:solidFill>
              </a:rPr>
              <a:t>k</a:t>
            </a:r>
            <a:endParaRPr lang="en-US" baseline="-25000" dirty="0">
              <a:solidFill>
                <a:srgbClr val="0033CC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B2A3E3-7134-9C41-3227-71261083959E}"/>
              </a:ext>
            </a:extLst>
          </p:cNvPr>
          <p:cNvSpPr txBox="1"/>
          <p:nvPr/>
        </p:nvSpPr>
        <p:spPr>
          <a:xfrm>
            <a:off x="5693753" y="3584368"/>
            <a:ext cx="3016682" cy="31700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Escapements (</a:t>
            </a:r>
            <a:r>
              <a:rPr lang="en-US" sz="1600" dirty="0" err="1"/>
              <a:t>e</a:t>
            </a:r>
            <a:r>
              <a:rPr lang="en-US" sz="1600" baseline="-25000" dirty="0" err="1"/>
              <a:t>i,j</a:t>
            </a:r>
            <a:r>
              <a:rPr lang="en-US" sz="1600" dirty="0"/>
              <a:t>) </a:t>
            </a:r>
          </a:p>
          <a:p>
            <a:r>
              <a:rPr lang="en-US" sz="1600" dirty="0"/>
              <a:t>Aerial                    Weir</a:t>
            </a:r>
          </a:p>
          <a:p>
            <a:r>
              <a:rPr lang="en-US" sz="1400" b="1" dirty="0" err="1"/>
              <a:t>Kwethluk</a:t>
            </a:r>
            <a:r>
              <a:rPr lang="en-US" sz="1400" dirty="0"/>
              <a:t>	            </a:t>
            </a:r>
            <a:r>
              <a:rPr lang="en-US" sz="1400" b="1" dirty="0" err="1"/>
              <a:t>Kwethluk</a:t>
            </a:r>
            <a:endParaRPr lang="en-US" sz="1400" b="1" dirty="0"/>
          </a:p>
          <a:p>
            <a:r>
              <a:rPr lang="en-US" sz="1400" dirty="0" err="1"/>
              <a:t>Kisaralik</a:t>
            </a:r>
            <a:r>
              <a:rPr lang="en-US" sz="1400" dirty="0"/>
              <a:t>                    </a:t>
            </a:r>
            <a:r>
              <a:rPr lang="en-US" sz="1400" b="1" dirty="0" err="1"/>
              <a:t>Tuluksak</a:t>
            </a:r>
            <a:endParaRPr lang="en-US" sz="1400" b="1" dirty="0"/>
          </a:p>
          <a:p>
            <a:r>
              <a:rPr lang="en-US" sz="1400" b="1" dirty="0" err="1"/>
              <a:t>Tuluksak</a:t>
            </a:r>
            <a:r>
              <a:rPr lang="en-US" sz="1400" b="1" dirty="0"/>
              <a:t>  </a:t>
            </a:r>
            <a:r>
              <a:rPr lang="en-US" sz="1400" dirty="0"/>
              <a:t>                  George</a:t>
            </a:r>
          </a:p>
          <a:p>
            <a:r>
              <a:rPr lang="en-US" sz="1400" dirty="0" err="1"/>
              <a:t>Aniak</a:t>
            </a:r>
            <a:r>
              <a:rPr lang="en-US" sz="1400" dirty="0"/>
              <a:t> : salmon         </a:t>
            </a:r>
            <a:r>
              <a:rPr lang="en-US" sz="1400" dirty="0" err="1"/>
              <a:t>Kogrukluk</a:t>
            </a:r>
            <a:endParaRPr lang="en-US" sz="1400" dirty="0"/>
          </a:p>
          <a:p>
            <a:r>
              <a:rPr lang="en-US" sz="1400" dirty="0" err="1"/>
              <a:t>Holokuk</a:t>
            </a:r>
            <a:r>
              <a:rPr lang="en-US" sz="1400" dirty="0"/>
              <a:t>                    </a:t>
            </a:r>
            <a:r>
              <a:rPr lang="en-US" sz="1400" dirty="0" err="1"/>
              <a:t>Tatlawiksuk</a:t>
            </a:r>
            <a:endParaRPr lang="en-US" sz="1400" dirty="0"/>
          </a:p>
          <a:p>
            <a:r>
              <a:rPr lang="en-US" sz="1400" dirty="0" err="1"/>
              <a:t>Oskawalik</a:t>
            </a:r>
            <a:r>
              <a:rPr lang="en-US" sz="1400" dirty="0"/>
              <a:t>                 </a:t>
            </a:r>
            <a:r>
              <a:rPr lang="en-US" sz="1400" dirty="0" err="1"/>
              <a:t>Takotna</a:t>
            </a:r>
            <a:endParaRPr lang="en-US" sz="1400" dirty="0"/>
          </a:p>
          <a:p>
            <a:r>
              <a:rPr lang="en-US" sz="1400" dirty="0" err="1"/>
              <a:t>Holitna</a:t>
            </a:r>
            <a:r>
              <a:rPr lang="en-US" sz="1400" dirty="0"/>
              <a:t>	            </a:t>
            </a:r>
            <a:r>
              <a:rPr lang="en-US" sz="1400" b="1" dirty="0">
                <a:solidFill>
                  <a:srgbClr val="FF0000"/>
                </a:solidFill>
              </a:rPr>
              <a:t>Aniak</a:t>
            </a:r>
          </a:p>
          <a:p>
            <a:r>
              <a:rPr lang="en-US" sz="1400" dirty="0" err="1"/>
              <a:t>Cheeneetnuk</a:t>
            </a:r>
            <a:r>
              <a:rPr lang="en-US" sz="1400" dirty="0"/>
              <a:t>           </a:t>
            </a:r>
            <a:r>
              <a:rPr lang="en-US" sz="1400" dirty="0">
                <a:solidFill>
                  <a:srgbClr val="FF0000"/>
                </a:solidFill>
              </a:rPr>
              <a:t>Pitka</a:t>
            </a:r>
          </a:p>
          <a:p>
            <a:r>
              <a:rPr lang="en-US" sz="1400" dirty="0" err="1"/>
              <a:t>Gagaryah</a:t>
            </a:r>
            <a:endParaRPr lang="en-US" sz="1400" dirty="0"/>
          </a:p>
          <a:p>
            <a:r>
              <a:rPr lang="en-US" sz="1400" dirty="0"/>
              <a:t>Pitka</a:t>
            </a:r>
          </a:p>
          <a:p>
            <a:r>
              <a:rPr lang="en-US" sz="1400" dirty="0"/>
              <a:t>Bear                            </a:t>
            </a:r>
          </a:p>
          <a:p>
            <a:r>
              <a:rPr lang="en-US" sz="1400" dirty="0"/>
              <a:t>Pitka: Salmon           </a:t>
            </a:r>
            <a:endParaRPr lang="en-US" sz="16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F92E469-E8C1-4A71-3E1F-4F03B834AAEC}"/>
              </a:ext>
            </a:extLst>
          </p:cNvPr>
          <p:cNvCxnSpPr>
            <a:cxnSpLocks/>
          </p:cNvCxnSpPr>
          <p:nvPr/>
        </p:nvCxnSpPr>
        <p:spPr>
          <a:xfrm>
            <a:off x="6524163" y="1469800"/>
            <a:ext cx="0" cy="705064"/>
          </a:xfrm>
          <a:prstGeom prst="straightConnector1">
            <a:avLst/>
          </a:prstGeom>
          <a:ln w="254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41BF470-1C8D-0098-054C-451D8EA571BA}"/>
              </a:ext>
            </a:extLst>
          </p:cNvPr>
          <p:cNvSpPr txBox="1"/>
          <p:nvPr/>
        </p:nvSpPr>
        <p:spPr>
          <a:xfrm>
            <a:off x="467666" y="3891124"/>
            <a:ext cx="1359549" cy="58477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600" dirty="0"/>
              <a:t>Kuskokwim</a:t>
            </a:r>
          </a:p>
          <a:p>
            <a:pPr algn="ctr"/>
            <a:r>
              <a:rPr lang="en-US" sz="1600" dirty="0"/>
              <a:t> Run 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CB0F52E-9774-4D40-2ABA-1DD2747473F9}"/>
              </a:ext>
            </a:extLst>
          </p:cNvPr>
          <p:cNvCxnSpPr>
            <a:cxnSpLocks/>
          </p:cNvCxnSpPr>
          <p:nvPr/>
        </p:nvCxnSpPr>
        <p:spPr>
          <a:xfrm flipV="1">
            <a:off x="1196267" y="2379019"/>
            <a:ext cx="0" cy="1512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9640F07-EF9A-A1F5-7C06-B21028B7B279}"/>
              </a:ext>
            </a:extLst>
          </p:cNvPr>
          <p:cNvCxnSpPr>
            <a:cxnSpLocks/>
          </p:cNvCxnSpPr>
          <p:nvPr/>
        </p:nvCxnSpPr>
        <p:spPr>
          <a:xfrm flipH="1">
            <a:off x="857641" y="3154936"/>
            <a:ext cx="33862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BED7913-3218-3A0E-DD9D-E74EB25AC038}"/>
              </a:ext>
            </a:extLst>
          </p:cNvPr>
          <p:cNvSpPr txBox="1"/>
          <p:nvPr/>
        </p:nvSpPr>
        <p:spPr>
          <a:xfrm>
            <a:off x="209967" y="2985659"/>
            <a:ext cx="643403" cy="58477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Eek</a:t>
            </a:r>
          </a:p>
          <a:p>
            <a:r>
              <a:rPr lang="en-US" sz="1600" dirty="0"/>
              <a:t>(E</a:t>
            </a:r>
            <a:r>
              <a:rPr lang="en-US" sz="1600" baseline="-25000" dirty="0"/>
              <a:t>ek</a:t>
            </a:r>
            <a:r>
              <a:rPr 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07980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97370" y="259760"/>
            <a:ext cx="5126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Kuskokwim Chum salmon Run Reconstruction Model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486400" y="3604921"/>
            <a:ext cx="3016682" cy="30469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Escapements (</a:t>
            </a:r>
            <a:r>
              <a:rPr lang="en-US" sz="1600" dirty="0" err="1"/>
              <a:t>e</a:t>
            </a:r>
            <a:r>
              <a:rPr lang="en-US" sz="1600" baseline="-25000" dirty="0" err="1"/>
              <a:t>y,i</a:t>
            </a:r>
            <a:r>
              <a:rPr lang="en-US" sz="1600" dirty="0"/>
              <a:t>)</a:t>
            </a:r>
          </a:p>
          <a:p>
            <a:r>
              <a:rPr lang="en-US" sz="1600" dirty="0"/>
              <a:t>Sonar </a:t>
            </a:r>
          </a:p>
          <a:p>
            <a:r>
              <a:rPr lang="en-US" sz="1600" dirty="0"/>
              <a:t>Aniak </a:t>
            </a:r>
          </a:p>
          <a:p>
            <a:endParaRPr lang="en-US" sz="1600" dirty="0"/>
          </a:p>
          <a:p>
            <a:r>
              <a:rPr lang="en-US" sz="1600" dirty="0"/>
              <a:t>Weir 		Aerial ???</a:t>
            </a:r>
          </a:p>
          <a:p>
            <a:r>
              <a:rPr lang="en-US" sz="1600" dirty="0"/>
              <a:t>Kwethluk</a:t>
            </a:r>
          </a:p>
          <a:p>
            <a:r>
              <a:rPr lang="en-US" sz="1600" dirty="0" err="1"/>
              <a:t>Tuluksak</a:t>
            </a:r>
            <a:endParaRPr lang="en-US" sz="1600" dirty="0"/>
          </a:p>
          <a:p>
            <a:r>
              <a:rPr lang="en-US" sz="1600" dirty="0"/>
              <a:t>Salmon: Aniak</a:t>
            </a:r>
          </a:p>
          <a:p>
            <a:r>
              <a:rPr lang="en-US" sz="1600" dirty="0"/>
              <a:t>George</a:t>
            </a:r>
          </a:p>
          <a:p>
            <a:r>
              <a:rPr lang="en-US" sz="1600" dirty="0" err="1"/>
              <a:t>Kogrukluk</a:t>
            </a:r>
            <a:endParaRPr lang="en-US" sz="1600" dirty="0"/>
          </a:p>
          <a:p>
            <a:r>
              <a:rPr lang="en-US" sz="1600" dirty="0" err="1"/>
              <a:t>Tatlawiksuk</a:t>
            </a:r>
            <a:endParaRPr lang="en-US" sz="1600" dirty="0"/>
          </a:p>
          <a:p>
            <a:r>
              <a:rPr lang="en-US" sz="1600" dirty="0" err="1"/>
              <a:t>Takotna</a:t>
            </a:r>
            <a:endParaRPr lang="en-US" sz="1600" dirty="0"/>
          </a:p>
        </p:txBody>
      </p:sp>
      <p:cxnSp>
        <p:nvCxnSpPr>
          <p:cNvPr id="67" name="Straight Arrow Connector 66"/>
          <p:cNvCxnSpPr>
            <a:cxnSpLocks/>
          </p:cNvCxnSpPr>
          <p:nvPr/>
        </p:nvCxnSpPr>
        <p:spPr>
          <a:xfrm>
            <a:off x="3986195" y="2213453"/>
            <a:ext cx="129030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773082" y="867861"/>
            <a:ext cx="1443144" cy="58477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33CC"/>
                </a:solidFill>
              </a:rPr>
              <a:t>Lower Harvest </a:t>
            </a:r>
          </a:p>
          <a:p>
            <a:r>
              <a:rPr lang="en-US" sz="1600" dirty="0">
                <a:solidFill>
                  <a:srgbClr val="0033CC"/>
                </a:solidFill>
              </a:rPr>
              <a:t>(</a:t>
            </a:r>
            <a:r>
              <a:rPr lang="en-US" sz="1600" dirty="0" err="1">
                <a:solidFill>
                  <a:srgbClr val="0033CC"/>
                </a:solidFill>
              </a:rPr>
              <a:t>H</a:t>
            </a:r>
            <a:r>
              <a:rPr lang="en-US" sz="1600" baseline="-25000" dirty="0" err="1">
                <a:solidFill>
                  <a:srgbClr val="0033CC"/>
                </a:solidFill>
              </a:rPr>
              <a:t>y,l</a:t>
            </a:r>
            <a:r>
              <a:rPr lang="en-US" sz="1600" baseline="-25000" dirty="0">
                <a:solidFill>
                  <a:srgbClr val="0033CC"/>
                </a:solidFill>
              </a:rPr>
              <a:t> </a:t>
            </a:r>
            <a:r>
              <a:rPr lang="en-US" sz="1600" dirty="0">
                <a:solidFill>
                  <a:srgbClr val="0033CC"/>
                </a:solidFill>
              </a:rPr>
              <a:t>= </a:t>
            </a:r>
            <a:r>
              <a:rPr lang="en-US" sz="1600" b="1" dirty="0" err="1">
                <a:solidFill>
                  <a:srgbClr val="FF0000"/>
                </a:solidFill>
              </a:rPr>
              <a:t>U</a:t>
            </a:r>
            <a:r>
              <a:rPr lang="en-US" sz="1600" b="1" baseline="-25000" dirty="0" err="1">
                <a:solidFill>
                  <a:srgbClr val="FF0000"/>
                </a:solidFill>
              </a:rPr>
              <a:t>y,l</a:t>
            </a:r>
            <a:r>
              <a:rPr lang="en-US" sz="1600" dirty="0" err="1">
                <a:solidFill>
                  <a:srgbClr val="0033CC"/>
                </a:solidFill>
              </a:rPr>
              <a:t>N</a:t>
            </a:r>
            <a:r>
              <a:rPr lang="en-US" sz="1600" baseline="-25000" dirty="0" err="1">
                <a:solidFill>
                  <a:srgbClr val="0033CC"/>
                </a:solidFill>
              </a:rPr>
              <a:t>y</a:t>
            </a:r>
            <a:r>
              <a:rPr lang="en-US" sz="1600" dirty="0">
                <a:solidFill>
                  <a:srgbClr val="0033CC"/>
                </a:solidFill>
              </a:rPr>
              <a:t>)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07234" y="2069687"/>
            <a:ext cx="1359549" cy="338554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600" dirty="0"/>
              <a:t>Run (</a:t>
            </a:r>
            <a:r>
              <a:rPr lang="en-US" sz="1600" b="1" dirty="0" err="1">
                <a:solidFill>
                  <a:srgbClr val="FF0000"/>
                </a:solidFill>
              </a:rPr>
              <a:t>N</a:t>
            </a:r>
            <a:r>
              <a:rPr lang="en-US" sz="1600" b="1" baseline="-25000" dirty="0" err="1">
                <a:solidFill>
                  <a:srgbClr val="FF0000"/>
                </a:solidFill>
              </a:rPr>
              <a:t>y</a:t>
            </a:r>
            <a:r>
              <a:rPr lang="en-US" sz="1600" dirty="0"/>
              <a:t>)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 flipV="1">
            <a:off x="2162940" y="1478888"/>
            <a:ext cx="0" cy="7681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78" idx="3"/>
            <a:endCxn id="14" idx="1"/>
          </p:cNvCxnSpPr>
          <p:nvPr/>
        </p:nvCxnSpPr>
        <p:spPr>
          <a:xfrm>
            <a:off x="1466783" y="2238964"/>
            <a:ext cx="149783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64618" y="1946576"/>
            <a:ext cx="992207" cy="58477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Lower</a:t>
            </a:r>
          </a:p>
          <a:p>
            <a:r>
              <a:rPr lang="en-US" sz="1600" dirty="0"/>
              <a:t>Run (</a:t>
            </a:r>
            <a:r>
              <a:rPr lang="en-US" sz="1600" dirty="0" err="1"/>
              <a:t>N</a:t>
            </a:r>
            <a:r>
              <a:rPr lang="en-US" sz="1600" baseline="-25000" dirty="0" err="1"/>
              <a:t>y,l</a:t>
            </a:r>
            <a:r>
              <a:rPr lang="en-US" sz="1600" dirty="0"/>
              <a:t>)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712839" y="858331"/>
            <a:ext cx="1392561" cy="58477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33CC"/>
                </a:solidFill>
              </a:rPr>
              <a:t>Upper Harvest</a:t>
            </a:r>
          </a:p>
          <a:p>
            <a:r>
              <a:rPr lang="en-US" sz="1600" dirty="0">
                <a:solidFill>
                  <a:srgbClr val="0033CC"/>
                </a:solidFill>
              </a:rPr>
              <a:t>(</a:t>
            </a:r>
            <a:r>
              <a:rPr lang="en-US" sz="1600" dirty="0" err="1">
                <a:solidFill>
                  <a:srgbClr val="0033CC"/>
                </a:solidFill>
              </a:rPr>
              <a:t>C</a:t>
            </a:r>
            <a:r>
              <a:rPr lang="en-US" sz="1600" baseline="-25000" dirty="0" err="1">
                <a:solidFill>
                  <a:srgbClr val="0033CC"/>
                </a:solidFill>
              </a:rPr>
              <a:t>y,u</a:t>
            </a:r>
            <a:r>
              <a:rPr lang="en-US" sz="1600" baseline="-25000" dirty="0">
                <a:solidFill>
                  <a:srgbClr val="0033CC"/>
                </a:solidFill>
              </a:rPr>
              <a:t> </a:t>
            </a:r>
            <a:r>
              <a:rPr lang="en-US" sz="1600" dirty="0">
                <a:solidFill>
                  <a:srgbClr val="0033CC"/>
                </a:solidFill>
              </a:rPr>
              <a:t>= </a:t>
            </a:r>
            <a:r>
              <a:rPr lang="en-US" sz="1600" b="1" dirty="0" err="1">
                <a:solidFill>
                  <a:srgbClr val="FF0000"/>
                </a:solidFill>
              </a:rPr>
              <a:t>U</a:t>
            </a:r>
            <a:r>
              <a:rPr lang="en-US" sz="1600" b="1" baseline="-25000" dirty="0" err="1">
                <a:solidFill>
                  <a:srgbClr val="FF0000"/>
                </a:solidFill>
              </a:rPr>
              <a:t>y,u</a:t>
            </a:r>
            <a:r>
              <a:rPr lang="en-US" sz="1600" dirty="0" err="1">
                <a:solidFill>
                  <a:srgbClr val="0033CC"/>
                </a:solidFill>
              </a:rPr>
              <a:t>N</a:t>
            </a:r>
            <a:r>
              <a:rPr lang="en-US" sz="1600" baseline="-25000" dirty="0" err="1">
                <a:solidFill>
                  <a:srgbClr val="0033CC"/>
                </a:solidFill>
              </a:rPr>
              <a:t>y,l</a:t>
            </a:r>
            <a:endParaRPr lang="en-US" sz="1600" dirty="0">
              <a:solidFill>
                <a:srgbClr val="0033CC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4089408" y="1436066"/>
            <a:ext cx="1" cy="7773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cxnSpLocks/>
          </p:cNvCxnSpPr>
          <p:nvPr/>
        </p:nvCxnSpPr>
        <p:spPr>
          <a:xfrm>
            <a:off x="5948270" y="2620482"/>
            <a:ext cx="909730" cy="9638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7172921" y="6234629"/>
            <a:ext cx="782202" cy="338554"/>
          </a:xfrm>
          <a:prstGeom prst="rect">
            <a:avLst/>
          </a:prstGeom>
          <a:solidFill>
            <a:schemeClr val="bg1"/>
          </a:solidFill>
        </p:spPr>
        <p:txBody>
          <a:bodyPr wrap="none" lIns="0" rIns="0">
            <a:spAutoFit/>
          </a:bodyPr>
          <a:lstStyle/>
          <a:p>
            <a:r>
              <a:rPr lang="en-US" sz="1600" dirty="0" err="1"/>
              <a:t>e</a:t>
            </a:r>
            <a:r>
              <a:rPr lang="en-US" sz="1600" baseline="-25000" dirty="0" err="1"/>
              <a:t>y,i</a:t>
            </a:r>
            <a:r>
              <a:rPr lang="en-US" sz="1600" dirty="0"/>
              <a:t>=</a:t>
            </a:r>
            <a:r>
              <a:rPr lang="en-US" sz="1600" dirty="0" err="1"/>
              <a:t>E</a:t>
            </a:r>
            <a:r>
              <a:rPr lang="en-US" sz="1600" baseline="-25000" dirty="0" err="1"/>
              <a:t>y</a:t>
            </a:r>
            <a:r>
              <a:rPr lang="en-US" sz="1600" dirty="0"/>
              <a:t>/</a:t>
            </a:r>
            <a:r>
              <a:rPr lang="en-US" sz="1600" b="1" dirty="0" err="1">
                <a:solidFill>
                  <a:srgbClr val="FF0000"/>
                </a:solidFill>
              </a:rPr>
              <a:t>k</a:t>
            </a:r>
            <a:r>
              <a:rPr lang="en-US" sz="1600" b="1" baseline="-25000" dirty="0" err="1">
                <a:solidFill>
                  <a:srgbClr val="FF0000"/>
                </a:solidFill>
              </a:rPr>
              <a:t>y,i</a:t>
            </a:r>
            <a:endParaRPr lang="en-US" sz="1600" b="1" baseline="-25000" dirty="0">
              <a:solidFill>
                <a:srgbClr val="FF000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341233" y="1478312"/>
            <a:ext cx="1090005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>
            <a:spAutoFit/>
          </a:bodyPr>
          <a:lstStyle/>
          <a:p>
            <a:r>
              <a:rPr lang="en-US" sz="1600" dirty="0" err="1"/>
              <a:t>E</a:t>
            </a:r>
            <a:r>
              <a:rPr lang="en-US" sz="1600" baseline="-25000" dirty="0" err="1"/>
              <a:t>y</a:t>
            </a:r>
            <a:r>
              <a:rPr lang="en-US" sz="1600" dirty="0"/>
              <a:t>=</a:t>
            </a:r>
            <a:r>
              <a:rPr lang="en-US" sz="1600" dirty="0" err="1"/>
              <a:t>N</a:t>
            </a:r>
            <a:r>
              <a:rPr lang="en-US" sz="1600" baseline="-25000" dirty="0" err="1"/>
              <a:t>y,l</a:t>
            </a:r>
            <a:r>
              <a:rPr lang="en-US" sz="1600" baseline="-25000" dirty="0"/>
              <a:t> </a:t>
            </a:r>
            <a:r>
              <a:rPr lang="en-US" sz="1600" dirty="0"/>
              <a:t>- </a:t>
            </a:r>
            <a:r>
              <a:rPr lang="en-US" sz="1600" dirty="0" err="1"/>
              <a:t>H</a:t>
            </a:r>
            <a:r>
              <a:rPr lang="en-US" sz="1600" baseline="-25000" dirty="0" err="1"/>
              <a:t>y,u</a:t>
            </a:r>
            <a:endParaRPr lang="en-US" sz="1600" baseline="-25000" dirty="0"/>
          </a:p>
        </p:txBody>
      </p:sp>
      <p:sp>
        <p:nvSpPr>
          <p:cNvPr id="85" name="Rectangle 84"/>
          <p:cNvSpPr/>
          <p:nvPr/>
        </p:nvSpPr>
        <p:spPr>
          <a:xfrm>
            <a:off x="2891491" y="1509691"/>
            <a:ext cx="998415" cy="338554"/>
          </a:xfrm>
          <a:prstGeom prst="rect">
            <a:avLst/>
          </a:prstGeom>
          <a:solidFill>
            <a:schemeClr val="bg1"/>
          </a:solidFill>
        </p:spPr>
        <p:txBody>
          <a:bodyPr wrap="none" lIns="0" rIns="0">
            <a:spAutoFit/>
          </a:bodyPr>
          <a:lstStyle/>
          <a:p>
            <a:r>
              <a:rPr lang="en-US" sz="1600" dirty="0" err="1"/>
              <a:t>N</a:t>
            </a:r>
            <a:r>
              <a:rPr lang="en-US" sz="1600" baseline="-25000" dirty="0" err="1"/>
              <a:t>y,l</a:t>
            </a:r>
            <a:r>
              <a:rPr lang="en-US" sz="1600" dirty="0"/>
              <a:t> = N</a:t>
            </a:r>
            <a:r>
              <a:rPr lang="en-US" sz="1600" baseline="-25000" dirty="0"/>
              <a:t>y</a:t>
            </a:r>
            <a:r>
              <a:rPr lang="en-US" sz="1600" dirty="0"/>
              <a:t> -</a:t>
            </a:r>
            <a:r>
              <a:rPr lang="en-US" sz="1600" dirty="0" err="1"/>
              <a:t>H</a:t>
            </a:r>
            <a:r>
              <a:rPr lang="en-US" sz="1600" baseline="-25000" dirty="0" err="1"/>
              <a:t>y,l</a:t>
            </a:r>
            <a:endParaRPr lang="en-US" sz="1600" baseline="-25000" dirty="0"/>
          </a:p>
        </p:txBody>
      </p:sp>
      <p:sp>
        <p:nvSpPr>
          <p:cNvPr id="32" name="TextBox 31"/>
          <p:cNvSpPr txBox="1"/>
          <p:nvPr/>
        </p:nvSpPr>
        <p:spPr>
          <a:xfrm rot="16200000">
            <a:off x="2183387" y="2070817"/>
            <a:ext cx="78500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Bethel</a:t>
            </a:r>
          </a:p>
        </p:txBody>
      </p:sp>
      <p:cxnSp>
        <p:nvCxnSpPr>
          <p:cNvPr id="95" name="Straight Arrow Connector 94"/>
          <p:cNvCxnSpPr>
            <a:cxnSpLocks/>
          </p:cNvCxnSpPr>
          <p:nvPr/>
        </p:nvCxnSpPr>
        <p:spPr>
          <a:xfrm>
            <a:off x="6353741" y="1171046"/>
            <a:ext cx="13941" cy="614531"/>
          </a:xfrm>
          <a:prstGeom prst="straightConnector1">
            <a:avLst/>
          </a:prstGeom>
          <a:ln w="254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970433" y="649645"/>
            <a:ext cx="1649567" cy="584775"/>
          </a:xfrm>
          <a:prstGeom prst="rect">
            <a:avLst/>
          </a:prstGeom>
          <a:solidFill>
            <a:schemeClr val="bg1"/>
          </a:solidFill>
          <a:ln>
            <a:solidFill>
              <a:srgbClr val="0033C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33CC"/>
                </a:solidFill>
              </a:rPr>
              <a:t>Kalskag</a:t>
            </a:r>
            <a:r>
              <a:rPr lang="en-US" sz="1600" dirty="0">
                <a:solidFill>
                  <a:srgbClr val="0033CC"/>
                </a:solidFill>
              </a:rPr>
              <a:t> MR</a:t>
            </a:r>
          </a:p>
          <a:p>
            <a:r>
              <a:rPr lang="en-US" sz="1600" dirty="0"/>
              <a:t>M</a:t>
            </a:r>
            <a:r>
              <a:rPr lang="en-US" sz="1600" baseline="-25000" dirty="0"/>
              <a:t>y</a:t>
            </a:r>
            <a:r>
              <a:rPr lang="en-US" sz="1600" dirty="0"/>
              <a:t> = </a:t>
            </a:r>
            <a:r>
              <a:rPr lang="en-US" sz="1600" dirty="0" err="1">
                <a:solidFill>
                  <a:srgbClr val="FF0000"/>
                </a:solidFill>
              </a:rPr>
              <a:t>f</a:t>
            </a:r>
            <a:r>
              <a:rPr lang="en-US" sz="1600" dirty="0" err="1"/>
              <a:t>E</a:t>
            </a:r>
            <a:r>
              <a:rPr lang="en-US" sz="1600" baseline="-25000" dirty="0" err="1"/>
              <a:t>y</a:t>
            </a:r>
            <a:endParaRPr lang="en-US" sz="1600" baseline="-25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2760554" y="2878893"/>
            <a:ext cx="1426576" cy="1077218"/>
          </a:xfrm>
          <a:prstGeom prst="rect">
            <a:avLst/>
          </a:prstGeom>
          <a:solidFill>
            <a:schemeClr val="bg1"/>
          </a:solidFill>
          <a:ln>
            <a:solidFill>
              <a:srgbClr val="0033C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33CC"/>
                </a:solidFill>
              </a:rPr>
              <a:t>Sonar</a:t>
            </a:r>
          </a:p>
          <a:p>
            <a:r>
              <a:rPr lang="en-US" sz="1600" dirty="0"/>
              <a:t>S</a:t>
            </a:r>
            <a:r>
              <a:rPr lang="en-US" sz="1600" baseline="-25000" dirty="0"/>
              <a:t>y</a:t>
            </a:r>
            <a:r>
              <a:rPr lang="en-US" sz="1600" dirty="0"/>
              <a:t> = </a:t>
            </a:r>
            <a:r>
              <a:rPr lang="en-US" sz="1600" dirty="0" err="1">
                <a:solidFill>
                  <a:srgbClr val="FF0000"/>
                </a:solidFill>
              </a:rPr>
              <a:t>ps</a:t>
            </a:r>
            <a:r>
              <a:rPr lang="en-US" sz="1600" dirty="0" err="1"/>
              <a:t>N</a:t>
            </a:r>
            <a:r>
              <a:rPr lang="en-US" sz="1600" baseline="-25000" dirty="0" err="1"/>
              <a:t>y,l</a:t>
            </a:r>
            <a:endParaRPr lang="en-US" sz="1600" baseline="-25000" dirty="0"/>
          </a:p>
          <a:p>
            <a:r>
              <a:rPr lang="en-US" sz="1600" dirty="0">
                <a:solidFill>
                  <a:srgbClr val="0033CC"/>
                </a:solidFill>
              </a:rPr>
              <a:t>Bethel </a:t>
            </a:r>
            <a:r>
              <a:rPr lang="en-US" sz="1600" dirty="0" err="1">
                <a:solidFill>
                  <a:srgbClr val="0033CC"/>
                </a:solidFill>
              </a:rPr>
              <a:t>Testfish</a:t>
            </a:r>
            <a:endParaRPr lang="en-US" sz="1600" dirty="0">
              <a:solidFill>
                <a:srgbClr val="0033CC"/>
              </a:solidFill>
            </a:endParaRPr>
          </a:p>
          <a:p>
            <a:r>
              <a:rPr lang="en-US" sz="1600" dirty="0"/>
              <a:t>B</a:t>
            </a:r>
            <a:r>
              <a:rPr lang="en-US" sz="1600" baseline="-25000" dirty="0"/>
              <a:t>y</a:t>
            </a:r>
            <a:r>
              <a:rPr lang="en-US" sz="1600" dirty="0"/>
              <a:t> = </a:t>
            </a:r>
            <a:r>
              <a:rPr lang="en-US" sz="1600" dirty="0" err="1">
                <a:solidFill>
                  <a:srgbClr val="FF0000"/>
                </a:solidFill>
              </a:rPr>
              <a:t>b</a:t>
            </a:r>
            <a:r>
              <a:rPr lang="en-US" sz="1600" dirty="0" err="1"/>
              <a:t>N</a:t>
            </a:r>
            <a:r>
              <a:rPr lang="en-US" sz="1600" baseline="-25000" dirty="0" err="1"/>
              <a:t>y,l</a:t>
            </a:r>
            <a:endParaRPr lang="en-US" sz="1600" baseline="-25000" dirty="0"/>
          </a:p>
        </p:txBody>
      </p:sp>
      <p:cxnSp>
        <p:nvCxnSpPr>
          <p:cNvPr id="109" name="Straight Arrow Connector 108"/>
          <p:cNvCxnSpPr>
            <a:cxnSpLocks/>
            <a:endCxn id="14" idx="2"/>
          </p:cNvCxnSpPr>
          <p:nvPr/>
        </p:nvCxnSpPr>
        <p:spPr>
          <a:xfrm flipV="1">
            <a:off x="3460169" y="2531351"/>
            <a:ext cx="553" cy="339458"/>
          </a:xfrm>
          <a:prstGeom prst="straightConnector1">
            <a:avLst/>
          </a:prstGeom>
          <a:ln w="254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500898" y="882829"/>
            <a:ext cx="1098468" cy="58477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33CC"/>
                </a:solidFill>
              </a:rPr>
              <a:t>Com  CPUE</a:t>
            </a:r>
          </a:p>
          <a:p>
            <a:r>
              <a:rPr lang="en-US" sz="1600" dirty="0">
                <a:solidFill>
                  <a:srgbClr val="0033CC"/>
                </a:solidFill>
              </a:rPr>
              <a:t>(</a:t>
            </a:r>
            <a:r>
              <a:rPr lang="en-US" sz="1600" b="1" dirty="0" err="1">
                <a:solidFill>
                  <a:srgbClr val="FF0000"/>
                </a:solidFill>
              </a:rPr>
              <a:t>q</a:t>
            </a:r>
            <a:r>
              <a:rPr lang="en-US" sz="1600" b="1" baseline="-25000" dirty="0" err="1">
                <a:solidFill>
                  <a:srgbClr val="FF0000"/>
                </a:solidFill>
              </a:rPr>
              <a:t>y,l</a:t>
            </a:r>
            <a:r>
              <a:rPr lang="en-US" sz="1600" dirty="0" err="1">
                <a:solidFill>
                  <a:srgbClr val="0033CC"/>
                </a:solidFill>
              </a:rPr>
              <a:t>N</a:t>
            </a:r>
            <a:r>
              <a:rPr lang="en-US" sz="1600" baseline="-25000" dirty="0" err="1">
                <a:solidFill>
                  <a:srgbClr val="0033CC"/>
                </a:solidFill>
              </a:rPr>
              <a:t>y</a:t>
            </a:r>
            <a:r>
              <a:rPr lang="en-US" sz="1600" dirty="0">
                <a:solidFill>
                  <a:srgbClr val="0033CC"/>
                </a:solidFill>
              </a:rPr>
              <a:t>) </a:t>
            </a:r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1335680" y="1509691"/>
            <a:ext cx="399265" cy="7457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E86EDD3-74ED-4CBB-B0EB-5934725EDB57}"/>
              </a:ext>
            </a:extLst>
          </p:cNvPr>
          <p:cNvSpPr txBox="1"/>
          <p:nvPr/>
        </p:nvSpPr>
        <p:spPr>
          <a:xfrm>
            <a:off x="5316640" y="1789485"/>
            <a:ext cx="1324846" cy="8309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Total Escapement (</a:t>
            </a:r>
            <a:r>
              <a:rPr lang="en-US" sz="1600" dirty="0" err="1"/>
              <a:t>E</a:t>
            </a:r>
            <a:r>
              <a:rPr lang="en-US" sz="1600" baseline="-25000" dirty="0" err="1"/>
              <a:t>y</a:t>
            </a:r>
            <a:r>
              <a:rPr lang="en-US" sz="1600" baseline="-25000" dirty="0"/>
              <a:t>,</a:t>
            </a:r>
            <a:r>
              <a:rPr lang="en-US" sz="16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862304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21369" y="228299"/>
            <a:ext cx="609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Revised Kuskokwim Sockeye salmon Run Reconstruction Model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486400" y="3604921"/>
            <a:ext cx="3016682" cy="30469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Escapements (</a:t>
            </a:r>
            <a:r>
              <a:rPr lang="en-US" sz="1600" dirty="0" err="1"/>
              <a:t>e</a:t>
            </a:r>
            <a:r>
              <a:rPr lang="en-US" sz="1600" baseline="-25000" dirty="0" err="1"/>
              <a:t>y,i</a:t>
            </a:r>
            <a:r>
              <a:rPr lang="en-US" sz="1600" dirty="0"/>
              <a:t>)</a:t>
            </a:r>
          </a:p>
          <a:p>
            <a:r>
              <a:rPr lang="en-US" sz="1600" dirty="0"/>
              <a:t>Sonar </a:t>
            </a:r>
          </a:p>
          <a:p>
            <a:r>
              <a:rPr lang="en-US" sz="1600" dirty="0"/>
              <a:t>Aniak </a:t>
            </a:r>
          </a:p>
          <a:p>
            <a:endParaRPr lang="en-US" sz="1600" dirty="0"/>
          </a:p>
          <a:p>
            <a:r>
              <a:rPr lang="en-US" sz="1600" dirty="0"/>
              <a:t>Weir 		Aerial ???</a:t>
            </a:r>
          </a:p>
          <a:p>
            <a:r>
              <a:rPr lang="en-US" sz="1600" dirty="0"/>
              <a:t>Kwethluk</a:t>
            </a:r>
          </a:p>
          <a:p>
            <a:r>
              <a:rPr lang="en-US" sz="1600" dirty="0" err="1"/>
              <a:t>Tuluksak</a:t>
            </a:r>
            <a:endParaRPr lang="en-US" sz="1600" dirty="0"/>
          </a:p>
          <a:p>
            <a:r>
              <a:rPr lang="en-US" sz="1600" dirty="0"/>
              <a:t>Salmon: Aniak</a:t>
            </a:r>
          </a:p>
          <a:p>
            <a:r>
              <a:rPr lang="en-US" sz="1600" dirty="0"/>
              <a:t>George</a:t>
            </a:r>
          </a:p>
          <a:p>
            <a:r>
              <a:rPr lang="en-US" sz="1600" dirty="0" err="1"/>
              <a:t>Kogrukluk</a:t>
            </a:r>
            <a:endParaRPr lang="en-US" sz="1600" dirty="0"/>
          </a:p>
          <a:p>
            <a:r>
              <a:rPr lang="en-US" sz="1600" dirty="0" err="1"/>
              <a:t>Tatlawiksuk</a:t>
            </a:r>
            <a:endParaRPr lang="en-US" sz="1600" dirty="0"/>
          </a:p>
          <a:p>
            <a:r>
              <a:rPr lang="en-US" sz="1600" dirty="0" err="1"/>
              <a:t>Telaquina</a:t>
            </a:r>
            <a:r>
              <a:rPr lang="en-US" sz="1600" dirty="0"/>
              <a:t> </a:t>
            </a:r>
          </a:p>
        </p:txBody>
      </p:sp>
      <p:cxnSp>
        <p:nvCxnSpPr>
          <p:cNvPr id="67" name="Straight Arrow Connector 66"/>
          <p:cNvCxnSpPr>
            <a:cxnSpLocks/>
          </p:cNvCxnSpPr>
          <p:nvPr/>
        </p:nvCxnSpPr>
        <p:spPr>
          <a:xfrm>
            <a:off x="3986195" y="2213453"/>
            <a:ext cx="129030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773082" y="867861"/>
            <a:ext cx="1443144" cy="58477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33CC"/>
                </a:solidFill>
              </a:rPr>
              <a:t>Lower Harvest </a:t>
            </a:r>
          </a:p>
          <a:p>
            <a:r>
              <a:rPr lang="en-US" sz="1600" dirty="0">
                <a:solidFill>
                  <a:srgbClr val="0033CC"/>
                </a:solidFill>
              </a:rPr>
              <a:t>(</a:t>
            </a:r>
            <a:r>
              <a:rPr lang="en-US" sz="1600" dirty="0" err="1">
                <a:solidFill>
                  <a:srgbClr val="0033CC"/>
                </a:solidFill>
              </a:rPr>
              <a:t>H</a:t>
            </a:r>
            <a:r>
              <a:rPr lang="en-US" sz="1600" baseline="-25000" dirty="0" err="1">
                <a:solidFill>
                  <a:srgbClr val="0033CC"/>
                </a:solidFill>
              </a:rPr>
              <a:t>y,l</a:t>
            </a:r>
            <a:r>
              <a:rPr lang="en-US" sz="1600" baseline="-25000" dirty="0">
                <a:solidFill>
                  <a:srgbClr val="0033CC"/>
                </a:solidFill>
              </a:rPr>
              <a:t> </a:t>
            </a:r>
            <a:r>
              <a:rPr lang="en-US" sz="1600" dirty="0">
                <a:solidFill>
                  <a:srgbClr val="0033CC"/>
                </a:solidFill>
              </a:rPr>
              <a:t>= </a:t>
            </a:r>
            <a:r>
              <a:rPr lang="en-US" sz="1600" b="1" dirty="0" err="1">
                <a:solidFill>
                  <a:srgbClr val="FF0000"/>
                </a:solidFill>
              </a:rPr>
              <a:t>U</a:t>
            </a:r>
            <a:r>
              <a:rPr lang="en-US" sz="1600" b="1" baseline="-25000" dirty="0" err="1">
                <a:solidFill>
                  <a:srgbClr val="FF0000"/>
                </a:solidFill>
              </a:rPr>
              <a:t>y,l</a:t>
            </a:r>
            <a:r>
              <a:rPr lang="en-US" sz="1600" dirty="0" err="1">
                <a:solidFill>
                  <a:srgbClr val="0033CC"/>
                </a:solidFill>
              </a:rPr>
              <a:t>N</a:t>
            </a:r>
            <a:r>
              <a:rPr lang="en-US" sz="1600" baseline="-25000" dirty="0" err="1">
                <a:solidFill>
                  <a:srgbClr val="0033CC"/>
                </a:solidFill>
              </a:rPr>
              <a:t>y</a:t>
            </a:r>
            <a:r>
              <a:rPr lang="en-US" sz="1600" dirty="0">
                <a:solidFill>
                  <a:srgbClr val="0033CC"/>
                </a:solidFill>
              </a:rPr>
              <a:t>)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07234" y="2069687"/>
            <a:ext cx="1359549" cy="338554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600" dirty="0"/>
              <a:t>Run (</a:t>
            </a:r>
            <a:r>
              <a:rPr lang="en-US" sz="1600" b="1" dirty="0" err="1">
                <a:solidFill>
                  <a:srgbClr val="FF0000"/>
                </a:solidFill>
              </a:rPr>
              <a:t>N</a:t>
            </a:r>
            <a:r>
              <a:rPr lang="en-US" sz="1600" b="1" baseline="-25000" dirty="0" err="1">
                <a:solidFill>
                  <a:srgbClr val="FF0000"/>
                </a:solidFill>
              </a:rPr>
              <a:t>y</a:t>
            </a:r>
            <a:r>
              <a:rPr lang="en-US" sz="1600" dirty="0"/>
              <a:t>)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 flipV="1">
            <a:off x="2162940" y="1478888"/>
            <a:ext cx="0" cy="7681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78" idx="3"/>
            <a:endCxn id="14" idx="1"/>
          </p:cNvCxnSpPr>
          <p:nvPr/>
        </p:nvCxnSpPr>
        <p:spPr>
          <a:xfrm>
            <a:off x="1466783" y="2238964"/>
            <a:ext cx="149783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64618" y="1946576"/>
            <a:ext cx="992207" cy="58477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Lower</a:t>
            </a:r>
          </a:p>
          <a:p>
            <a:r>
              <a:rPr lang="en-US" sz="1600" dirty="0"/>
              <a:t>Run (</a:t>
            </a:r>
            <a:r>
              <a:rPr lang="en-US" sz="1600" dirty="0" err="1"/>
              <a:t>N</a:t>
            </a:r>
            <a:r>
              <a:rPr lang="en-US" sz="1600" baseline="-25000" dirty="0" err="1"/>
              <a:t>y,l</a:t>
            </a:r>
            <a:r>
              <a:rPr lang="en-US" sz="1600" dirty="0"/>
              <a:t>)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712839" y="858331"/>
            <a:ext cx="1392561" cy="58477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33CC"/>
                </a:solidFill>
              </a:rPr>
              <a:t>Upper Harvest</a:t>
            </a:r>
          </a:p>
          <a:p>
            <a:r>
              <a:rPr lang="en-US" sz="1600" dirty="0">
                <a:solidFill>
                  <a:srgbClr val="0033CC"/>
                </a:solidFill>
              </a:rPr>
              <a:t>(</a:t>
            </a:r>
            <a:r>
              <a:rPr lang="en-US" sz="1600" dirty="0" err="1">
                <a:solidFill>
                  <a:srgbClr val="0033CC"/>
                </a:solidFill>
              </a:rPr>
              <a:t>H</a:t>
            </a:r>
            <a:r>
              <a:rPr lang="en-US" sz="1600" baseline="-25000" dirty="0" err="1">
                <a:solidFill>
                  <a:srgbClr val="0033CC"/>
                </a:solidFill>
              </a:rPr>
              <a:t>y,u</a:t>
            </a:r>
            <a:r>
              <a:rPr lang="en-US" sz="1600" baseline="-25000" dirty="0">
                <a:solidFill>
                  <a:srgbClr val="0033CC"/>
                </a:solidFill>
              </a:rPr>
              <a:t> </a:t>
            </a:r>
            <a:r>
              <a:rPr lang="en-US" sz="1600" dirty="0">
                <a:solidFill>
                  <a:srgbClr val="0033CC"/>
                </a:solidFill>
              </a:rPr>
              <a:t>= </a:t>
            </a:r>
            <a:r>
              <a:rPr lang="en-US" sz="1600" b="1" dirty="0" err="1">
                <a:solidFill>
                  <a:srgbClr val="FF0000"/>
                </a:solidFill>
              </a:rPr>
              <a:t>U</a:t>
            </a:r>
            <a:r>
              <a:rPr lang="en-US" sz="1600" b="1" baseline="-25000" dirty="0" err="1">
                <a:solidFill>
                  <a:srgbClr val="FF0000"/>
                </a:solidFill>
              </a:rPr>
              <a:t>y,u</a:t>
            </a:r>
            <a:r>
              <a:rPr lang="en-US" sz="1600" dirty="0" err="1">
                <a:solidFill>
                  <a:srgbClr val="0033CC"/>
                </a:solidFill>
              </a:rPr>
              <a:t>N</a:t>
            </a:r>
            <a:r>
              <a:rPr lang="en-US" sz="1600" baseline="-25000" dirty="0" err="1">
                <a:solidFill>
                  <a:srgbClr val="0033CC"/>
                </a:solidFill>
              </a:rPr>
              <a:t>y,l</a:t>
            </a:r>
            <a:endParaRPr lang="en-US" sz="1600" dirty="0">
              <a:solidFill>
                <a:srgbClr val="0033CC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4089408" y="1436066"/>
            <a:ext cx="1" cy="7773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cxnSpLocks/>
          </p:cNvCxnSpPr>
          <p:nvPr/>
        </p:nvCxnSpPr>
        <p:spPr>
          <a:xfrm>
            <a:off x="5948270" y="2620482"/>
            <a:ext cx="909730" cy="9638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7172921" y="6234629"/>
            <a:ext cx="782202" cy="338554"/>
          </a:xfrm>
          <a:prstGeom prst="rect">
            <a:avLst/>
          </a:prstGeom>
          <a:solidFill>
            <a:schemeClr val="bg1"/>
          </a:solidFill>
        </p:spPr>
        <p:txBody>
          <a:bodyPr wrap="none" lIns="0" rIns="0">
            <a:spAutoFit/>
          </a:bodyPr>
          <a:lstStyle/>
          <a:p>
            <a:r>
              <a:rPr lang="en-US" sz="1600" dirty="0" err="1"/>
              <a:t>e</a:t>
            </a:r>
            <a:r>
              <a:rPr lang="en-US" sz="1600" baseline="-25000" dirty="0" err="1"/>
              <a:t>y,i</a:t>
            </a:r>
            <a:r>
              <a:rPr lang="en-US" sz="1600" dirty="0"/>
              <a:t>=</a:t>
            </a:r>
            <a:r>
              <a:rPr lang="en-US" sz="1600" dirty="0" err="1"/>
              <a:t>E</a:t>
            </a:r>
            <a:r>
              <a:rPr lang="en-US" sz="1600" baseline="-25000" dirty="0" err="1"/>
              <a:t>y</a:t>
            </a:r>
            <a:r>
              <a:rPr lang="en-US" sz="1600" dirty="0"/>
              <a:t>/</a:t>
            </a:r>
            <a:r>
              <a:rPr lang="en-US" sz="1600" b="1" dirty="0" err="1">
                <a:solidFill>
                  <a:srgbClr val="FF0000"/>
                </a:solidFill>
              </a:rPr>
              <a:t>k</a:t>
            </a:r>
            <a:r>
              <a:rPr lang="en-US" sz="1600" b="1" baseline="-25000" dirty="0" err="1">
                <a:solidFill>
                  <a:srgbClr val="FF0000"/>
                </a:solidFill>
              </a:rPr>
              <a:t>y,i</a:t>
            </a:r>
            <a:endParaRPr lang="en-US" sz="1600" b="1" baseline="-25000" dirty="0">
              <a:solidFill>
                <a:srgbClr val="FF000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341233" y="1478312"/>
            <a:ext cx="1090005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>
            <a:spAutoFit/>
          </a:bodyPr>
          <a:lstStyle/>
          <a:p>
            <a:r>
              <a:rPr lang="en-US" sz="1600" dirty="0" err="1"/>
              <a:t>E</a:t>
            </a:r>
            <a:r>
              <a:rPr lang="en-US" sz="1600" baseline="-25000" dirty="0" err="1"/>
              <a:t>y</a:t>
            </a:r>
            <a:r>
              <a:rPr lang="en-US" sz="1600" dirty="0"/>
              <a:t>=</a:t>
            </a:r>
            <a:r>
              <a:rPr lang="en-US" sz="1600" dirty="0" err="1"/>
              <a:t>N</a:t>
            </a:r>
            <a:r>
              <a:rPr lang="en-US" sz="1600" baseline="-25000" dirty="0" err="1"/>
              <a:t>y,l</a:t>
            </a:r>
            <a:r>
              <a:rPr lang="en-US" sz="1600" baseline="-25000" dirty="0"/>
              <a:t> </a:t>
            </a:r>
            <a:r>
              <a:rPr lang="en-US" sz="1600" dirty="0"/>
              <a:t>- </a:t>
            </a:r>
            <a:r>
              <a:rPr lang="en-US" sz="1600" dirty="0" err="1"/>
              <a:t>H</a:t>
            </a:r>
            <a:r>
              <a:rPr lang="en-US" sz="1600" baseline="-25000" dirty="0" err="1"/>
              <a:t>y,u</a:t>
            </a:r>
            <a:endParaRPr lang="en-US" sz="1600" baseline="-25000" dirty="0"/>
          </a:p>
        </p:txBody>
      </p:sp>
      <p:sp>
        <p:nvSpPr>
          <p:cNvPr id="85" name="Rectangle 84"/>
          <p:cNvSpPr/>
          <p:nvPr/>
        </p:nvSpPr>
        <p:spPr>
          <a:xfrm>
            <a:off x="2891491" y="1509691"/>
            <a:ext cx="998415" cy="338554"/>
          </a:xfrm>
          <a:prstGeom prst="rect">
            <a:avLst/>
          </a:prstGeom>
          <a:solidFill>
            <a:schemeClr val="bg1"/>
          </a:solidFill>
        </p:spPr>
        <p:txBody>
          <a:bodyPr wrap="none" lIns="0" rIns="0">
            <a:spAutoFit/>
          </a:bodyPr>
          <a:lstStyle/>
          <a:p>
            <a:r>
              <a:rPr lang="en-US" sz="1600" dirty="0" err="1"/>
              <a:t>N</a:t>
            </a:r>
            <a:r>
              <a:rPr lang="en-US" sz="1600" baseline="-25000" dirty="0" err="1"/>
              <a:t>y,l</a:t>
            </a:r>
            <a:r>
              <a:rPr lang="en-US" sz="1600" dirty="0"/>
              <a:t> = N</a:t>
            </a:r>
            <a:r>
              <a:rPr lang="en-US" sz="1600" baseline="-25000" dirty="0"/>
              <a:t>y</a:t>
            </a:r>
            <a:r>
              <a:rPr lang="en-US" sz="1600" dirty="0"/>
              <a:t> -</a:t>
            </a:r>
            <a:r>
              <a:rPr lang="en-US" sz="1600" dirty="0" err="1"/>
              <a:t>H</a:t>
            </a:r>
            <a:r>
              <a:rPr lang="en-US" sz="1600" baseline="-25000" dirty="0" err="1"/>
              <a:t>y,l</a:t>
            </a:r>
            <a:endParaRPr lang="en-US" sz="1600" baseline="-25000" dirty="0"/>
          </a:p>
        </p:txBody>
      </p:sp>
      <p:sp>
        <p:nvSpPr>
          <p:cNvPr id="32" name="TextBox 31"/>
          <p:cNvSpPr txBox="1"/>
          <p:nvPr/>
        </p:nvSpPr>
        <p:spPr>
          <a:xfrm rot="16200000">
            <a:off x="2183387" y="2070817"/>
            <a:ext cx="78500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Bethel</a:t>
            </a:r>
          </a:p>
        </p:txBody>
      </p:sp>
      <p:cxnSp>
        <p:nvCxnSpPr>
          <p:cNvPr id="95" name="Straight Arrow Connector 94"/>
          <p:cNvCxnSpPr>
            <a:cxnSpLocks/>
          </p:cNvCxnSpPr>
          <p:nvPr/>
        </p:nvCxnSpPr>
        <p:spPr>
          <a:xfrm>
            <a:off x="6427284" y="1200878"/>
            <a:ext cx="13941" cy="614531"/>
          </a:xfrm>
          <a:prstGeom prst="straightConnector1">
            <a:avLst/>
          </a:prstGeom>
          <a:ln w="254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171613" y="712490"/>
            <a:ext cx="1649567" cy="584775"/>
          </a:xfrm>
          <a:prstGeom prst="rect">
            <a:avLst/>
          </a:prstGeom>
          <a:solidFill>
            <a:schemeClr val="bg1"/>
          </a:solidFill>
          <a:ln>
            <a:solidFill>
              <a:srgbClr val="0033C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33CC"/>
                </a:solidFill>
              </a:rPr>
              <a:t>Kalskag</a:t>
            </a:r>
            <a:r>
              <a:rPr lang="en-US" sz="1600" dirty="0">
                <a:solidFill>
                  <a:srgbClr val="0033CC"/>
                </a:solidFill>
              </a:rPr>
              <a:t> MR</a:t>
            </a:r>
          </a:p>
          <a:p>
            <a:r>
              <a:rPr lang="en-US" sz="1600" dirty="0"/>
              <a:t>M</a:t>
            </a:r>
            <a:r>
              <a:rPr lang="en-US" sz="1600" baseline="-25000" dirty="0"/>
              <a:t>y</a:t>
            </a:r>
            <a:r>
              <a:rPr lang="en-US" sz="1600" dirty="0"/>
              <a:t> = </a:t>
            </a:r>
            <a:r>
              <a:rPr lang="en-US" sz="1600" dirty="0" err="1">
                <a:solidFill>
                  <a:srgbClr val="FF0000"/>
                </a:solidFill>
              </a:rPr>
              <a:t>f</a:t>
            </a:r>
            <a:r>
              <a:rPr lang="en-US" sz="1600" dirty="0" err="1"/>
              <a:t>E</a:t>
            </a:r>
            <a:r>
              <a:rPr lang="en-US" sz="1600" baseline="-25000" dirty="0" err="1"/>
              <a:t>y</a:t>
            </a:r>
            <a:endParaRPr lang="en-US" sz="1600" baseline="-25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2760554" y="2878893"/>
            <a:ext cx="1426576" cy="1077218"/>
          </a:xfrm>
          <a:prstGeom prst="rect">
            <a:avLst/>
          </a:prstGeom>
          <a:solidFill>
            <a:schemeClr val="bg1"/>
          </a:solidFill>
          <a:ln>
            <a:solidFill>
              <a:srgbClr val="0033C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33CC"/>
                </a:solidFill>
              </a:rPr>
              <a:t>Sonar</a:t>
            </a:r>
          </a:p>
          <a:p>
            <a:r>
              <a:rPr lang="en-US" sz="1600" dirty="0"/>
              <a:t>S</a:t>
            </a:r>
            <a:r>
              <a:rPr lang="en-US" sz="1600" baseline="-25000" dirty="0"/>
              <a:t>y</a:t>
            </a:r>
            <a:r>
              <a:rPr lang="en-US" sz="1600" dirty="0"/>
              <a:t> = </a:t>
            </a:r>
            <a:r>
              <a:rPr lang="en-US" sz="1600" dirty="0" err="1">
                <a:solidFill>
                  <a:srgbClr val="FF0000"/>
                </a:solidFill>
              </a:rPr>
              <a:t>ps</a:t>
            </a:r>
            <a:r>
              <a:rPr lang="en-US" sz="1600" dirty="0" err="1"/>
              <a:t>N</a:t>
            </a:r>
            <a:r>
              <a:rPr lang="en-US" sz="1600" baseline="-25000" dirty="0" err="1"/>
              <a:t>y,l</a:t>
            </a:r>
            <a:endParaRPr lang="en-US" sz="1600" baseline="-25000" dirty="0"/>
          </a:p>
          <a:p>
            <a:r>
              <a:rPr lang="en-US" sz="1600" dirty="0">
                <a:solidFill>
                  <a:srgbClr val="0033CC"/>
                </a:solidFill>
              </a:rPr>
              <a:t>Bethel </a:t>
            </a:r>
            <a:r>
              <a:rPr lang="en-US" sz="1600" dirty="0" err="1">
                <a:solidFill>
                  <a:srgbClr val="0033CC"/>
                </a:solidFill>
              </a:rPr>
              <a:t>Testfish</a:t>
            </a:r>
            <a:endParaRPr lang="en-US" sz="1600" dirty="0">
              <a:solidFill>
                <a:srgbClr val="0033CC"/>
              </a:solidFill>
            </a:endParaRPr>
          </a:p>
          <a:p>
            <a:r>
              <a:rPr lang="en-US" sz="1600" dirty="0"/>
              <a:t>B</a:t>
            </a:r>
            <a:r>
              <a:rPr lang="en-US" sz="1600" baseline="-25000" dirty="0"/>
              <a:t>y</a:t>
            </a:r>
            <a:r>
              <a:rPr lang="en-US" sz="1600" dirty="0"/>
              <a:t> = </a:t>
            </a:r>
            <a:r>
              <a:rPr lang="en-US" sz="1600" dirty="0" err="1">
                <a:solidFill>
                  <a:srgbClr val="FF0000"/>
                </a:solidFill>
              </a:rPr>
              <a:t>b</a:t>
            </a:r>
            <a:r>
              <a:rPr lang="en-US" sz="1600" dirty="0" err="1"/>
              <a:t>N</a:t>
            </a:r>
            <a:r>
              <a:rPr lang="en-US" sz="1600" baseline="-25000" dirty="0" err="1"/>
              <a:t>y,l</a:t>
            </a:r>
            <a:endParaRPr lang="en-US" sz="1600" baseline="-25000" dirty="0"/>
          </a:p>
        </p:txBody>
      </p:sp>
      <p:cxnSp>
        <p:nvCxnSpPr>
          <p:cNvPr id="109" name="Straight Arrow Connector 108"/>
          <p:cNvCxnSpPr>
            <a:cxnSpLocks/>
            <a:endCxn id="14" idx="2"/>
          </p:cNvCxnSpPr>
          <p:nvPr/>
        </p:nvCxnSpPr>
        <p:spPr>
          <a:xfrm flipV="1">
            <a:off x="3460169" y="2531351"/>
            <a:ext cx="553" cy="339458"/>
          </a:xfrm>
          <a:prstGeom prst="straightConnector1">
            <a:avLst/>
          </a:prstGeom>
          <a:ln w="254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500898" y="882829"/>
            <a:ext cx="1098468" cy="58477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33CC"/>
                </a:solidFill>
              </a:rPr>
              <a:t>Com  CPUE</a:t>
            </a:r>
          </a:p>
          <a:p>
            <a:r>
              <a:rPr lang="en-US" sz="1600" dirty="0">
                <a:solidFill>
                  <a:srgbClr val="0033CC"/>
                </a:solidFill>
              </a:rPr>
              <a:t>(</a:t>
            </a:r>
            <a:r>
              <a:rPr lang="en-US" sz="1600" b="1" dirty="0" err="1">
                <a:solidFill>
                  <a:srgbClr val="FF0000"/>
                </a:solidFill>
              </a:rPr>
              <a:t>q</a:t>
            </a:r>
            <a:r>
              <a:rPr lang="en-US" sz="1600" b="1" baseline="-25000" dirty="0" err="1">
                <a:solidFill>
                  <a:srgbClr val="FF0000"/>
                </a:solidFill>
              </a:rPr>
              <a:t>y,l</a:t>
            </a:r>
            <a:r>
              <a:rPr lang="en-US" sz="1600" dirty="0" err="1">
                <a:solidFill>
                  <a:srgbClr val="0033CC"/>
                </a:solidFill>
              </a:rPr>
              <a:t>N</a:t>
            </a:r>
            <a:r>
              <a:rPr lang="en-US" sz="1600" baseline="-25000" dirty="0" err="1">
                <a:solidFill>
                  <a:srgbClr val="0033CC"/>
                </a:solidFill>
              </a:rPr>
              <a:t>y</a:t>
            </a:r>
            <a:r>
              <a:rPr lang="en-US" sz="1600" dirty="0">
                <a:solidFill>
                  <a:srgbClr val="0033CC"/>
                </a:solidFill>
              </a:rPr>
              <a:t>) </a:t>
            </a:r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1335680" y="1509691"/>
            <a:ext cx="399265" cy="7457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E86EDD3-74ED-4CBB-B0EB-5934725EDB57}"/>
              </a:ext>
            </a:extLst>
          </p:cNvPr>
          <p:cNvSpPr txBox="1"/>
          <p:nvPr/>
        </p:nvSpPr>
        <p:spPr>
          <a:xfrm>
            <a:off x="5316640" y="1789485"/>
            <a:ext cx="1324846" cy="8309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Total Escapement (</a:t>
            </a:r>
            <a:r>
              <a:rPr lang="en-US" sz="1600" dirty="0" err="1"/>
              <a:t>E</a:t>
            </a:r>
            <a:r>
              <a:rPr lang="en-US" sz="1600" baseline="-25000" dirty="0" err="1"/>
              <a:t>y</a:t>
            </a:r>
            <a:r>
              <a:rPr lang="en-US" sz="1600" baseline="-25000" dirty="0"/>
              <a:t>,</a:t>
            </a:r>
            <a:r>
              <a:rPr lang="en-US" sz="16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424230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2065</TotalTime>
  <Words>860</Words>
  <Application>Microsoft Office PowerPoint</Application>
  <PresentationFormat>On-screen Show (4:3)</PresentationFormat>
  <Paragraphs>226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Kuskokwim Run Reconstruction Model Structure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Alaska Dept of Fish and Game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Hamazaki, Hamachan (DFG)</dc:creator>
  <cp:lastModifiedBy>Hamazaki, Hamachan (DFG)</cp:lastModifiedBy>
  <cp:revision>94</cp:revision>
  <dcterms:created xsi:type="dcterms:W3CDTF">2016-05-26T18:24:13Z</dcterms:created>
  <dcterms:modified xsi:type="dcterms:W3CDTF">2024-10-25T22:00:21Z</dcterms:modified>
</cp:coreProperties>
</file>