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3"/>
  </p:notesMasterIdLst>
  <p:sldIdLst>
    <p:sldId id="264" r:id="rId2"/>
    <p:sldId id="420" r:id="rId3"/>
    <p:sldId id="257" r:id="rId4"/>
    <p:sldId id="505" r:id="rId5"/>
    <p:sldId id="507" r:id="rId6"/>
    <p:sldId id="508" r:id="rId7"/>
    <p:sldId id="509" r:id="rId8"/>
    <p:sldId id="511" r:id="rId9"/>
    <p:sldId id="510" r:id="rId10"/>
    <p:sldId id="512" r:id="rId11"/>
    <p:sldId id="260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31"/>
    <p:restoredTop sz="96327"/>
  </p:normalViewPr>
  <p:slideViewPr>
    <p:cSldViewPr snapToGrid="0" snapToObjects="1">
      <p:cViewPr>
        <p:scale>
          <a:sx n="200" d="100"/>
          <a:sy n="200" d="100"/>
        </p:scale>
        <p:origin x="1984" y="6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3B2B9-3596-0C42-A8B7-6A64BD06C66D}" type="datetimeFigureOut">
              <a:rPr lang="en-DE" smtClean="0"/>
              <a:t>04.05.21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B508A-E483-0248-97BB-441BB756BF4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048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1D5464-2CD3-4B7D-883E-B0C604E2F2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6709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D5464-2CD3-4B7D-883E-B0C604E2F2E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576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D5464-2CD3-4B7D-883E-B0C604E2F2E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698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D5464-2CD3-4B7D-883E-B0C604E2F2E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169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D5464-2CD3-4B7D-883E-B0C604E2F2E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349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D5464-2CD3-4B7D-883E-B0C604E2F2E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64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D5464-2CD3-4B7D-883E-B0C604E2F2E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558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D5464-2CD3-4B7D-883E-B0C604E2F2E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78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Single Sign-On for your APEX apps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83E811-87E2-49EA-810A-E6DA7793792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95325" y="884237"/>
            <a:ext cx="10801348" cy="309656"/>
          </a:xfrm>
        </p:spPr>
        <p:txBody>
          <a:bodyPr tIns="0">
            <a:noAutofit/>
          </a:bodyPr>
          <a:lstStyle>
            <a:lvl1pPr marL="0" indent="0">
              <a:buNone/>
              <a:defRPr sz="2000" baseline="0">
                <a:latin typeface="+mj-lt"/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38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BD7387-3368-419F-9125-DD73D77ED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EAC5D2-8FB5-4AE0-9D1E-3C4F6F372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9DCF5E-FD87-405E-8707-13EB54650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73DA-A27D-4AD6-BD88-E1323F9D3CA2}" type="datetimeFigureOut">
              <a:rPr lang="de-DE" smtClean="0"/>
              <a:t>04.05.21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63BC1B-F790-4AF9-BBBF-EDAB804C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04BC5C-CC64-4ECC-8942-3D5CAE41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424A-8F6A-4F74-9058-249C2807D08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46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Nur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83E811-87E2-49EA-810A-E6DA77937926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62" y="6412912"/>
            <a:ext cx="1128454" cy="33668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83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_Mess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F2776204-56F1-AD4F-B264-44D5067184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0" y="-1829"/>
            <a:ext cx="12252960" cy="6861657"/>
          </a:xfrm>
          <a:prstGeom prst="rect">
            <a:avLst/>
          </a:prstGeom>
        </p:spPr>
      </p:pic>
      <p:sp>
        <p:nvSpPr>
          <p:cNvPr id="59" name="Rechteck 58">
            <a:extLst>
              <a:ext uri="{FF2B5EF4-FFF2-40B4-BE49-F238E27FC236}">
                <a16:creationId xmlns:a16="http://schemas.microsoft.com/office/drawing/2014/main" id="{80358106-0113-7642-A3E7-8D85BE4A6176}"/>
              </a:ext>
            </a:extLst>
          </p:cNvPr>
          <p:cNvSpPr/>
          <p:nvPr userDrawn="1"/>
        </p:nvSpPr>
        <p:spPr>
          <a:xfrm>
            <a:off x="0" y="416560"/>
            <a:ext cx="12222480" cy="135128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186E7077-95E5-9A44-A434-6914C2E0A793}"/>
              </a:ext>
            </a:extLst>
          </p:cNvPr>
          <p:cNvSpPr/>
          <p:nvPr userDrawn="1"/>
        </p:nvSpPr>
        <p:spPr>
          <a:xfrm>
            <a:off x="6827203" y="0"/>
            <a:ext cx="5425757" cy="6875272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95FE0FE3-6482-4741-96BD-76CFC898C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7203" y="929288"/>
            <a:ext cx="5364480" cy="1028192"/>
          </a:xfrm>
          <a:prstGeom prst="rect">
            <a:avLst/>
          </a:prstGeom>
        </p:spPr>
      </p:pic>
      <p:sp>
        <p:nvSpPr>
          <p:cNvPr id="14" name="Untertitel 2">
            <a:extLst>
              <a:ext uri="{FF2B5EF4-FFF2-40B4-BE49-F238E27FC236}">
                <a16:creationId xmlns:a16="http://schemas.microsoft.com/office/drawing/2014/main" id="{885EF2E9-83E0-A844-8557-DDBF27ABC6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57429" y="4421085"/>
            <a:ext cx="4484687" cy="687121"/>
          </a:xfrm>
          <a:prstGeom prst="rect">
            <a:avLst/>
          </a:prstGeom>
        </p:spPr>
        <p:txBody>
          <a:bodyPr lIns="0" tIns="0" bIns="0" anchor="b" anchorCtr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durch Klicken bearbeiten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D260258B-8A35-C148-AD34-53D4FAD116B3}"/>
              </a:ext>
            </a:extLst>
          </p:cNvPr>
          <p:cNvPicPr preferRelativeResize="0">
            <a:picLocks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3272" t="36651" r="22821" b="38560"/>
          <a:stretch/>
        </p:blipFill>
        <p:spPr>
          <a:xfrm>
            <a:off x="432145" y="576006"/>
            <a:ext cx="2937563" cy="954787"/>
          </a:xfrm>
          <a:prstGeom prst="rect">
            <a:avLst/>
          </a:prstGeom>
        </p:spPr>
      </p:pic>
      <p:sp>
        <p:nvSpPr>
          <p:cNvPr id="13" name="Titel 1">
            <a:extLst>
              <a:ext uri="{FF2B5EF4-FFF2-40B4-BE49-F238E27FC236}">
                <a16:creationId xmlns:a16="http://schemas.microsoft.com/office/drawing/2014/main" id="{9357F0DD-7388-414D-B707-DD8F638F1A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57429" y="3065977"/>
            <a:ext cx="4484686" cy="1028191"/>
          </a:xfrm>
        </p:spPr>
        <p:txBody>
          <a:bodyPr lIns="0" tIns="0" bIns="0" anchor="b" anchorCtr="0">
            <a:noAutofit/>
          </a:bodyPr>
          <a:lstStyle>
            <a:lvl1pPr algn="r">
              <a:lnSpc>
                <a:spcPct val="10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8085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chlussfolie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B97413FF-D638-054A-BEA1-865A3E565441}"/>
              </a:ext>
            </a:extLst>
          </p:cNvPr>
          <p:cNvSpPr txBox="1">
            <a:spLocks/>
          </p:cNvSpPr>
          <p:nvPr userDrawn="1"/>
        </p:nvSpPr>
        <p:spPr>
          <a:xfrm>
            <a:off x="838199" y="1169178"/>
            <a:ext cx="10515601" cy="4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200"/>
              </a:spcBef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F839B5C-A445-334E-BD0E-8BA0102B5D34}"/>
              </a:ext>
            </a:extLst>
          </p:cNvPr>
          <p:cNvGrpSpPr/>
          <p:nvPr userDrawn="1"/>
        </p:nvGrpSpPr>
        <p:grpSpPr>
          <a:xfrm>
            <a:off x="6627542" y="1621482"/>
            <a:ext cx="4626047" cy="5236518"/>
            <a:chOff x="6627542" y="1621482"/>
            <a:chExt cx="4626047" cy="5236518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6D93B8B1-7EEF-3F4D-A934-3CE6A5AD69D5}"/>
                </a:ext>
              </a:extLst>
            </p:cNvPr>
            <p:cNvSpPr txBox="1"/>
            <p:nvPr userDrawn="1"/>
          </p:nvSpPr>
          <p:spPr>
            <a:xfrm>
              <a:off x="8578993" y="3380125"/>
              <a:ext cx="2423346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2000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342C5299-C48E-484F-B37B-B3BB63D920FD}"/>
                </a:ext>
              </a:extLst>
            </p:cNvPr>
            <p:cNvSpPr txBox="1"/>
            <p:nvPr userDrawn="1"/>
          </p:nvSpPr>
          <p:spPr>
            <a:xfrm>
              <a:off x="6627542" y="1621482"/>
              <a:ext cx="2423346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0000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5CCEC3D-438A-CD4C-BBE3-82742C28631C}"/>
                </a:ext>
              </a:extLst>
            </p:cNvPr>
            <p:cNvSpPr txBox="1"/>
            <p:nvPr userDrawn="1"/>
          </p:nvSpPr>
          <p:spPr>
            <a:xfrm>
              <a:off x="8830243" y="1836363"/>
              <a:ext cx="242334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0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8691E60-3E03-074E-BB18-2C38F210F3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315083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5325" y="1484312"/>
            <a:ext cx="10801349" cy="4734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3442" y="6422437"/>
            <a:ext cx="3045113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ctr">
              <a:defRPr sz="14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Single Sign-On for your APEX apps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10506" y="6412911"/>
            <a:ext cx="486167" cy="365125"/>
          </a:xfrm>
          <a:prstGeom prst="rect">
            <a:avLst/>
          </a:prstGeom>
        </p:spPr>
        <p:txBody>
          <a:bodyPr vert="horz" lIns="0" tIns="46800" rIns="0" bIns="0" rtlCol="0" anchor="b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3E811-87E2-49EA-810A-E6DA77937926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0" y="770369"/>
            <a:ext cx="11415346" cy="0"/>
          </a:xfrm>
          <a:prstGeom prst="line">
            <a:avLst/>
          </a:prstGeom>
          <a:ln w="19050">
            <a:gradFill flip="none" rotWithShape="1">
              <a:gsLst>
                <a:gs pos="61000">
                  <a:srgbClr val="85AFCE">
                    <a:alpha val="79000"/>
                  </a:srgbClr>
                </a:gs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platzhalter 3"/>
          <p:cNvSpPr>
            <a:spLocks noGrp="1"/>
          </p:cNvSpPr>
          <p:nvPr>
            <p:ph type="title"/>
          </p:nvPr>
        </p:nvSpPr>
        <p:spPr>
          <a:xfrm>
            <a:off x="695325" y="133350"/>
            <a:ext cx="10801350" cy="774700"/>
          </a:xfrm>
          <a:prstGeom prst="rect">
            <a:avLst/>
          </a:prstGeom>
        </p:spPr>
        <p:txBody>
          <a:bodyPr vert="horz" lIns="91440" tIns="0" rIns="91440" bIns="25200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62" y="6412912"/>
            <a:ext cx="1128454" cy="336680"/>
          </a:xfrm>
          <a:prstGeom prst="rect">
            <a:avLst/>
          </a:prstGeom>
        </p:spPr>
      </p:pic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>
          <a:xfrm>
            <a:off x="7942930" y="64224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11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1" r:id="rId3"/>
    <p:sldLayoutId id="2147483672" r:id="rId4"/>
    <p:sldLayoutId id="2147483673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042">
          <p15:clr>
            <a:srgbClr val="F26B43"/>
          </p15:clr>
        </p15:guide>
        <p15:guide id="4" orient="horz" pos="4247">
          <p15:clr>
            <a:srgbClr val="F26B43"/>
          </p15:clr>
        </p15:guide>
        <p15:guide id="6" pos="7242">
          <p15:clr>
            <a:srgbClr val="F26B43"/>
          </p15:clr>
        </p15:guide>
        <p15:guide id="7" pos="438">
          <p15:clr>
            <a:srgbClr val="F26B43"/>
          </p15:clr>
        </p15:guide>
        <p15:guide id="12" orient="horz" pos="934">
          <p15:clr>
            <a:srgbClr val="F26B43"/>
          </p15:clr>
        </p15:guide>
        <p15:guide id="13" orient="horz" pos="73">
          <p15:clr>
            <a:srgbClr val="F26B43"/>
          </p15:clr>
        </p15:guide>
        <p15:guide id="15" pos="4815">
          <p15:clr>
            <a:srgbClr val="F26B43"/>
          </p15:clr>
        </p15:guide>
        <p15:guide id="16" orient="horz" pos="1253">
          <p15:clr>
            <a:srgbClr val="F26B43"/>
          </p15:clr>
        </p15:guide>
        <p15:guide id="18" pos="6924">
          <p15:clr>
            <a:srgbClr val="F26B43"/>
          </p15:clr>
        </p15:guide>
        <p15:guide id="21" pos="2865">
          <p15:clr>
            <a:srgbClr val="F26B43"/>
          </p15:clr>
        </p15:guide>
        <p15:guide id="22" orient="horz" pos="1071">
          <p15:clr>
            <a:srgbClr val="F26B43"/>
          </p15:clr>
        </p15:guide>
        <p15:guide id="23" orient="horz" pos="3906">
          <p15:clr>
            <a:srgbClr val="F26B43"/>
          </p15:clr>
        </p15:guide>
        <p15:guide id="24" pos="432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acle/oracle-db-examples/tree/master/apex/plugins/rest-source/fixed-page-siz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ommi235/apex-rest-easy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26" Type="http://schemas.openxmlformats.org/officeDocument/2006/relationships/image" Target="../media/image29.sv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9.svg"/><Relationship Id="rId20" Type="http://schemas.openxmlformats.org/officeDocument/2006/relationships/image" Target="../media/image23.svg"/><Relationship Id="rId1" Type="http://schemas.openxmlformats.org/officeDocument/2006/relationships/tags" Target="../tags/tag1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24" Type="http://schemas.openxmlformats.org/officeDocument/2006/relationships/image" Target="../media/image27.sv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svg"/><Relationship Id="rId19" Type="http://schemas.openxmlformats.org/officeDocument/2006/relationships/image" Target="../media/image22.png"/><Relationship Id="rId4" Type="http://schemas.openxmlformats.org/officeDocument/2006/relationships/image" Target="../media/image7.jpg"/><Relationship Id="rId9" Type="http://schemas.openxmlformats.org/officeDocument/2006/relationships/image" Target="../media/image12.png"/><Relationship Id="rId14" Type="http://schemas.openxmlformats.org/officeDocument/2006/relationships/image" Target="../media/image17.svg"/><Relationship Id="rId22" Type="http://schemas.openxmlformats.org/officeDocument/2006/relationships/image" Target="../media/image25.svg"/><Relationship Id="rId27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E2072BA6-9AEC-499B-A579-E546F1DE2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Moritz Klein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8E67A5C-B468-4631-8F20-056B01C09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1518" y="2608119"/>
            <a:ext cx="4890597" cy="1486050"/>
          </a:xfrm>
        </p:spPr>
        <p:txBody>
          <a:bodyPr/>
          <a:lstStyle/>
          <a:p>
            <a:r>
              <a:rPr lang="de-DE" sz="4000" dirty="0"/>
              <a:t>REST „easy“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B022A-6948-4B43-8958-1A3BED4F1FFD}"/>
              </a:ext>
            </a:extLst>
          </p:cNvPr>
          <p:cNvSpPr txBox="1"/>
          <p:nvPr/>
        </p:nvSpPr>
        <p:spPr>
          <a:xfrm>
            <a:off x="3086100" y="3252355"/>
            <a:ext cx="0" cy="0"/>
          </a:xfrm>
          <a:prstGeom prst="rect">
            <a:avLst/>
          </a:prstGeom>
        </p:spPr>
        <p:txBody>
          <a:bodyPr vert="horz" wrap="none" lIns="91440" tIns="0" rIns="91440" bIns="4572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6DA0"/>
              </a:buClr>
              <a:buSzTx/>
              <a:buFont typeface="Wingdings" panose="05000000000000000000" pitchFamily="2" charset="2"/>
              <a:buNone/>
              <a:tabLst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46D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14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83E811-87E2-49EA-810A-E6DA77937926}" type="slidenum">
              <a:rPr lang="de-DE" smtClean="0"/>
              <a:t>10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FD3D3-AFA6-A942-9A3C-B0ED2514C2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latin typeface="+mn-lt"/>
                <a:cs typeface="Arial" panose="020B0604020202020204" pitchFamily="34" charset="0"/>
              </a:rPr>
              <a:t>Resources</a:t>
            </a:r>
          </a:p>
        </p:txBody>
      </p:sp>
      <p:sp>
        <p:nvSpPr>
          <p:cNvPr id="15" name="Textplatzhalter 2"/>
          <p:cNvSpPr txBox="1">
            <a:spLocks/>
          </p:cNvSpPr>
          <p:nvPr/>
        </p:nvSpPr>
        <p:spPr>
          <a:xfrm>
            <a:off x="695325" y="1658937"/>
            <a:ext cx="10801348" cy="4005263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Carsten </a:t>
            </a:r>
            <a:r>
              <a:rPr lang="de-DE" sz="36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Czarski</a:t>
            </a: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– The Movie DB </a:t>
            </a:r>
            <a:r>
              <a:rPr lang="de-DE" sz="36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example</a:t>
            </a:r>
            <a:b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The Rest „easy“ Repository</a:t>
            </a:r>
            <a:b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APEX PL/SQL Packages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de-DE" sz="3400" dirty="0">
                <a:latin typeface="Arial" panose="020B0604020202020204" pitchFamily="34" charset="0"/>
                <a:cs typeface="Arial" panose="020B0604020202020204" pitchFamily="34" charset="0"/>
              </a:rPr>
              <a:t>APEX_PLUGIN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de-DE" sz="3400" dirty="0">
                <a:latin typeface="Arial" panose="020B0604020202020204" pitchFamily="34" charset="0"/>
                <a:cs typeface="Arial" panose="020B0604020202020204" pitchFamily="34" charset="0"/>
              </a:rPr>
              <a:t>APEX_PLUGIN_UTIL</a:t>
            </a:r>
          </a:p>
          <a:p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027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109D7-7251-054B-9FAE-94EDD747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64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FF532B72-E523-7246-A232-860228C1E2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" t="7619" r="756" b="24143"/>
          <a:stretch/>
        </p:blipFill>
        <p:spPr>
          <a:xfrm>
            <a:off x="2821005" y="2324110"/>
            <a:ext cx="6557761" cy="2479699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About MT AG</a:t>
            </a:r>
          </a:p>
        </p:txBody>
      </p:sp>
      <p:sp>
        <p:nvSpPr>
          <p:cNvPr id="9" name="Rechteck 45">
            <a:extLst>
              <a:ext uri="{FF2B5EF4-FFF2-40B4-BE49-F238E27FC236}">
                <a16:creationId xmlns:a16="http://schemas.microsoft.com/office/drawing/2014/main" id="{F5A66744-CF26-4441-AAE3-FFDC4B07AAF0}"/>
              </a:ext>
            </a:extLst>
          </p:cNvPr>
          <p:cNvSpPr>
            <a:spLocks noChangeAspect="1"/>
          </p:cNvSpPr>
          <p:nvPr/>
        </p:nvSpPr>
        <p:spPr>
          <a:xfrm>
            <a:off x="611332" y="3772884"/>
            <a:ext cx="2156211" cy="230098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Oracle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Platinum Partner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Microsoft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Gold Partner</a:t>
            </a:r>
          </a:p>
        </p:txBody>
      </p:sp>
      <p:pic>
        <p:nvPicPr>
          <p:cNvPr id="10" name="Grafik 26" descr="Kranz">
            <a:extLst>
              <a:ext uri="{FF2B5EF4-FFF2-40B4-BE49-F238E27FC236}">
                <a16:creationId xmlns:a16="http://schemas.microsoft.com/office/drawing/2014/main" id="{DFC8A861-D43C-9944-A581-D806E5D25F1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02175" y="3880176"/>
            <a:ext cx="574525" cy="574525"/>
          </a:xfrm>
          <a:prstGeom prst="rect">
            <a:avLst/>
          </a:prstGeom>
        </p:spPr>
      </p:pic>
      <p:sp>
        <p:nvSpPr>
          <p:cNvPr id="11" name="Rechteck 40">
            <a:extLst>
              <a:ext uri="{FF2B5EF4-FFF2-40B4-BE49-F238E27FC236}">
                <a16:creationId xmlns:a16="http://schemas.microsoft.com/office/drawing/2014/main" id="{0299F516-1364-0249-B15C-6F6A45CA73A5}"/>
              </a:ext>
            </a:extLst>
          </p:cNvPr>
          <p:cNvSpPr>
            <a:spLocks noChangeAspect="1"/>
          </p:cNvSpPr>
          <p:nvPr/>
        </p:nvSpPr>
        <p:spPr>
          <a:xfrm>
            <a:off x="611332" y="2306522"/>
            <a:ext cx="2156211" cy="139516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280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Employees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45 APEX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Experts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2" name="Grafik 57" descr="Benutzer">
            <a:extLst>
              <a:ext uri="{FF2B5EF4-FFF2-40B4-BE49-F238E27FC236}">
                <a16:creationId xmlns:a16="http://schemas.microsoft.com/office/drawing/2014/main" id="{4F5E0409-2796-7D43-BB09-9716CB9A5EC3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5930" y="2377719"/>
            <a:ext cx="507009" cy="507009"/>
          </a:xfrm>
          <a:prstGeom prst="rect">
            <a:avLst/>
          </a:prstGeom>
        </p:spPr>
      </p:pic>
      <p:pic>
        <p:nvPicPr>
          <p:cNvPr id="13" name="Grafik 63" descr="Gebäude">
            <a:extLst>
              <a:ext uri="{FF2B5EF4-FFF2-40B4-BE49-F238E27FC236}">
                <a16:creationId xmlns:a16="http://schemas.microsoft.com/office/drawing/2014/main" id="{1C5DC699-49F1-5D4A-9117-539A1FA7D892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00911" y="1217506"/>
            <a:ext cx="336738" cy="336738"/>
          </a:xfrm>
          <a:prstGeom prst="rect">
            <a:avLst/>
          </a:prstGeom>
        </p:spPr>
      </p:pic>
      <p:sp>
        <p:nvSpPr>
          <p:cNvPr id="14" name="Rechteck 44">
            <a:extLst>
              <a:ext uri="{FF2B5EF4-FFF2-40B4-BE49-F238E27FC236}">
                <a16:creationId xmlns:a16="http://schemas.microsoft.com/office/drawing/2014/main" id="{68191E3C-3141-2D4D-87DA-49533F231B90}"/>
              </a:ext>
            </a:extLst>
          </p:cNvPr>
          <p:cNvSpPr>
            <a:spLocks noChangeAspect="1"/>
          </p:cNvSpPr>
          <p:nvPr/>
        </p:nvSpPr>
        <p:spPr>
          <a:xfrm>
            <a:off x="2814614" y="1045511"/>
            <a:ext cx="2156211" cy="1213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Privately-Owned Corporation</a:t>
            </a:r>
          </a:p>
        </p:txBody>
      </p:sp>
      <p:pic>
        <p:nvPicPr>
          <p:cNvPr id="15" name="Grafik 67" descr="Männliches Profil">
            <a:extLst>
              <a:ext uri="{FF2B5EF4-FFF2-40B4-BE49-F238E27FC236}">
                <a16:creationId xmlns:a16="http://schemas.microsoft.com/office/drawing/2014/main" id="{0305348D-E9AE-704E-8D4B-87C1B8FE74F2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79627" y="1127399"/>
            <a:ext cx="431705" cy="431705"/>
          </a:xfrm>
          <a:prstGeom prst="rect">
            <a:avLst/>
          </a:prstGeom>
        </p:spPr>
      </p:pic>
      <p:sp>
        <p:nvSpPr>
          <p:cNvPr id="16" name="Rechteck 48">
            <a:extLst>
              <a:ext uri="{FF2B5EF4-FFF2-40B4-BE49-F238E27FC236}">
                <a16:creationId xmlns:a16="http://schemas.microsoft.com/office/drawing/2014/main" id="{E4A7A02D-907B-5C46-BAC7-6EEDB720B2DD}"/>
              </a:ext>
            </a:extLst>
          </p:cNvPr>
          <p:cNvSpPr>
            <a:spLocks noChangeAspect="1"/>
          </p:cNvSpPr>
          <p:nvPr/>
        </p:nvSpPr>
        <p:spPr>
          <a:xfrm>
            <a:off x="9424458" y="4586109"/>
            <a:ext cx="2156211" cy="148775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Top Company for Trainees &amp; Students</a:t>
            </a:r>
          </a:p>
        </p:txBody>
      </p:sp>
      <p:pic>
        <p:nvPicPr>
          <p:cNvPr id="17" name="Grafik 69" descr="Abschlusshut">
            <a:extLst>
              <a:ext uri="{FF2B5EF4-FFF2-40B4-BE49-F238E27FC236}">
                <a16:creationId xmlns:a16="http://schemas.microsoft.com/office/drawing/2014/main" id="{05A92E63-0A52-8D4E-A435-2212B40F5EFD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50219" y="4607688"/>
            <a:ext cx="504686" cy="504686"/>
          </a:xfrm>
          <a:prstGeom prst="rect">
            <a:avLst/>
          </a:prstGeom>
        </p:spPr>
      </p:pic>
      <p:sp>
        <p:nvSpPr>
          <p:cNvPr id="18" name="Rechteck 47">
            <a:extLst>
              <a:ext uri="{FF2B5EF4-FFF2-40B4-BE49-F238E27FC236}">
                <a16:creationId xmlns:a16="http://schemas.microsoft.com/office/drawing/2014/main" id="{97428B44-B79C-C247-988B-050287C61804}"/>
              </a:ext>
            </a:extLst>
          </p:cNvPr>
          <p:cNvSpPr>
            <a:spLocks noChangeAspect="1"/>
          </p:cNvSpPr>
          <p:nvPr/>
        </p:nvSpPr>
        <p:spPr>
          <a:xfrm>
            <a:off x="5027114" y="4860031"/>
            <a:ext cx="2156211" cy="1213836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Cross-Industry</a:t>
            </a:r>
          </a:p>
        </p:txBody>
      </p:sp>
      <p:pic>
        <p:nvPicPr>
          <p:cNvPr id="19" name="Grafik 77" descr="Verbindungen">
            <a:extLst>
              <a:ext uri="{FF2B5EF4-FFF2-40B4-BE49-F238E27FC236}">
                <a16:creationId xmlns:a16="http://schemas.microsoft.com/office/drawing/2014/main" id="{E5BC3F4B-DAEA-7B4A-82B9-DE04F8911257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69663" y="4957156"/>
            <a:ext cx="460954" cy="460954"/>
          </a:xfrm>
          <a:prstGeom prst="rect">
            <a:avLst/>
          </a:prstGeom>
        </p:spPr>
      </p:pic>
      <p:sp>
        <p:nvSpPr>
          <p:cNvPr id="20" name="Rechteck 49">
            <a:extLst>
              <a:ext uri="{FF2B5EF4-FFF2-40B4-BE49-F238E27FC236}">
                <a16:creationId xmlns:a16="http://schemas.microsoft.com/office/drawing/2014/main" id="{9B7E6811-BA81-474C-B3FD-E906A4E2FAEA}"/>
              </a:ext>
            </a:extLst>
          </p:cNvPr>
          <p:cNvSpPr>
            <a:spLocks noChangeAspect="1"/>
          </p:cNvSpPr>
          <p:nvPr/>
        </p:nvSpPr>
        <p:spPr>
          <a:xfrm>
            <a:off x="2817374" y="4860031"/>
            <a:ext cx="2156211" cy="1213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Non-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Proprietary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1" name="Grafik 82" descr="Benutzernetzwerk">
            <a:extLst>
              <a:ext uri="{FF2B5EF4-FFF2-40B4-BE49-F238E27FC236}">
                <a16:creationId xmlns:a16="http://schemas.microsoft.com/office/drawing/2014/main" id="{4E035B30-0F74-F044-9954-D2DA7BF3B03F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650309" y="4957156"/>
            <a:ext cx="460954" cy="460954"/>
          </a:xfrm>
          <a:prstGeom prst="rect">
            <a:avLst/>
          </a:prstGeom>
        </p:spPr>
      </p:pic>
      <p:sp>
        <p:nvSpPr>
          <p:cNvPr id="22" name="Rechteck 41">
            <a:extLst>
              <a:ext uri="{FF2B5EF4-FFF2-40B4-BE49-F238E27FC236}">
                <a16:creationId xmlns:a16="http://schemas.microsoft.com/office/drawing/2014/main" id="{DA526D8B-AF83-834F-8904-285A1D778F15}"/>
              </a:ext>
            </a:extLst>
          </p:cNvPr>
          <p:cNvSpPr>
            <a:spLocks noChangeAspect="1"/>
          </p:cNvSpPr>
          <p:nvPr/>
        </p:nvSpPr>
        <p:spPr>
          <a:xfrm>
            <a:off x="9424458" y="1045511"/>
            <a:ext cx="2156211" cy="348597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Head Office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Ratingen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Branch Offices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Frankfurt am Main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Cologne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Munich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Hamburg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3" name="Grafik 65" descr="Stadt">
            <a:extLst>
              <a:ext uri="{FF2B5EF4-FFF2-40B4-BE49-F238E27FC236}">
                <a16:creationId xmlns:a16="http://schemas.microsoft.com/office/drawing/2014/main" id="{C8C7E5F2-AC15-FA47-AD9F-89641360B88B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156123" y="1299146"/>
            <a:ext cx="569281" cy="569281"/>
          </a:xfrm>
          <a:prstGeom prst="rect">
            <a:avLst/>
          </a:prstGeom>
        </p:spPr>
      </p:pic>
      <p:sp>
        <p:nvSpPr>
          <p:cNvPr id="24" name="Rechteck 29">
            <a:extLst>
              <a:ext uri="{FF2B5EF4-FFF2-40B4-BE49-F238E27FC236}">
                <a16:creationId xmlns:a16="http://schemas.microsoft.com/office/drawing/2014/main" id="{18A98EB7-BE08-CF4D-8FEB-5CB6C8E08200}"/>
              </a:ext>
            </a:extLst>
          </p:cNvPr>
          <p:cNvSpPr>
            <a:spLocks noChangeAspect="1"/>
          </p:cNvSpPr>
          <p:nvPr/>
        </p:nvSpPr>
        <p:spPr>
          <a:xfrm>
            <a:off x="611332" y="1045511"/>
            <a:ext cx="2156211" cy="1213836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Founded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1994</a:t>
            </a:r>
          </a:p>
        </p:txBody>
      </p:sp>
      <p:pic>
        <p:nvPicPr>
          <p:cNvPr id="25" name="Grafik 30" descr="Tageskalender">
            <a:extLst>
              <a:ext uri="{FF2B5EF4-FFF2-40B4-BE49-F238E27FC236}">
                <a16:creationId xmlns:a16="http://schemas.microsoft.com/office/drawing/2014/main" id="{B8E63AED-92B3-0F4A-A526-7A2B97FDF2F0}"/>
              </a:ext>
            </a:extLst>
          </p:cNvPr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480066" y="1127399"/>
            <a:ext cx="418742" cy="418742"/>
          </a:xfrm>
          <a:prstGeom prst="rect">
            <a:avLst/>
          </a:prstGeom>
        </p:spPr>
      </p:pic>
      <p:sp>
        <p:nvSpPr>
          <p:cNvPr id="26" name="Rechteck 31">
            <a:extLst>
              <a:ext uri="{FF2B5EF4-FFF2-40B4-BE49-F238E27FC236}">
                <a16:creationId xmlns:a16="http://schemas.microsoft.com/office/drawing/2014/main" id="{3721D69F-8E3D-9D40-B9C0-E2078E8F8ECE}"/>
              </a:ext>
            </a:extLst>
          </p:cNvPr>
          <p:cNvSpPr>
            <a:spLocks noChangeAspect="1"/>
          </p:cNvSpPr>
          <p:nvPr/>
        </p:nvSpPr>
        <p:spPr>
          <a:xfrm>
            <a:off x="5017896" y="1045511"/>
            <a:ext cx="2156211" cy="1213836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36 Mio. Euro Revenue in 2020</a:t>
            </a:r>
          </a:p>
        </p:txBody>
      </p:sp>
      <p:pic>
        <p:nvPicPr>
          <p:cNvPr id="27" name="Grafik 32" descr="Geld">
            <a:extLst>
              <a:ext uri="{FF2B5EF4-FFF2-40B4-BE49-F238E27FC236}">
                <a16:creationId xmlns:a16="http://schemas.microsoft.com/office/drawing/2014/main" id="{FE0B498D-8DF4-A44D-B95B-95EA3F1ABA13}"/>
              </a:ext>
            </a:extLst>
          </p:cNvPr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877055" y="1127399"/>
            <a:ext cx="431870" cy="431870"/>
          </a:xfrm>
          <a:prstGeom prst="rect">
            <a:avLst/>
          </a:prstGeom>
        </p:spPr>
      </p:pic>
      <p:sp>
        <p:nvSpPr>
          <p:cNvPr id="28" name="Rechteck 84">
            <a:extLst>
              <a:ext uri="{FF2B5EF4-FFF2-40B4-BE49-F238E27FC236}">
                <a16:creationId xmlns:a16="http://schemas.microsoft.com/office/drawing/2014/main" id="{43D9CEAC-B4F9-4642-BEBB-2245E9379B3B}"/>
              </a:ext>
            </a:extLst>
          </p:cNvPr>
          <p:cNvSpPr>
            <a:spLocks noChangeAspect="1"/>
          </p:cNvSpPr>
          <p:nvPr/>
        </p:nvSpPr>
        <p:spPr>
          <a:xfrm>
            <a:off x="7221177" y="1045511"/>
            <a:ext cx="2156211" cy="1213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&gt;100 A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ctive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Clients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9" name="Grafik 3" descr="Händedruck">
            <a:extLst>
              <a:ext uri="{FF2B5EF4-FFF2-40B4-BE49-F238E27FC236}">
                <a16:creationId xmlns:a16="http://schemas.microsoft.com/office/drawing/2014/main" id="{A51A5D4A-2000-A14B-A4D1-39C599030AD3}"/>
              </a:ext>
            </a:extLst>
          </p:cNvPr>
          <p:cNvPicPr>
            <a:picLocks noChangeAspect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009123" y="1127399"/>
            <a:ext cx="582230" cy="582230"/>
          </a:xfrm>
          <a:prstGeom prst="rect">
            <a:avLst/>
          </a:prstGeom>
        </p:spPr>
      </p:pic>
      <p:sp>
        <p:nvSpPr>
          <p:cNvPr id="37" name="Rechteck 8">
            <a:extLst>
              <a:ext uri="{FF2B5EF4-FFF2-40B4-BE49-F238E27FC236}">
                <a16:creationId xmlns:a16="http://schemas.microsoft.com/office/drawing/2014/main" id="{77C94F49-5EED-0D4F-8F65-C3E0C37211E8}"/>
              </a:ext>
            </a:extLst>
          </p:cNvPr>
          <p:cNvSpPr/>
          <p:nvPr/>
        </p:nvSpPr>
        <p:spPr>
          <a:xfrm>
            <a:off x="2815747" y="2313897"/>
            <a:ext cx="6560506" cy="24886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9" name="Grafik 19">
            <a:extLst>
              <a:ext uri="{FF2B5EF4-FFF2-40B4-BE49-F238E27FC236}">
                <a16:creationId xmlns:a16="http://schemas.microsoft.com/office/drawing/2014/main" id="{C61DBD41-2C9B-3346-94A2-3F2939493868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189462" y="4815988"/>
            <a:ext cx="2188418" cy="1278695"/>
          </a:xfrm>
          <a:prstGeom prst="rect">
            <a:avLst/>
          </a:prstGeom>
        </p:spPr>
      </p:pic>
      <p:sp>
        <p:nvSpPr>
          <p:cNvPr id="40" name="Rechteck 39">
            <a:extLst>
              <a:ext uri="{FF2B5EF4-FFF2-40B4-BE49-F238E27FC236}">
                <a16:creationId xmlns:a16="http://schemas.microsoft.com/office/drawing/2014/main" id="{F849030A-CC55-4045-8476-7F0E2282E02B}"/>
              </a:ext>
            </a:extLst>
          </p:cNvPr>
          <p:cNvSpPr/>
          <p:nvPr/>
        </p:nvSpPr>
        <p:spPr>
          <a:xfrm>
            <a:off x="2821092" y="3694313"/>
            <a:ext cx="5957974" cy="474077"/>
          </a:xfrm>
          <a:prstGeom prst="rect">
            <a:avLst/>
          </a:prstGeom>
          <a:solidFill>
            <a:srgbClr val="0073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6C633D0-8B30-49FF-8782-B56CB1F0A1D5}"/>
              </a:ext>
            </a:extLst>
          </p:cNvPr>
          <p:cNvSpPr/>
          <p:nvPr/>
        </p:nvSpPr>
        <p:spPr>
          <a:xfrm>
            <a:off x="2807744" y="4167114"/>
            <a:ext cx="6503607" cy="474077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B32BCEE-7B72-4B12-B959-81AE8FED269A}"/>
              </a:ext>
            </a:extLst>
          </p:cNvPr>
          <p:cNvSpPr txBox="1"/>
          <p:nvPr/>
        </p:nvSpPr>
        <p:spPr>
          <a:xfrm>
            <a:off x="2960390" y="3774400"/>
            <a:ext cx="5332977" cy="313902"/>
          </a:xfrm>
          <a:prstGeom prst="rect">
            <a:avLst/>
          </a:prstGeom>
        </p:spPr>
        <p:txBody>
          <a:bodyPr vert="horz" wrap="none" lIns="91440" tIns="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rgbClr val="246DA0"/>
              </a:buClr>
            </a:pPr>
            <a:r>
              <a:rPr lang="de-DE" sz="2400" dirty="0">
                <a:solidFill>
                  <a:srgbClr val="246D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</a:t>
            </a:r>
            <a:r>
              <a:rPr lang="de-DE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digital </a:t>
            </a:r>
            <a:r>
              <a:rPr lang="de-DE" sz="24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2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246DA0"/>
              </a:buClr>
              <a:buFont typeface="Wingdings" panose="05000000000000000000" pitchFamily="2" charset="2"/>
              <a:buNone/>
            </a:pPr>
            <a:endParaRPr lang="de-DE" sz="2400" dirty="0">
              <a:solidFill>
                <a:srgbClr val="246D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DDAC7649-8B15-4025-8D02-ACE9153447C3}"/>
              </a:ext>
            </a:extLst>
          </p:cNvPr>
          <p:cNvSpPr txBox="1"/>
          <p:nvPr/>
        </p:nvSpPr>
        <p:spPr>
          <a:xfrm>
            <a:off x="2947042" y="4247201"/>
            <a:ext cx="5332977" cy="313902"/>
          </a:xfrm>
          <a:prstGeom prst="rect">
            <a:avLst/>
          </a:prstGeom>
        </p:spPr>
        <p:txBody>
          <a:bodyPr vert="horz" wrap="none" lIns="91440" tIns="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rgbClr val="246DA0"/>
              </a:buClr>
            </a:pPr>
            <a:r>
              <a:rPr lang="de-DE" sz="2400" dirty="0">
                <a:solidFill>
                  <a:srgbClr val="246D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 IT solutions from one source</a:t>
            </a:r>
            <a:endParaRPr lang="de-DE" sz="2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246DA0"/>
              </a:buClr>
              <a:buFont typeface="Wingdings" panose="05000000000000000000" pitchFamily="2" charset="2"/>
              <a:buNone/>
            </a:pPr>
            <a:endParaRPr lang="de-DE" sz="2400" dirty="0">
              <a:solidFill>
                <a:srgbClr val="246D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979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F9E289E-5E1B-4888-B112-427A4E7FD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8548"/>
            <a:ext cx="12192000" cy="747509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EC56524-3DE1-4A96-A7F7-4A9741858BFA}"/>
              </a:ext>
            </a:extLst>
          </p:cNvPr>
          <p:cNvSpPr/>
          <p:nvPr/>
        </p:nvSpPr>
        <p:spPr>
          <a:xfrm>
            <a:off x="-6096" y="1152144"/>
            <a:ext cx="10966704" cy="835152"/>
          </a:xfrm>
          <a:prstGeom prst="rect">
            <a:avLst/>
          </a:prstGeom>
          <a:solidFill>
            <a:srgbClr val="0090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de-DE" sz="3600" dirty="0" err="1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600" dirty="0" err="1">
                <a:latin typeface="Arial" panose="020B0604020202020204" pitchFamily="34" charset="0"/>
                <a:cs typeface="Arial" panose="020B0604020202020204" pitchFamily="34" charset="0"/>
              </a:rPr>
              <a:t>talks</a:t>
            </a: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APEX Connect 2021</a:t>
            </a:r>
          </a:p>
        </p:txBody>
      </p:sp>
      <p:pic>
        <p:nvPicPr>
          <p:cNvPr id="13" name="Grafik 12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77E4FFF7-CC34-4AEB-85E3-996899ED7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49" y="190578"/>
            <a:ext cx="1542380" cy="460941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2142635A-DDE4-4F74-B2E3-74687A6CABAA}"/>
              </a:ext>
            </a:extLst>
          </p:cNvPr>
          <p:cNvSpPr txBox="1"/>
          <p:nvPr/>
        </p:nvSpPr>
        <p:spPr>
          <a:xfrm>
            <a:off x="8401740" y="5400213"/>
            <a:ext cx="31211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DevOps</a:t>
            </a:r>
          </a:p>
          <a:p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Oliver Lemm</a:t>
            </a:r>
            <a:b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Wednesday, 15:00-15:40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5706B98-1F3C-4CA4-8D76-571F920AA661}"/>
              </a:ext>
            </a:extLst>
          </p:cNvPr>
          <p:cNvSpPr txBox="1"/>
          <p:nvPr/>
        </p:nvSpPr>
        <p:spPr>
          <a:xfrm>
            <a:off x="753342" y="2240145"/>
            <a:ext cx="3121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Modelling Basics </a:t>
            </a:r>
          </a:p>
          <a:p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Niels de Bruijn</a:t>
            </a:r>
            <a:b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Tuesday, 11:00-11:40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4E3BC4B-EC83-42EC-A095-9B9287C3DBE4}"/>
              </a:ext>
            </a:extLst>
          </p:cNvPr>
          <p:cNvSpPr txBox="1"/>
          <p:nvPr/>
        </p:nvSpPr>
        <p:spPr>
          <a:xfrm>
            <a:off x="4577541" y="2240145"/>
            <a:ext cx="3121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Alltagstipps für das Interactive Grid</a:t>
            </a:r>
          </a:p>
          <a:p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Timo Herwix</a:t>
            </a:r>
            <a:b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Dienstag, 14:00-14:40 Uhr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E2D6286-EE8C-41CF-B719-E6F6085C7E58}"/>
              </a:ext>
            </a:extLst>
          </p:cNvPr>
          <p:cNvSpPr txBox="1"/>
          <p:nvPr/>
        </p:nvSpPr>
        <p:spPr>
          <a:xfrm>
            <a:off x="753342" y="3806731"/>
            <a:ext cx="3121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APEX richtig installieren und konfigurieren</a:t>
            </a:r>
          </a:p>
          <a:p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Oliver Lemm</a:t>
            </a:r>
            <a:b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Tuesday, 16:00-16:40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F23B1A0-DDAF-482A-92FA-4E2E12507CAC}"/>
              </a:ext>
            </a:extLst>
          </p:cNvPr>
          <p:cNvSpPr txBox="1"/>
          <p:nvPr/>
        </p:nvSpPr>
        <p:spPr>
          <a:xfrm>
            <a:off x="4577541" y="3806731"/>
            <a:ext cx="3121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Basics of JavaScript in APEX </a:t>
            </a:r>
          </a:p>
          <a:p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Till Albert</a:t>
            </a:r>
            <a:b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Dienstag, 16:00-16:40 Uhr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86A993-11C2-469B-85B5-70F99F0F1BB8}"/>
              </a:ext>
            </a:extLst>
          </p:cNvPr>
          <p:cNvSpPr txBox="1"/>
          <p:nvPr/>
        </p:nvSpPr>
        <p:spPr>
          <a:xfrm>
            <a:off x="8401740" y="3597841"/>
            <a:ext cx="31211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JavaScript in APEX</a:t>
            </a:r>
          </a:p>
          <a:p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Moritz Klein &amp;</a:t>
            </a:r>
            <a:b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Ronny Weiß, Kontron AIS</a:t>
            </a:r>
          </a:p>
          <a:p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Wednesday, 11:00-11:40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5514CD1-1248-4EA1-86CD-6022452F20DB}"/>
              </a:ext>
            </a:extLst>
          </p:cNvPr>
          <p:cNvSpPr txBox="1"/>
          <p:nvPr/>
        </p:nvSpPr>
        <p:spPr>
          <a:xfrm>
            <a:off x="753342" y="5238645"/>
            <a:ext cx="312115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„easy“ – </a:t>
            </a:r>
          </a:p>
          <a:p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Data Source Connector Plug-Ins</a:t>
            </a:r>
          </a:p>
          <a:p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Moritz Klein</a:t>
            </a:r>
            <a:b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Wednesday, 13:00-13:40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6B0CA21-6604-4D91-BA6E-78BF121C36BC}"/>
              </a:ext>
            </a:extLst>
          </p:cNvPr>
          <p:cNvSpPr txBox="1"/>
          <p:nvPr/>
        </p:nvSpPr>
        <p:spPr>
          <a:xfrm>
            <a:off x="4577541" y="5322657"/>
            <a:ext cx="3121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APEX mit Web-Components erweitern</a:t>
            </a:r>
          </a:p>
          <a:p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Philipp Hartenfeller</a:t>
            </a:r>
            <a:b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Wednesday, 15:00-15:40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0CD8770-624B-4F73-9C0A-CD426D9556D6}"/>
              </a:ext>
            </a:extLst>
          </p:cNvPr>
          <p:cNvSpPr txBox="1"/>
          <p:nvPr/>
        </p:nvSpPr>
        <p:spPr>
          <a:xfrm>
            <a:off x="8401740" y="2240145"/>
            <a:ext cx="3121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Low-Code </a:t>
            </a:r>
            <a:r>
              <a:rPr lang="de-DE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Tool (LCT)</a:t>
            </a:r>
          </a:p>
          <a:p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Kai Donato</a:t>
            </a:r>
            <a:b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Tuesday, 15:00-15:40</a:t>
            </a:r>
          </a:p>
        </p:txBody>
      </p:sp>
    </p:spTree>
    <p:extLst>
      <p:ext uri="{BB962C8B-B14F-4D97-AF65-F5344CB8AC3E}">
        <p14:creationId xmlns:p14="http://schemas.microsoft.com/office/powerpoint/2010/main" val="281050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83E811-87E2-49EA-810A-E6DA77937926}" type="slidenum">
              <a:rPr lang="de-DE" smtClean="0"/>
              <a:t>4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FD3D3-AFA6-A942-9A3C-B0ED2514C2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  <a:cs typeface="Arial" panose="020B0604020202020204" pitchFamily="34" charset="0"/>
              </a:rPr>
              <a:t>About Me</a:t>
            </a:r>
            <a:endParaRPr lang="en-GB" noProof="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Textplatzhalter 2"/>
          <p:cNvSpPr txBox="1">
            <a:spLocks/>
          </p:cNvSpPr>
          <p:nvPr/>
        </p:nvSpPr>
        <p:spPr>
          <a:xfrm>
            <a:off x="695326" y="3681056"/>
            <a:ext cx="10801348" cy="309656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Moritz Klein</a:t>
            </a:r>
          </a:p>
        </p:txBody>
      </p:sp>
      <p:pic>
        <p:nvPicPr>
          <p:cNvPr id="14" name="Bildplatzhalter 2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4806" y="1845793"/>
            <a:ext cx="1652962" cy="1652962"/>
          </a:xfrm>
          <a:prstGeom prst="rect">
            <a:avLst/>
          </a:prstGeom>
        </p:spPr>
      </p:pic>
      <p:sp>
        <p:nvSpPr>
          <p:cNvPr id="15" name="Textplatzhalter 2"/>
          <p:cNvSpPr txBox="1">
            <a:spLocks/>
          </p:cNvSpPr>
          <p:nvPr/>
        </p:nvSpPr>
        <p:spPr>
          <a:xfrm>
            <a:off x="2706343" y="1920976"/>
            <a:ext cx="8790330" cy="340032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Principal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Consultant APEX</a:t>
            </a:r>
            <a:b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November 2015 at MT AG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Data Warehouse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Specialist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at Ericsson Telekommunikation GmbH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APEX Developer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release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in 2004 (HTMLDB 1.5)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Oracle Developer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2001 (SQL, PL/SQL, OWB)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Host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Oracle APEX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Meetups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Frankfurt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62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83E811-87E2-49EA-810A-E6DA77937926}" type="slidenum">
              <a:rPr lang="de-DE" smtClean="0"/>
              <a:t>5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FD3D3-AFA6-A942-9A3C-B0ED2514C2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latin typeface="+mn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15" name="Textplatzhalter 2"/>
          <p:cNvSpPr txBox="1">
            <a:spLocks/>
          </p:cNvSpPr>
          <p:nvPr/>
        </p:nvSpPr>
        <p:spPr>
          <a:xfrm>
            <a:off x="695325" y="1658937"/>
            <a:ext cx="10801348" cy="3662363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A quick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take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on 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Standards?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REST Connector Plug-Ins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Demo /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What‘s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ahead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78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83E811-87E2-49EA-810A-E6DA77937926}" type="slidenum">
              <a:rPr lang="de-DE" smtClean="0"/>
              <a:t>6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FD3D3-AFA6-A942-9A3C-B0ED2514C2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latin typeface="+mn-lt"/>
                <a:cs typeface="Arial" panose="020B0604020202020204" pitchFamily="34" charset="0"/>
              </a:rPr>
              <a:t>REST and Standards</a:t>
            </a:r>
          </a:p>
        </p:txBody>
      </p:sp>
      <p:sp>
        <p:nvSpPr>
          <p:cNvPr id="15" name="Textplatzhalter 2"/>
          <p:cNvSpPr txBox="1">
            <a:spLocks/>
          </p:cNvSpPr>
          <p:nvPr/>
        </p:nvSpPr>
        <p:spPr>
          <a:xfrm>
            <a:off x="695325" y="1658937"/>
            <a:ext cx="10801348" cy="3662363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Representational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 State Transfer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Typically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 HTTP(s)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JSON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world-wide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standards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Pagination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Sorting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Filtering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5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83E811-87E2-49EA-810A-E6DA77937926}" type="slidenum">
              <a:rPr lang="de-DE" smtClean="0"/>
              <a:t>7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FD3D3-AFA6-A942-9A3C-B0ED2514C2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latin typeface="+mn-lt"/>
                <a:cs typeface="Arial" panose="020B0604020202020204" pitchFamily="34" charset="0"/>
              </a:rPr>
              <a:t>REST Connector Plug-Ins</a:t>
            </a:r>
          </a:p>
        </p:txBody>
      </p:sp>
      <p:sp>
        <p:nvSpPr>
          <p:cNvPr id="15" name="Textplatzhalter 2"/>
          <p:cNvSpPr txBox="1">
            <a:spLocks/>
          </p:cNvSpPr>
          <p:nvPr/>
        </p:nvSpPr>
        <p:spPr>
          <a:xfrm>
            <a:off x="695325" y="1658937"/>
            <a:ext cx="10801348" cy="3662363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Provide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 APEX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Utilize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 APEX </a:t>
            </a: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Utilize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 APEX </a:t>
            </a: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Translate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 APEX </a:t>
            </a: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way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 REST </a:t>
            </a: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Endpoint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way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Pagination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Sorting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Filtering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8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83E811-87E2-49EA-810A-E6DA77937926}" type="slidenum">
              <a:rPr lang="de-DE" smtClean="0"/>
              <a:t>8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FD3D3-AFA6-A942-9A3C-B0ED2514C2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Repository Link on „Resources“ Slide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latin typeface="+mn-lt"/>
                <a:cs typeface="Arial" panose="020B0604020202020204" pitchFamily="34" charset="0"/>
              </a:rPr>
              <a:t>Demo /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EBC3A5-2D7F-6F4A-82C1-8165C0E44542}"/>
              </a:ext>
            </a:extLst>
          </p:cNvPr>
          <p:cNvSpPr/>
          <p:nvPr/>
        </p:nvSpPr>
        <p:spPr>
          <a:xfrm rot="20304501">
            <a:off x="1584196" y="2879022"/>
            <a:ext cx="902362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Let’s see it in action</a:t>
            </a:r>
          </a:p>
        </p:txBody>
      </p:sp>
    </p:spTree>
    <p:extLst>
      <p:ext uri="{BB962C8B-B14F-4D97-AF65-F5344CB8AC3E}">
        <p14:creationId xmlns:p14="http://schemas.microsoft.com/office/powerpoint/2010/main" val="969496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83E811-87E2-49EA-810A-E6DA77937926}" type="slidenum">
              <a:rPr lang="de-DE" smtClean="0"/>
              <a:t>9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FD3D3-AFA6-A942-9A3C-B0ED2514C2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latin typeface="+mn-lt"/>
                <a:cs typeface="Arial" panose="020B0604020202020204" pitchFamily="34" charset="0"/>
              </a:rPr>
              <a:t>What’s ahead</a:t>
            </a:r>
          </a:p>
        </p:txBody>
      </p:sp>
      <p:sp>
        <p:nvSpPr>
          <p:cNvPr id="15" name="Textplatzhalter 2"/>
          <p:cNvSpPr txBox="1">
            <a:spLocks/>
          </p:cNvSpPr>
          <p:nvPr/>
        </p:nvSpPr>
        <p:spPr>
          <a:xfrm>
            <a:off x="695325" y="1658937"/>
            <a:ext cx="10801348" cy="3662363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lang="de-DE" sz="3600" dirty="0" err="1"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600" dirty="0" err="1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 err="1">
                <a:latin typeface="Arial" panose="020B0604020202020204" pitchFamily="34" charset="0"/>
                <a:cs typeface="Arial" panose="020B0604020202020204" pitchFamily="34" charset="0"/>
              </a:rPr>
              <a:t>Utilize</a:t>
            </a: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600" dirty="0" err="1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 APEX </a:t>
            </a:r>
            <a:r>
              <a:rPr lang="de-DE" sz="3600" dirty="0" err="1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600" dirty="0" err="1"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Add DML </a:t>
            </a:r>
            <a:r>
              <a:rPr lang="de-DE" sz="3600" dirty="0" err="1"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 (not </a:t>
            </a:r>
            <a:r>
              <a:rPr lang="de-DE" sz="3600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600" dirty="0" err="1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2781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775de6af-7651-4a94-8055-d42ee425a188&quot;,&quot;TimeStamp&quot;:&quot;2019-06-03T19:16:19.3395676+02:00&quot;}"/>
</p:tagLst>
</file>

<file path=ppt/theme/theme1.xml><?xml version="1.0" encoding="utf-8"?>
<a:theme xmlns:a="http://schemas.openxmlformats.org/drawingml/2006/main" name="1_MT-AG-Theme White">
  <a:themeElements>
    <a:clrScheme name="MT AG Witwicki">
      <a:dk1>
        <a:srgbClr val="246DA0"/>
      </a:dk1>
      <a:lt1>
        <a:sysClr val="window" lastClr="FFFFFF"/>
      </a:lt1>
      <a:dk2>
        <a:srgbClr val="44546A"/>
      </a:dk2>
      <a:lt2>
        <a:srgbClr val="C9C6C6"/>
      </a:lt2>
      <a:accent1>
        <a:srgbClr val="052145"/>
      </a:accent1>
      <a:accent2>
        <a:srgbClr val="246DA0"/>
      </a:accent2>
      <a:accent3>
        <a:srgbClr val="4E75AD"/>
      </a:accent3>
      <a:accent4>
        <a:srgbClr val="91ACD9"/>
      </a:accent4>
      <a:accent5>
        <a:srgbClr val="BDCD8C"/>
      </a:accent5>
      <a:accent6>
        <a:srgbClr val="8EA548"/>
      </a:accent6>
      <a:hlink>
        <a:srgbClr val="0563C1"/>
      </a:hlink>
      <a:folHlink>
        <a:srgbClr val="954F72"/>
      </a:folHlink>
    </a:clrScheme>
    <a:fontScheme name="MT AG">
      <a:majorFont>
        <a:latin typeface="Neo Sans Light"/>
        <a:ea typeface=""/>
        <a:cs typeface=""/>
      </a:majorFont>
      <a:minorFont>
        <a:latin typeface="Neo Sans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382</Words>
  <Application>Microsoft Macintosh PowerPoint</Application>
  <PresentationFormat>Widescreen</PresentationFormat>
  <Paragraphs>124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Neo Sans Light</vt:lpstr>
      <vt:lpstr>Neo Sans Std</vt:lpstr>
      <vt:lpstr>Wingdings</vt:lpstr>
      <vt:lpstr>1_MT-AG-Theme White</vt:lpstr>
      <vt:lpstr>REST „easy“</vt:lpstr>
      <vt:lpstr>About MT AG</vt:lpstr>
      <vt:lpstr>PowerPoint Presentation</vt:lpstr>
      <vt:lpstr>About Me</vt:lpstr>
      <vt:lpstr>Agenda</vt:lpstr>
      <vt:lpstr>REST and Standards</vt:lpstr>
      <vt:lpstr>REST Connector Plug-Ins</vt:lpstr>
      <vt:lpstr>Demo / Code</vt:lpstr>
      <vt:lpstr>What’s ahead</vt:lpstr>
      <vt:lpstr>Resources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Technology AG (MT AG)</dc:title>
  <dc:creator>de Bruijn, Niels</dc:creator>
  <cp:lastModifiedBy>Klein, Moritz</cp:lastModifiedBy>
  <cp:revision>65</cp:revision>
  <dcterms:created xsi:type="dcterms:W3CDTF">2020-11-10T08:23:19Z</dcterms:created>
  <dcterms:modified xsi:type="dcterms:W3CDTF">2021-05-05T16:27:39Z</dcterms:modified>
</cp:coreProperties>
</file>