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5" r:id="rId2"/>
  </p:sldMasterIdLst>
  <p:notesMasterIdLst>
    <p:notesMasterId r:id="rId18"/>
  </p:notesMasterIdLst>
  <p:sldIdLst>
    <p:sldId id="256" r:id="rId3"/>
    <p:sldId id="264" r:id="rId4"/>
    <p:sldId id="420" r:id="rId5"/>
    <p:sldId id="513" r:id="rId6"/>
    <p:sldId id="515" r:id="rId7"/>
    <p:sldId id="516" r:id="rId8"/>
    <p:sldId id="507" r:id="rId9"/>
    <p:sldId id="508" r:id="rId10"/>
    <p:sldId id="509" r:id="rId11"/>
    <p:sldId id="517" r:id="rId12"/>
    <p:sldId id="511" r:id="rId13"/>
    <p:sldId id="510" r:id="rId14"/>
    <p:sldId id="514" r:id="rId15"/>
    <p:sldId id="512" r:id="rId16"/>
    <p:sldId id="260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4"/>
    <p:restoredTop sz="96327"/>
  </p:normalViewPr>
  <p:slideViewPr>
    <p:cSldViewPr snapToGrid="0" snapToObjects="1">
      <p:cViewPr varScale="1">
        <p:scale>
          <a:sx n="218" d="100"/>
          <a:sy n="218" d="100"/>
        </p:scale>
        <p:origin x="1544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B2B9-3596-0C42-A8B7-6A64BD06C66D}" type="datetimeFigureOut">
              <a:rPr lang="en-DE" smtClean="0"/>
              <a:t>24.06.21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B508A-E483-0248-97BB-441BB756BF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48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1D5464-2CD3-4B7D-883E-B0C604E2F2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7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7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9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1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4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6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5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78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Single Sign-On for your APEX apps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884237"/>
            <a:ext cx="10801348" cy="309656"/>
          </a:xfrm>
        </p:spPr>
        <p:txBody>
          <a:bodyPr tIns="0">
            <a:noAutofit/>
          </a:bodyPr>
          <a:lstStyle>
            <a:lvl1pPr marL="0" indent="0">
              <a:buNone/>
              <a:defRPr sz="2000" baseline="0">
                <a:latin typeface="+mj-lt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3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87D5-87EA-4A1B-BDBC-1CBA19E0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83B20-1427-41B6-BFAB-1D241061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15F5-5079-4F2F-8477-BD7251F10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73622-8E7E-4BE9-8555-67F544E07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78AC-68CE-40E6-AF24-A7B89097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D3EBF-441C-471A-AEC1-39D6A972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CC3E4-088B-462A-8294-DB5770C9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6F81-645C-4E67-AD55-383C1D6E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EEF6-E3D4-46BC-B691-C71F08C3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3A1D5-9017-4682-83B0-990FE1A1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32EA4-E5CE-4275-AA13-6E2C67E9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4514E-CD2A-48F6-AA51-0A0A95D0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CA66D-24A5-4454-B7E0-7B1791D1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AC0B-4403-49BD-9068-5F434327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E5AC-2DBA-4C91-8AA4-5608D08E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66D9-624D-4A20-81D1-7AC871F6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62A2-F859-4F53-991F-D95285D8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6E41-D24C-4CF4-975E-744461CE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3226-5561-4651-8B54-168606B5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F595-1DC7-4D1A-81F9-4A0B2E21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33B79-9C96-4649-8C51-32669691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AFF6-2923-4E5C-A5F2-117037A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A2756-29A0-4D70-9619-1F947388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62FE-D235-4D71-BBEB-A623796A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5E12-CC39-43ED-BBA6-96FA28D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D776-5BB8-4372-BBF2-B5E6494C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CB3FD-D606-442E-9E20-652DA1BB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7D53-A98B-4499-AF0E-8D98CC68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CFCE-03BB-4C67-96A9-553EEDF8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6778-6331-47AF-9123-B9C1852C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E866-D8A1-4EC1-8659-83EFDCF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7D75-AFAF-4086-9053-C727D70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7B0C8-7F2B-4501-B711-A67FE0F6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8A4BD-0175-43B4-8FC1-F5D14C99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273E-F78E-465E-9960-4BC7645E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F22A-A66D-40EE-BB25-880A585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7A64-0DD4-4470-A1B6-62CC0FAE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Nu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" y="6412912"/>
            <a:ext cx="1128454" cy="33668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8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Me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F2776204-56F1-AD4F-B264-44D506718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" y="-1829"/>
            <a:ext cx="12252960" cy="6861657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0358106-0113-7642-A3E7-8D85BE4A6176}"/>
              </a:ext>
            </a:extLst>
          </p:cNvPr>
          <p:cNvSpPr/>
          <p:nvPr userDrawn="1"/>
        </p:nvSpPr>
        <p:spPr>
          <a:xfrm>
            <a:off x="0" y="416560"/>
            <a:ext cx="12222480" cy="135128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86E7077-95E5-9A44-A434-6914C2E0A793}"/>
              </a:ext>
            </a:extLst>
          </p:cNvPr>
          <p:cNvSpPr/>
          <p:nvPr userDrawn="1"/>
        </p:nvSpPr>
        <p:spPr>
          <a:xfrm>
            <a:off x="6827203" y="0"/>
            <a:ext cx="5425757" cy="687527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5FE0FE3-6482-4741-96BD-76CFC898C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7203" y="929288"/>
            <a:ext cx="5364480" cy="1028192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885EF2E9-83E0-A844-8557-DDBF27ABC6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429" y="4421085"/>
            <a:ext cx="4484687" cy="687121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durch Klicken bearbeiten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260258B-8A35-C148-AD34-53D4FAD116B3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272" t="36651" r="22821" b="38560"/>
          <a:stretch/>
        </p:blipFill>
        <p:spPr>
          <a:xfrm>
            <a:off x="432145" y="576006"/>
            <a:ext cx="2937563" cy="95478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9357F0DD-7388-414D-B707-DD8F638F1A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429" y="3065977"/>
            <a:ext cx="4484686" cy="1028191"/>
          </a:xfrm>
        </p:spPr>
        <p:txBody>
          <a:bodyPr lIns="0" tIns="0" bIns="0" anchor="b" anchorCtr="0">
            <a:noAutofit/>
          </a:bodyPr>
          <a:lstStyle>
            <a:lvl1pPr algn="r"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808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B97413FF-D638-054A-BEA1-865A3E565441}"/>
              </a:ext>
            </a:extLst>
          </p:cNvPr>
          <p:cNvSpPr txBox="1">
            <a:spLocks/>
          </p:cNvSpPr>
          <p:nvPr userDrawn="1"/>
        </p:nvSpPr>
        <p:spPr>
          <a:xfrm>
            <a:off x="838199" y="1169178"/>
            <a:ext cx="10515601" cy="4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F839B5C-A445-334E-BD0E-8BA0102B5D34}"/>
              </a:ext>
            </a:extLst>
          </p:cNvPr>
          <p:cNvGrpSpPr/>
          <p:nvPr userDrawn="1"/>
        </p:nvGrpSpPr>
        <p:grpSpPr>
          <a:xfrm>
            <a:off x="6627542" y="1621482"/>
            <a:ext cx="4626047" cy="5236518"/>
            <a:chOff x="6627542" y="1621482"/>
            <a:chExt cx="4626047" cy="523651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93B8B1-7EEF-3F4D-A934-3CE6A5AD69D5}"/>
                </a:ext>
              </a:extLst>
            </p:cNvPr>
            <p:cNvSpPr txBox="1"/>
            <p:nvPr userDrawn="1"/>
          </p:nvSpPr>
          <p:spPr>
            <a:xfrm>
              <a:off x="8578993" y="3380125"/>
              <a:ext cx="242334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2C5299-C48E-484F-B37B-B3BB63D920FD}"/>
                </a:ext>
              </a:extLst>
            </p:cNvPr>
            <p:cNvSpPr txBox="1"/>
            <p:nvPr userDrawn="1"/>
          </p:nvSpPr>
          <p:spPr>
            <a:xfrm>
              <a:off x="6627542" y="1621482"/>
              <a:ext cx="242334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0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5CCEC3D-438A-CD4C-BBE3-82742C28631C}"/>
                </a:ext>
              </a:extLst>
            </p:cNvPr>
            <p:cNvSpPr txBox="1"/>
            <p:nvPr userDrawn="1"/>
          </p:nvSpPr>
          <p:spPr>
            <a:xfrm>
              <a:off x="8830243" y="1836363"/>
              <a:ext cx="24233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691E60-3E03-074E-BB18-2C38F210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1508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gemeine Inhalt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515658B-0712-7E4F-90A6-2153F449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0B6EC-862E-FA47-B38F-1FB7E28C8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75297"/>
            <a:ext cx="10515600" cy="45108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280674E0-56C2-664D-AA77-4000866E629D}"/>
              </a:ext>
            </a:extLst>
          </p:cNvPr>
          <p:cNvSpPr txBox="1">
            <a:spLocks/>
          </p:cNvSpPr>
          <p:nvPr userDrawn="1"/>
        </p:nvSpPr>
        <p:spPr>
          <a:xfrm>
            <a:off x="838200" y="946758"/>
            <a:ext cx="10793184" cy="3096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6DA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6D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D2522-A60E-0246-BB0C-FDF2E32EB4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946758"/>
            <a:ext cx="10082213" cy="30956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070BD3-4A78-FD49-9A95-5C81794C77E9}"/>
              </a:ext>
            </a:extLst>
          </p:cNvPr>
          <p:cNvSpPr txBox="1"/>
          <p:nvPr userDrawn="1"/>
        </p:nvSpPr>
        <p:spPr>
          <a:xfrm>
            <a:off x="5124893" y="1063256"/>
            <a:ext cx="0" cy="0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6DA0"/>
              </a:buClr>
              <a:buSzTx/>
              <a:buFont typeface="Wingdings" panose="05000000000000000000" pitchFamily="2" charset="2"/>
              <a:buNone/>
              <a:tabLst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6D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3419-F061-4FB5-B5AD-40543D13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9BCF-DB80-4EA2-97CC-34608056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E788-41FB-4E72-B7D2-19994BFA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37CE-7B56-4DBC-9183-69CE0A32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9ADE-3855-49BB-B4C1-3B3FBF5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9648-031E-403B-8469-91F1484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BD74-4551-46E4-874B-A3A97DEA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F434-B99E-4A92-A1CA-53F8B306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3CC2-8000-463D-AA80-FC10477D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66D-F2D3-4AE6-9C2F-9203C205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20BD-A756-445B-A8E5-D9D816CC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3240-DA66-4F2A-B2AA-511D9CE0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C735-1E70-4C50-B99F-57C3FADB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E069-19A7-4E95-A1AF-9974F4D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57F7-CC72-44EC-B5C9-BF88765A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284-0F22-467B-AD85-DDC85359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09BE-A19E-4C50-8B2D-42640172F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D6012-94DF-4A84-A9D1-1B004DB6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38A1-35F5-47DB-B177-F134FFA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844E-A767-45BF-B5CC-F623B9FE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80D3A-09C7-4719-9459-864D0A5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5325" y="1484312"/>
            <a:ext cx="10801349" cy="473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3442" y="6422437"/>
            <a:ext cx="3045113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Single Sign-On for your APEX apps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10506" y="6412911"/>
            <a:ext cx="486167" cy="365125"/>
          </a:xfrm>
          <a:prstGeom prst="rect">
            <a:avLst/>
          </a:prstGeom>
        </p:spPr>
        <p:txBody>
          <a:bodyPr vert="horz" lIns="0" tIns="4680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E811-87E2-49EA-810A-E6DA7793792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770369"/>
            <a:ext cx="11415346" cy="0"/>
          </a:xfrm>
          <a:prstGeom prst="line">
            <a:avLst/>
          </a:prstGeom>
          <a:ln w="19050">
            <a:gradFill flip="none" rotWithShape="1">
              <a:gsLst>
                <a:gs pos="61000">
                  <a:srgbClr val="85AFCE">
                    <a:alpha val="79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695325" y="133350"/>
            <a:ext cx="10801350" cy="774700"/>
          </a:xfrm>
          <a:prstGeom prst="rect">
            <a:avLst/>
          </a:prstGeom>
        </p:spPr>
        <p:txBody>
          <a:bodyPr vert="horz" lIns="91440" tIns="0" rIns="91440" bIns="25200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" y="6412912"/>
            <a:ext cx="1128454" cy="336680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7942930" y="6422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1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72" r:id="rId3"/>
    <p:sldLayoutId id="2147483673" r:id="rId4"/>
    <p:sldLayoutId id="214748367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42">
          <p15:clr>
            <a:srgbClr val="F26B43"/>
          </p15:clr>
        </p15:guide>
        <p15:guide id="4" orient="horz" pos="4247">
          <p15:clr>
            <a:srgbClr val="F26B43"/>
          </p15:clr>
        </p15:guide>
        <p15:guide id="6" pos="7242">
          <p15:clr>
            <a:srgbClr val="F26B43"/>
          </p15:clr>
        </p15:guide>
        <p15:guide id="7" pos="438">
          <p15:clr>
            <a:srgbClr val="F26B43"/>
          </p15:clr>
        </p15:guide>
        <p15:guide id="12" orient="horz" pos="934">
          <p15:clr>
            <a:srgbClr val="F26B43"/>
          </p15:clr>
        </p15:guide>
        <p15:guide id="13" orient="horz" pos="73">
          <p15:clr>
            <a:srgbClr val="F26B43"/>
          </p15:clr>
        </p15:guide>
        <p15:guide id="15" pos="4815">
          <p15:clr>
            <a:srgbClr val="F26B43"/>
          </p15:clr>
        </p15:guide>
        <p15:guide id="16" orient="horz" pos="1253">
          <p15:clr>
            <a:srgbClr val="F26B43"/>
          </p15:clr>
        </p15:guide>
        <p15:guide id="18" pos="6924">
          <p15:clr>
            <a:srgbClr val="F26B43"/>
          </p15:clr>
        </p15:guide>
        <p15:guide id="21" pos="2865">
          <p15:clr>
            <a:srgbClr val="F26B43"/>
          </p15:clr>
        </p15:guide>
        <p15:guide id="22" orient="horz" pos="1071">
          <p15:clr>
            <a:srgbClr val="F26B43"/>
          </p15:clr>
        </p15:guide>
        <p15:guide id="23" orient="horz" pos="3906">
          <p15:clr>
            <a:srgbClr val="F26B43"/>
          </p15:clr>
        </p15:guide>
        <p15:guide id="24" pos="43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C528D-259E-4578-9668-1C249598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7286F-96D1-4E5C-B49D-23AC79DE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A0CB-5391-46FD-8C1B-F4431DA9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E0A4-C1DD-4F4E-B558-A7A470F31269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5ADD-A3B5-4C9E-891D-0C004D164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2B3A-6E2C-41D9-A978-86867BEC2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8980-970D-4F36-A405-3A62E4DB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cle/oracle-db-examples/tree/master/apex/plugins/rest-source/fixed-page-siz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mmi235/apex-rest-eas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tags" Target="../tags/tag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83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E9346-C4BC-F54D-B935-A3DDE233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D2D5-9752-7F49-88F6-5131E7877C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Pull sample response</a:t>
            </a:r>
          </a:p>
          <a:p>
            <a:r>
              <a:rPr lang="en-US" sz="2800" dirty="0"/>
              <a:t>Read API documentation</a:t>
            </a:r>
          </a:p>
          <a:p>
            <a:r>
              <a:rPr lang="en-US" sz="2800" dirty="0"/>
              <a:t>Dry runs</a:t>
            </a:r>
          </a:p>
          <a:p>
            <a:r>
              <a:rPr lang="en-US" sz="2800" dirty="0"/>
              <a:t>(swearing)</a:t>
            </a:r>
          </a:p>
          <a:p>
            <a:r>
              <a:rPr lang="en-US" sz="2800" dirty="0"/>
              <a:t>Compare to ORDS REST Service</a:t>
            </a:r>
          </a:p>
          <a:p>
            <a:r>
              <a:rPr lang="en-US" sz="2800" dirty="0"/>
              <a:t>(swearing)</a:t>
            </a:r>
          </a:p>
          <a:p>
            <a:r>
              <a:rPr lang="en-US" sz="2800" dirty="0"/>
              <a:t>Write a REST Connector Plug-In</a:t>
            </a:r>
          </a:p>
          <a:p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6FE5-3FE1-EE48-BA92-1BBEBF3C9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3BC6F-41AB-524C-AE2A-52C86959B0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6225" y="6413500"/>
            <a:ext cx="485775" cy="365125"/>
          </a:xfrm>
        </p:spPr>
        <p:txBody>
          <a:bodyPr/>
          <a:lstStyle/>
          <a:p>
            <a:fld id="{0783E811-87E2-49EA-810A-E6DA779379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2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11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Link on „Resources“ Slide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Demo /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BC3A5-2D7F-6F4A-82C1-8165C0E44542}"/>
              </a:ext>
            </a:extLst>
          </p:cNvPr>
          <p:cNvSpPr/>
          <p:nvPr/>
        </p:nvSpPr>
        <p:spPr>
          <a:xfrm rot="20304501">
            <a:off x="1584196" y="2879022"/>
            <a:ext cx="90236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96949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12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What’s ahead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Add DML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(not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7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00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14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40052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Carsten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Czarski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– The Movie DB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example</a:t>
            </a:r>
            <a:b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The Rest „easy“ Repository</a:t>
            </a:r>
            <a:b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APEX PL/SQL Packages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3400" dirty="0">
                <a:latin typeface="Arial" panose="020B0604020202020204" pitchFamily="34" charset="0"/>
                <a:cs typeface="Arial" panose="020B0604020202020204" pitchFamily="34" charset="0"/>
              </a:rPr>
              <a:t>APEX_PLUGIN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3400" dirty="0">
                <a:latin typeface="Arial" panose="020B0604020202020204" pitchFamily="34" charset="0"/>
                <a:cs typeface="Arial" panose="020B0604020202020204" pitchFamily="34" charset="0"/>
              </a:rPr>
              <a:t>APEX_PLUGIN_UTIL</a:t>
            </a:r>
          </a:p>
          <a:p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2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109D7-7251-054B-9FAE-94EDD74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E2072BA6-9AEC-499B-A579-E546F1DE2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Klein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E67A5C-B468-4631-8F20-056B01C0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1518" y="2608119"/>
            <a:ext cx="4890597" cy="1486050"/>
          </a:xfrm>
        </p:spPr>
        <p:txBody>
          <a:bodyPr/>
          <a:lstStyle/>
          <a:p>
            <a:r>
              <a:rPr lang="de-DE" sz="4000" dirty="0"/>
              <a:t>REST „easy“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B022A-6948-4B43-8958-1A3BED4F1FFD}"/>
              </a:ext>
            </a:extLst>
          </p:cNvPr>
          <p:cNvSpPr txBox="1"/>
          <p:nvPr/>
        </p:nvSpPr>
        <p:spPr>
          <a:xfrm>
            <a:off x="3086100" y="3252355"/>
            <a:ext cx="0" cy="0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6DA0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46D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4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F532B72-E523-7246-A232-860228C1E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" t="7619" r="756" b="24143"/>
          <a:stretch/>
        </p:blipFill>
        <p:spPr>
          <a:xfrm>
            <a:off x="2821005" y="2324110"/>
            <a:ext cx="6557761" cy="247969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About MT AG</a:t>
            </a:r>
          </a:p>
        </p:txBody>
      </p:sp>
      <p:sp>
        <p:nvSpPr>
          <p:cNvPr id="9" name="Rechteck 45">
            <a:extLst>
              <a:ext uri="{FF2B5EF4-FFF2-40B4-BE49-F238E27FC236}">
                <a16:creationId xmlns:a16="http://schemas.microsoft.com/office/drawing/2014/main" id="{F5A66744-CF26-4441-AAE3-FFDC4B07AAF0}"/>
              </a:ext>
            </a:extLst>
          </p:cNvPr>
          <p:cNvSpPr>
            <a:spLocks noChangeAspect="1"/>
          </p:cNvSpPr>
          <p:nvPr/>
        </p:nvSpPr>
        <p:spPr>
          <a:xfrm>
            <a:off x="611332" y="3772884"/>
            <a:ext cx="2156211" cy="23009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Oracle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Platinum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Gold Partner</a:t>
            </a:r>
          </a:p>
        </p:txBody>
      </p:sp>
      <p:pic>
        <p:nvPicPr>
          <p:cNvPr id="10" name="Grafik 26" descr="Kranz">
            <a:extLst>
              <a:ext uri="{FF2B5EF4-FFF2-40B4-BE49-F238E27FC236}">
                <a16:creationId xmlns:a16="http://schemas.microsoft.com/office/drawing/2014/main" id="{DFC8A861-D43C-9944-A581-D806E5D25F1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2175" y="3880176"/>
            <a:ext cx="574525" cy="574525"/>
          </a:xfrm>
          <a:prstGeom prst="rect">
            <a:avLst/>
          </a:prstGeom>
        </p:spPr>
      </p:pic>
      <p:sp>
        <p:nvSpPr>
          <p:cNvPr id="11" name="Rechteck 40">
            <a:extLst>
              <a:ext uri="{FF2B5EF4-FFF2-40B4-BE49-F238E27FC236}">
                <a16:creationId xmlns:a16="http://schemas.microsoft.com/office/drawing/2014/main" id="{0299F516-1364-0249-B15C-6F6A45CA73A5}"/>
              </a:ext>
            </a:extLst>
          </p:cNvPr>
          <p:cNvSpPr>
            <a:spLocks noChangeAspect="1"/>
          </p:cNvSpPr>
          <p:nvPr/>
        </p:nvSpPr>
        <p:spPr>
          <a:xfrm>
            <a:off x="611332" y="2306522"/>
            <a:ext cx="2156211" cy="13951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280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 APEX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Grafik 57" descr="Benutzer">
            <a:extLst>
              <a:ext uri="{FF2B5EF4-FFF2-40B4-BE49-F238E27FC236}">
                <a16:creationId xmlns:a16="http://schemas.microsoft.com/office/drawing/2014/main" id="{4F5E0409-2796-7D43-BB09-9716CB9A5E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5930" y="2377719"/>
            <a:ext cx="507009" cy="507009"/>
          </a:xfrm>
          <a:prstGeom prst="rect">
            <a:avLst/>
          </a:prstGeom>
        </p:spPr>
      </p:pic>
      <p:pic>
        <p:nvPicPr>
          <p:cNvPr id="13" name="Grafik 63" descr="Gebäude">
            <a:extLst>
              <a:ext uri="{FF2B5EF4-FFF2-40B4-BE49-F238E27FC236}">
                <a16:creationId xmlns:a16="http://schemas.microsoft.com/office/drawing/2014/main" id="{1C5DC699-49F1-5D4A-9117-539A1FA7D89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0911" y="1217506"/>
            <a:ext cx="336738" cy="336738"/>
          </a:xfrm>
          <a:prstGeom prst="rect">
            <a:avLst/>
          </a:prstGeom>
        </p:spPr>
      </p:pic>
      <p:sp>
        <p:nvSpPr>
          <p:cNvPr id="14" name="Rechteck 44">
            <a:extLst>
              <a:ext uri="{FF2B5EF4-FFF2-40B4-BE49-F238E27FC236}">
                <a16:creationId xmlns:a16="http://schemas.microsoft.com/office/drawing/2014/main" id="{68191E3C-3141-2D4D-87DA-49533F231B90}"/>
              </a:ext>
            </a:extLst>
          </p:cNvPr>
          <p:cNvSpPr>
            <a:spLocks noChangeAspect="1"/>
          </p:cNvSpPr>
          <p:nvPr/>
        </p:nvSpPr>
        <p:spPr>
          <a:xfrm>
            <a:off x="2814614" y="104551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Privately-Owned Corporation</a:t>
            </a:r>
          </a:p>
        </p:txBody>
      </p:sp>
      <p:pic>
        <p:nvPicPr>
          <p:cNvPr id="15" name="Grafik 67" descr="Männliches Profil">
            <a:extLst>
              <a:ext uri="{FF2B5EF4-FFF2-40B4-BE49-F238E27FC236}">
                <a16:creationId xmlns:a16="http://schemas.microsoft.com/office/drawing/2014/main" id="{0305348D-E9AE-704E-8D4B-87C1B8FE74F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9627" y="1127399"/>
            <a:ext cx="431705" cy="431705"/>
          </a:xfrm>
          <a:prstGeom prst="rect">
            <a:avLst/>
          </a:prstGeom>
        </p:spPr>
      </p:pic>
      <p:sp>
        <p:nvSpPr>
          <p:cNvPr id="16" name="Rechteck 48">
            <a:extLst>
              <a:ext uri="{FF2B5EF4-FFF2-40B4-BE49-F238E27FC236}">
                <a16:creationId xmlns:a16="http://schemas.microsoft.com/office/drawing/2014/main" id="{E4A7A02D-907B-5C46-BAC7-6EEDB720B2DD}"/>
              </a:ext>
            </a:extLst>
          </p:cNvPr>
          <p:cNvSpPr>
            <a:spLocks noChangeAspect="1"/>
          </p:cNvSpPr>
          <p:nvPr/>
        </p:nvSpPr>
        <p:spPr>
          <a:xfrm>
            <a:off x="9424458" y="4586109"/>
            <a:ext cx="2156211" cy="14877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Company for Trainees &amp; Students</a:t>
            </a:r>
          </a:p>
        </p:txBody>
      </p:sp>
      <p:pic>
        <p:nvPicPr>
          <p:cNvPr id="17" name="Grafik 69" descr="Abschlusshut">
            <a:extLst>
              <a:ext uri="{FF2B5EF4-FFF2-40B4-BE49-F238E27FC236}">
                <a16:creationId xmlns:a16="http://schemas.microsoft.com/office/drawing/2014/main" id="{05A92E63-0A52-8D4E-A435-2212B40F5EF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0219" y="4607688"/>
            <a:ext cx="504686" cy="504686"/>
          </a:xfrm>
          <a:prstGeom prst="rect">
            <a:avLst/>
          </a:prstGeom>
        </p:spPr>
      </p:pic>
      <p:sp>
        <p:nvSpPr>
          <p:cNvPr id="18" name="Rechteck 47">
            <a:extLst>
              <a:ext uri="{FF2B5EF4-FFF2-40B4-BE49-F238E27FC236}">
                <a16:creationId xmlns:a16="http://schemas.microsoft.com/office/drawing/2014/main" id="{97428B44-B79C-C247-988B-050287C61804}"/>
              </a:ext>
            </a:extLst>
          </p:cNvPr>
          <p:cNvSpPr>
            <a:spLocks noChangeAspect="1"/>
          </p:cNvSpPr>
          <p:nvPr/>
        </p:nvSpPr>
        <p:spPr>
          <a:xfrm>
            <a:off x="5027114" y="486003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Cross-Industry</a:t>
            </a:r>
          </a:p>
        </p:txBody>
      </p:sp>
      <p:pic>
        <p:nvPicPr>
          <p:cNvPr id="19" name="Grafik 77" descr="Verbindungen">
            <a:extLst>
              <a:ext uri="{FF2B5EF4-FFF2-40B4-BE49-F238E27FC236}">
                <a16:creationId xmlns:a16="http://schemas.microsoft.com/office/drawing/2014/main" id="{E5BC3F4B-DAEA-7B4A-82B9-DE04F891125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9663" y="4957156"/>
            <a:ext cx="460954" cy="460954"/>
          </a:xfrm>
          <a:prstGeom prst="rect">
            <a:avLst/>
          </a:prstGeom>
        </p:spPr>
      </p:pic>
      <p:sp>
        <p:nvSpPr>
          <p:cNvPr id="20" name="Rechteck 49">
            <a:extLst>
              <a:ext uri="{FF2B5EF4-FFF2-40B4-BE49-F238E27FC236}">
                <a16:creationId xmlns:a16="http://schemas.microsoft.com/office/drawing/2014/main" id="{9B7E6811-BA81-474C-B3FD-E906A4E2FAEA}"/>
              </a:ext>
            </a:extLst>
          </p:cNvPr>
          <p:cNvSpPr>
            <a:spLocks noChangeAspect="1"/>
          </p:cNvSpPr>
          <p:nvPr/>
        </p:nvSpPr>
        <p:spPr>
          <a:xfrm>
            <a:off x="2817374" y="486003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Non-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Grafik 82" descr="Benutzernetzwerk">
            <a:extLst>
              <a:ext uri="{FF2B5EF4-FFF2-40B4-BE49-F238E27FC236}">
                <a16:creationId xmlns:a16="http://schemas.microsoft.com/office/drawing/2014/main" id="{4E035B30-0F74-F044-9954-D2DA7BF3B03F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50309" y="4957156"/>
            <a:ext cx="460954" cy="460954"/>
          </a:xfrm>
          <a:prstGeom prst="rect">
            <a:avLst/>
          </a:prstGeom>
        </p:spPr>
      </p:pic>
      <p:sp>
        <p:nvSpPr>
          <p:cNvPr id="22" name="Rechteck 41">
            <a:extLst>
              <a:ext uri="{FF2B5EF4-FFF2-40B4-BE49-F238E27FC236}">
                <a16:creationId xmlns:a16="http://schemas.microsoft.com/office/drawing/2014/main" id="{DA526D8B-AF83-834F-8904-285A1D778F15}"/>
              </a:ext>
            </a:extLst>
          </p:cNvPr>
          <p:cNvSpPr>
            <a:spLocks noChangeAspect="1"/>
          </p:cNvSpPr>
          <p:nvPr/>
        </p:nvSpPr>
        <p:spPr>
          <a:xfrm>
            <a:off x="9424458" y="1045511"/>
            <a:ext cx="2156211" cy="34859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 Office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Ratingen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Branch Offices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Frankfurt am Main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Cologne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Hamburg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Grafik 65" descr="Stadt">
            <a:extLst>
              <a:ext uri="{FF2B5EF4-FFF2-40B4-BE49-F238E27FC236}">
                <a16:creationId xmlns:a16="http://schemas.microsoft.com/office/drawing/2014/main" id="{C8C7E5F2-AC15-FA47-AD9F-89641360B88B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56123" y="1299146"/>
            <a:ext cx="569281" cy="569281"/>
          </a:xfrm>
          <a:prstGeom prst="rect">
            <a:avLst/>
          </a:prstGeom>
        </p:spPr>
      </p:pic>
      <p:sp>
        <p:nvSpPr>
          <p:cNvPr id="24" name="Rechteck 29">
            <a:extLst>
              <a:ext uri="{FF2B5EF4-FFF2-40B4-BE49-F238E27FC236}">
                <a16:creationId xmlns:a16="http://schemas.microsoft.com/office/drawing/2014/main" id="{18A98EB7-BE08-CF4D-8FEB-5CB6C8E08200}"/>
              </a:ext>
            </a:extLst>
          </p:cNvPr>
          <p:cNvSpPr>
            <a:spLocks noChangeAspect="1"/>
          </p:cNvSpPr>
          <p:nvPr/>
        </p:nvSpPr>
        <p:spPr>
          <a:xfrm>
            <a:off x="611332" y="104551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Founded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1994</a:t>
            </a:r>
          </a:p>
        </p:txBody>
      </p:sp>
      <p:pic>
        <p:nvPicPr>
          <p:cNvPr id="25" name="Grafik 30" descr="Tageskalender">
            <a:extLst>
              <a:ext uri="{FF2B5EF4-FFF2-40B4-BE49-F238E27FC236}">
                <a16:creationId xmlns:a16="http://schemas.microsoft.com/office/drawing/2014/main" id="{B8E63AED-92B3-0F4A-A526-7A2B97FDF2F0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80066" y="1127399"/>
            <a:ext cx="418742" cy="418742"/>
          </a:xfrm>
          <a:prstGeom prst="rect">
            <a:avLst/>
          </a:prstGeom>
        </p:spPr>
      </p:pic>
      <p:sp>
        <p:nvSpPr>
          <p:cNvPr id="26" name="Rechteck 31">
            <a:extLst>
              <a:ext uri="{FF2B5EF4-FFF2-40B4-BE49-F238E27FC236}">
                <a16:creationId xmlns:a16="http://schemas.microsoft.com/office/drawing/2014/main" id="{3721D69F-8E3D-9D40-B9C0-E2078E8F8ECE}"/>
              </a:ext>
            </a:extLst>
          </p:cNvPr>
          <p:cNvSpPr>
            <a:spLocks noChangeAspect="1"/>
          </p:cNvSpPr>
          <p:nvPr/>
        </p:nvSpPr>
        <p:spPr>
          <a:xfrm>
            <a:off x="5017896" y="104551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 Mio. Euro Revenue in 2020</a:t>
            </a:r>
          </a:p>
        </p:txBody>
      </p:sp>
      <p:pic>
        <p:nvPicPr>
          <p:cNvPr id="27" name="Grafik 32" descr="Geld">
            <a:extLst>
              <a:ext uri="{FF2B5EF4-FFF2-40B4-BE49-F238E27FC236}">
                <a16:creationId xmlns:a16="http://schemas.microsoft.com/office/drawing/2014/main" id="{FE0B498D-8DF4-A44D-B95B-95EA3F1ABA13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77055" y="1127399"/>
            <a:ext cx="431870" cy="431870"/>
          </a:xfrm>
          <a:prstGeom prst="rect">
            <a:avLst/>
          </a:prstGeom>
        </p:spPr>
      </p:pic>
      <p:sp>
        <p:nvSpPr>
          <p:cNvPr id="28" name="Rechteck 84">
            <a:extLst>
              <a:ext uri="{FF2B5EF4-FFF2-40B4-BE49-F238E27FC236}">
                <a16:creationId xmlns:a16="http://schemas.microsoft.com/office/drawing/2014/main" id="{43D9CEAC-B4F9-4642-BEBB-2245E9379B3B}"/>
              </a:ext>
            </a:extLst>
          </p:cNvPr>
          <p:cNvSpPr>
            <a:spLocks noChangeAspect="1"/>
          </p:cNvSpPr>
          <p:nvPr/>
        </p:nvSpPr>
        <p:spPr>
          <a:xfrm>
            <a:off x="7221177" y="104551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&gt;100 A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ctive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Clients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" name="Grafik 3" descr="Händedruck">
            <a:extLst>
              <a:ext uri="{FF2B5EF4-FFF2-40B4-BE49-F238E27FC236}">
                <a16:creationId xmlns:a16="http://schemas.microsoft.com/office/drawing/2014/main" id="{A51A5D4A-2000-A14B-A4D1-39C599030AD3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09123" y="1127399"/>
            <a:ext cx="582230" cy="582230"/>
          </a:xfrm>
          <a:prstGeom prst="rect">
            <a:avLst/>
          </a:prstGeom>
        </p:spPr>
      </p:pic>
      <p:sp>
        <p:nvSpPr>
          <p:cNvPr id="37" name="Rechteck 8">
            <a:extLst>
              <a:ext uri="{FF2B5EF4-FFF2-40B4-BE49-F238E27FC236}">
                <a16:creationId xmlns:a16="http://schemas.microsoft.com/office/drawing/2014/main" id="{77C94F49-5EED-0D4F-8F65-C3E0C37211E8}"/>
              </a:ext>
            </a:extLst>
          </p:cNvPr>
          <p:cNvSpPr/>
          <p:nvPr/>
        </p:nvSpPr>
        <p:spPr>
          <a:xfrm>
            <a:off x="2815747" y="2313897"/>
            <a:ext cx="6560506" cy="2488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9" name="Grafik 19">
            <a:extLst>
              <a:ext uri="{FF2B5EF4-FFF2-40B4-BE49-F238E27FC236}">
                <a16:creationId xmlns:a16="http://schemas.microsoft.com/office/drawing/2014/main" id="{C61DBD41-2C9B-3346-94A2-3F29394938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89462" y="4815988"/>
            <a:ext cx="2188418" cy="1278695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F849030A-CC55-4045-8476-7F0E2282E02B}"/>
              </a:ext>
            </a:extLst>
          </p:cNvPr>
          <p:cNvSpPr/>
          <p:nvPr/>
        </p:nvSpPr>
        <p:spPr>
          <a:xfrm>
            <a:off x="2821092" y="3694313"/>
            <a:ext cx="5957974" cy="474077"/>
          </a:xfrm>
          <a:prstGeom prst="rect">
            <a:avLst/>
          </a:prstGeom>
          <a:solidFill>
            <a:srgbClr val="007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6C633D0-8B30-49FF-8782-B56CB1F0A1D5}"/>
              </a:ext>
            </a:extLst>
          </p:cNvPr>
          <p:cNvSpPr/>
          <p:nvPr/>
        </p:nvSpPr>
        <p:spPr>
          <a:xfrm>
            <a:off x="2807744" y="4167114"/>
            <a:ext cx="6503607" cy="474077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B32BCEE-7B72-4B12-B959-81AE8FED269A}"/>
              </a:ext>
            </a:extLst>
          </p:cNvPr>
          <p:cNvSpPr txBox="1"/>
          <p:nvPr/>
        </p:nvSpPr>
        <p:spPr>
          <a:xfrm>
            <a:off x="2960390" y="3774400"/>
            <a:ext cx="5332977" cy="313902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</a:pPr>
            <a:r>
              <a:rPr lang="de-DE" sz="2400" dirty="0">
                <a:solidFill>
                  <a:srgbClr val="246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  <a:buFont typeface="Wingdings" panose="05000000000000000000" pitchFamily="2" charset="2"/>
              <a:buNone/>
            </a:pPr>
            <a:endParaRPr lang="de-DE" sz="2400" dirty="0">
              <a:solidFill>
                <a:srgbClr val="246D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DAC7649-8B15-4025-8D02-ACE9153447C3}"/>
              </a:ext>
            </a:extLst>
          </p:cNvPr>
          <p:cNvSpPr txBox="1"/>
          <p:nvPr/>
        </p:nvSpPr>
        <p:spPr>
          <a:xfrm>
            <a:off x="2947042" y="4247201"/>
            <a:ext cx="5332977" cy="313902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</a:pPr>
            <a:r>
              <a:rPr lang="de-DE" sz="2400" dirty="0">
                <a:solidFill>
                  <a:srgbClr val="246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IT solutions from one source</a:t>
            </a:r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  <a:buFont typeface="Wingdings" panose="05000000000000000000" pitchFamily="2" charset="2"/>
              <a:buNone/>
            </a:pPr>
            <a:endParaRPr lang="de-DE" sz="2400" dirty="0">
              <a:solidFill>
                <a:srgbClr val="246D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7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  <a:cs typeface="Arial" panose="020B0604020202020204" pitchFamily="34" charset="0"/>
              </a:rPr>
              <a:t>About Me</a:t>
            </a:r>
            <a:endParaRPr lang="en-GB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C6252-C281-754F-9CB3-7FAA26002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695326" y="3681056"/>
            <a:ext cx="10801348" cy="3096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Moritz Klein</a:t>
            </a:r>
          </a:p>
        </p:txBody>
      </p:sp>
      <p:pic>
        <p:nvPicPr>
          <p:cNvPr id="14" name="Bildplatzhalter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06" y="1845793"/>
            <a:ext cx="1652962" cy="1652962"/>
          </a:xfrm>
          <a:prstGeom prst="rect">
            <a:avLst/>
          </a:prstGeom>
        </p:spPr>
      </p:pic>
      <p:sp>
        <p:nvSpPr>
          <p:cNvPr id="15" name="Textplatzhalter 2"/>
          <p:cNvSpPr txBox="1">
            <a:spLocks/>
          </p:cNvSpPr>
          <p:nvPr/>
        </p:nvSpPr>
        <p:spPr>
          <a:xfrm>
            <a:off x="2706343" y="1920976"/>
            <a:ext cx="8790330" cy="340032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Consultant APEX at MT AG</a:t>
            </a:r>
            <a:b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APEX Developer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( 2004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HTMLDB 1.5 )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Developer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2001 (SQL, PL/SQL, OWB)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Oracle APEX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Meetups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Frankfurt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0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6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FC82E-B2F1-3A4D-B792-DB73EED6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23" y="171162"/>
            <a:ext cx="308250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LCT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Code Testing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A7456A-CFA9-F14B-AC45-32D88552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207933" y="1555866"/>
            <a:ext cx="7347537" cy="37472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32199-0D80-0841-A3DD-081206DBF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83E811-87E2-49EA-810A-E6DA779379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24EB-BD88-DB48-B2A6-972EC23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for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6837-2F99-8E4B-905C-590917B44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Designed for APEX developers</a:t>
            </a:r>
          </a:p>
          <a:p>
            <a:r>
              <a:rPr lang="en-US" dirty="0"/>
              <a:t>Packaged App for APEX 20.1+ running on 12.2+</a:t>
            </a:r>
          </a:p>
          <a:p>
            <a:r>
              <a:rPr lang="en-US" dirty="0"/>
              <a:t>Open Source (MIT License)</a:t>
            </a:r>
          </a:p>
          <a:p>
            <a:r>
              <a:rPr lang="en-US" dirty="0"/>
              <a:t>Supports BPMN 2.0</a:t>
            </a:r>
          </a:p>
          <a:p>
            <a:r>
              <a:rPr lang="en-US" dirty="0"/>
              <a:t>Region Plug-In “BPMN Viewer” for existing apps</a:t>
            </a:r>
          </a:p>
          <a:p>
            <a:r>
              <a:rPr lang="en-US" dirty="0"/>
              <a:t>Interaction with a Flow Instance via</a:t>
            </a:r>
          </a:p>
          <a:p>
            <a:pPr lvl="1"/>
            <a:r>
              <a:rPr lang="en-US" dirty="0"/>
              <a:t>2 Process Plug-Ins</a:t>
            </a:r>
          </a:p>
          <a:p>
            <a:pPr lvl="1"/>
            <a:r>
              <a:rPr lang="en-US" dirty="0"/>
              <a:t>PL/SQL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73DFE-30CB-6D43-BE20-9565A49B3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and run process flows all within APEX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A98507-F968-E941-B177-BECF95C0F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5"/>
          <a:stretch/>
        </p:blipFill>
        <p:spPr>
          <a:xfrm>
            <a:off x="6302173" y="1924155"/>
            <a:ext cx="5051627" cy="300968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553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7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 quick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Standards?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REST Connector Plug-Ins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Demo /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What‘s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ahead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8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8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REST and Standards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Representational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State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HTTP(s)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JSON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world-wide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9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REST Connector Plug-Ins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REST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75de6af-7651-4a94-8055-d42ee425a188&quot;,&quot;TimeStamp&quot;:&quot;2019-06-03T19:16:19.3395676+02:00&quot;}"/>
</p:tagLst>
</file>

<file path=ppt/theme/theme1.xml><?xml version="1.0" encoding="utf-8"?>
<a:theme xmlns:a="http://schemas.openxmlformats.org/drawingml/2006/main" name="1_MT-AG-Theme White">
  <a:themeElements>
    <a:clrScheme name="MT AG Witwicki">
      <a:dk1>
        <a:srgbClr val="246DA0"/>
      </a:dk1>
      <a:lt1>
        <a:sysClr val="window" lastClr="FFFFFF"/>
      </a:lt1>
      <a:dk2>
        <a:srgbClr val="44546A"/>
      </a:dk2>
      <a:lt2>
        <a:srgbClr val="C9C6C6"/>
      </a:lt2>
      <a:accent1>
        <a:srgbClr val="052145"/>
      </a:accent1>
      <a:accent2>
        <a:srgbClr val="246DA0"/>
      </a:accent2>
      <a:accent3>
        <a:srgbClr val="4E75AD"/>
      </a:accent3>
      <a:accent4>
        <a:srgbClr val="91ACD9"/>
      </a:accent4>
      <a:accent5>
        <a:srgbClr val="BDCD8C"/>
      </a:accent5>
      <a:accent6>
        <a:srgbClr val="8EA548"/>
      </a:accent6>
      <a:hlink>
        <a:srgbClr val="0563C1"/>
      </a:hlink>
      <a:folHlink>
        <a:srgbClr val="954F72"/>
      </a:folHlink>
    </a:clrScheme>
    <a:fontScheme name="MT AG">
      <a:majorFont>
        <a:latin typeface="Neo Sans Light"/>
        <a:ea typeface=""/>
        <a:cs typeface=""/>
      </a:majorFont>
      <a:minorFont>
        <a:latin typeface="Neo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342</Words>
  <Application>Microsoft Macintosh PowerPoint</Application>
  <PresentationFormat>Widescreen</PresentationFormat>
  <Paragraphs>121</Paragraphs>
  <Slides>15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Neo Sans Light</vt:lpstr>
      <vt:lpstr>Neo Sans Std</vt:lpstr>
      <vt:lpstr>Wingdings</vt:lpstr>
      <vt:lpstr>1_MT-AG-Theme White</vt:lpstr>
      <vt:lpstr>Office Theme</vt:lpstr>
      <vt:lpstr>PowerPoint Presentation</vt:lpstr>
      <vt:lpstr>REST „easy“</vt:lpstr>
      <vt:lpstr>About MT AG</vt:lpstr>
      <vt:lpstr>About Me</vt:lpstr>
      <vt:lpstr>LCT Low Code Testing</vt:lpstr>
      <vt:lpstr>Flows for APEX</vt:lpstr>
      <vt:lpstr>Agenda</vt:lpstr>
      <vt:lpstr>REST and Standards</vt:lpstr>
      <vt:lpstr>REST Connector Plug-Ins</vt:lpstr>
      <vt:lpstr>Approach</vt:lpstr>
      <vt:lpstr>Demo / Code</vt:lpstr>
      <vt:lpstr>What’s ahead</vt:lpstr>
      <vt:lpstr>PowerPoint Presentation</vt:lpstr>
      <vt:lpstr>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Technology AG (MT AG)</dc:title>
  <dc:creator>de Bruijn, Niels</dc:creator>
  <cp:lastModifiedBy>Klein, Moritz</cp:lastModifiedBy>
  <cp:revision>71</cp:revision>
  <dcterms:created xsi:type="dcterms:W3CDTF">2020-11-10T08:23:19Z</dcterms:created>
  <dcterms:modified xsi:type="dcterms:W3CDTF">2021-06-24T16:15:56Z</dcterms:modified>
</cp:coreProperties>
</file>