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2" r:id="rId5"/>
    <p:sldId id="260" r:id="rId6"/>
    <p:sldId id="297" r:id="rId8"/>
    <p:sldId id="296" r:id="rId9"/>
    <p:sldId id="300" r:id="rId10"/>
    <p:sldId id="298" r:id="rId11"/>
    <p:sldId id="299" r:id="rId12"/>
    <p:sldId id="301" r:id="rId13"/>
    <p:sldId id="302" r:id="rId14"/>
    <p:sldId id="303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809"/>
    <a:srgbClr val="FEFD68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100" d="100"/>
          <a:sy n="100" d="100"/>
        </p:scale>
        <p:origin x="72" y="-582"/>
      </p:cViewPr>
      <p:guideLst>
        <p:guide orient="horz" pos="2160"/>
        <p:guide pos="29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FAED0-A08A-4035-8902-773E037763D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0DD29-22C7-4D3F-92B3-03A7B7D5DF4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0DD29-22C7-4D3F-92B3-03A7B7D5DF4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686800" y="1524000"/>
            <a:ext cx="457200" cy="3581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2293203"/>
            <a:ext cx="47129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Dasar</a:t>
            </a:r>
            <a:r>
              <a:rPr lang="en-US" sz="4800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Dasar</a:t>
            </a:r>
            <a:r>
              <a:rPr lang="en-US" sz="4800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CSS</a:t>
            </a:r>
            <a:endParaRPr lang="en-US" sz="4800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7127" y="5393234"/>
            <a:ext cx="612917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id-ID" sz="2400" b="1" dirty="0"/>
          </a:p>
          <a:p>
            <a:r>
              <a:rPr lang="en-US" altLang="id-ID" sz="2400" b="1" dirty="0"/>
              <a:t>COMM IT DEVELOPERS 2019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09600" y="3124200"/>
            <a:ext cx="563880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46645" y="5562600"/>
            <a:ext cx="1316355" cy="9220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CSS</a:t>
            </a:r>
            <a:endParaRPr lang="en-US" sz="5400" dirty="0"/>
          </a:p>
        </p:txBody>
      </p:sp>
      <p:sp>
        <p:nvSpPr>
          <p:cNvPr id="35" name="TextBox 34"/>
          <p:cNvSpPr txBox="1"/>
          <p:nvPr/>
        </p:nvSpPr>
        <p:spPr>
          <a:xfrm>
            <a:off x="533400" y="3124200"/>
            <a:ext cx="27546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CSS Basic</a:t>
            </a:r>
            <a:endParaRPr lang="en-US" sz="48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0" y="4105870"/>
            <a:ext cx="3505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Hafidz Masruri</a:t>
            </a:r>
            <a:endParaRPr lang="en-US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2"/>
          <p:cNvSpPr/>
          <p:nvPr/>
        </p:nvSpPr>
        <p:spPr>
          <a:xfrm>
            <a:off x="0" y="1524000"/>
            <a:ext cx="8686800" cy="3581400"/>
          </a:xfrm>
          <a:custGeom>
            <a:avLst/>
            <a:gdLst/>
            <a:ahLst/>
            <a:cxnLst/>
            <a:rect l="l" t="t" r="r" b="b"/>
            <a:pathLst>
              <a:path w="8686800" h="3581400">
                <a:moveTo>
                  <a:pt x="0" y="3581400"/>
                </a:moveTo>
                <a:lnTo>
                  <a:pt x="8686800" y="3581400"/>
                </a:lnTo>
                <a:lnTo>
                  <a:pt x="8686800" y="0"/>
                </a:lnTo>
                <a:lnTo>
                  <a:pt x="0" y="0"/>
                </a:lnTo>
                <a:lnTo>
                  <a:pt x="0" y="3581400"/>
                </a:lnTo>
                <a:close/>
              </a:path>
            </a:pathLst>
          </a:custGeom>
          <a:solidFill>
            <a:srgbClr val="1ABB9C"/>
          </a:solidFill>
        </p:spPr>
        <p:txBody>
          <a:bodyPr wrap="square" lIns="0" tIns="0" rIns="0" bIns="0" rtlCol="0"/>
          <a:p/>
        </p:txBody>
      </p:sp>
      <p:sp>
        <p:nvSpPr>
          <p:cNvPr id="28" name="object 28"/>
          <p:cNvSpPr txBox="1"/>
          <p:nvPr/>
        </p:nvSpPr>
        <p:spPr>
          <a:xfrm>
            <a:off x="612140" y="2174469"/>
            <a:ext cx="5614670" cy="16935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48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CSS</a:t>
            </a:r>
            <a:endParaRPr sz="4800">
              <a:latin typeface="Yu Gothic" panose="020B0400000000000000" charset="-128"/>
              <a:cs typeface="Yu Gothic" panose="020B0400000000000000" charset="-128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4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Cascading </a:t>
            </a:r>
            <a:r>
              <a:rPr sz="4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Style</a:t>
            </a:r>
            <a:r>
              <a:rPr sz="48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Sheets</a:t>
            </a:r>
            <a:endParaRPr sz="4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13628" y="4132326"/>
            <a:ext cx="311721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Mentor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lang="en-US" sz="1800">
                <a:latin typeface="Times New Roman" panose="02020603050405020304"/>
                <a:cs typeface="Times New Roman" panose="02020603050405020304"/>
              </a:rPr>
              <a:t>- </a:t>
            </a:r>
            <a:r>
              <a:rPr lang="en-US" sz="1800" b="1">
                <a:latin typeface="Times New Roman" panose="02020603050405020304"/>
                <a:cs typeface="Times New Roman" panose="02020603050405020304"/>
              </a:rPr>
              <a:t>M Hafidz Masruri</a:t>
            </a:r>
            <a:endParaRPr lang="en-US" sz="1800" b="1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lang="en-US" sz="1800">
                <a:latin typeface="Times New Roman" panose="02020603050405020304"/>
                <a:cs typeface="Times New Roman" panose="02020603050405020304"/>
              </a:rPr>
              <a:t>- </a:t>
            </a:r>
            <a:r>
              <a:rPr lang="en-US" sz="1800" b="1">
                <a:latin typeface="Times New Roman" panose="02020603050405020304"/>
                <a:cs typeface="Times New Roman" panose="02020603050405020304"/>
              </a:rPr>
              <a:t>Dzun Nurroin</a:t>
            </a:r>
            <a:endParaRPr lang="en-US" sz="1800" b="1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Picture 3" descr="commIT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35" y="5154295"/>
            <a:ext cx="1499235" cy="149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40" grpId="0" bldLvl="0" animBg="1"/>
      <p:bldP spid="35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1823" y="153162"/>
            <a:ext cx="6590665" cy="533400"/>
          </a:xfrm>
          <a:custGeom>
            <a:avLst/>
            <a:gdLst/>
            <a:ahLst/>
            <a:cxnLst/>
            <a:rect l="l" t="t" r="r" b="b"/>
            <a:pathLst>
              <a:path w="6590665" h="533400">
                <a:moveTo>
                  <a:pt x="0" y="533400"/>
                </a:moveTo>
                <a:lnTo>
                  <a:pt x="6590537" y="533400"/>
                </a:lnTo>
                <a:lnTo>
                  <a:pt x="6590537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1AB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9961" y="153162"/>
            <a:ext cx="7772400" cy="533400"/>
          </a:xfrm>
          <a:custGeom>
            <a:avLst/>
            <a:gdLst/>
            <a:ahLst/>
            <a:cxnLst/>
            <a:rect l="l" t="t" r="r" b="b"/>
            <a:pathLst>
              <a:path w="7772400" h="533400">
                <a:moveTo>
                  <a:pt x="0" y="533400"/>
                </a:moveTo>
                <a:lnTo>
                  <a:pt x="7772400" y="533400"/>
                </a:lnTo>
                <a:lnTo>
                  <a:pt x="7772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0" y="152400"/>
            <a:ext cx="2249805" cy="533400"/>
          </a:xfrm>
          <a:custGeom>
            <a:avLst/>
            <a:gdLst/>
            <a:ahLst/>
            <a:cxnLst/>
            <a:rect l="l" t="t" r="r" b="b"/>
            <a:pathLst>
              <a:path w="2249805" h="533400">
                <a:moveTo>
                  <a:pt x="0" y="533400"/>
                </a:moveTo>
                <a:lnTo>
                  <a:pt x="2249424" y="533400"/>
                </a:lnTo>
                <a:lnTo>
                  <a:pt x="224942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9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55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22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894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562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23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89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56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9181" y="254000"/>
            <a:ext cx="6585584" cy="207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120">
              <a:lnSpc>
                <a:spcPct val="100000"/>
              </a:lnSpc>
              <a:spcBef>
                <a:spcPts val="100"/>
              </a:spcBef>
              <a:tabLst>
                <a:tab pos="4560570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18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FLOAT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Properti float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CSS menentukan bagaimana </a:t>
            </a:r>
            <a:r>
              <a:rPr sz="1800" dirty="0">
                <a:latin typeface="Calibri" panose="020F0502020204030204"/>
                <a:cs typeface="Calibri" panose="020F0502020204030204"/>
              </a:rPr>
              <a:t>elemen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harus mengapung. 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Properti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CSS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jelas menentukan </a:t>
            </a:r>
            <a:r>
              <a:rPr sz="1800" dirty="0">
                <a:latin typeface="Calibri" panose="020F0502020204030204"/>
                <a:cs typeface="Calibri" panose="020F0502020204030204"/>
              </a:rPr>
              <a:t>elemen apa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bisa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melayang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di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samping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elemen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bersih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dan </a:t>
            </a:r>
            <a:r>
              <a:rPr sz="1800" dirty="0">
                <a:latin typeface="Calibri" panose="020F0502020204030204"/>
                <a:cs typeface="Calibri" panose="020F0502020204030204"/>
              </a:rPr>
              <a:t>di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sisi</a:t>
            </a:r>
            <a:r>
              <a:rPr sz="18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mana.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36525">
              <a:lnSpc>
                <a:spcPct val="100000"/>
              </a:lnSpc>
              <a:spcBef>
                <a:spcPts val="1290"/>
              </a:spcBef>
            </a:pPr>
            <a:r>
              <a:rPr sz="1800" i="1" spc="-10" dirty="0">
                <a:latin typeface="Calibri" panose="020F0502020204030204"/>
                <a:cs typeface="Calibri" panose="020F0502020204030204"/>
              </a:rPr>
              <a:t>Contoh Penggunaan</a:t>
            </a:r>
            <a:r>
              <a:rPr sz="1800" i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i="1" spc="-65" dirty="0">
                <a:latin typeface="Calibri" panose="020F0502020204030204"/>
                <a:cs typeface="Calibri" panose="020F0502020204030204"/>
              </a:rPr>
              <a:t>FLOAT: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05200" y="1981200"/>
            <a:ext cx="3886200" cy="446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Rectangle 15"/>
          <p:cNvSpPr/>
          <p:nvPr/>
        </p:nvSpPr>
        <p:spPr>
          <a:xfrm>
            <a:off x="678815" y="101600"/>
            <a:ext cx="920115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  <a:endParaRPr lang="en-US" sz="28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2249805" cy="533400"/>
          </a:xfrm>
          <a:custGeom>
            <a:avLst/>
            <a:gdLst/>
            <a:ahLst/>
            <a:cxnLst/>
            <a:rect l="l" t="t" r="r" b="b"/>
            <a:pathLst>
              <a:path w="2249805" h="533400">
                <a:moveTo>
                  <a:pt x="0" y="533400"/>
                </a:moveTo>
                <a:lnTo>
                  <a:pt x="2249424" y="533400"/>
                </a:lnTo>
                <a:lnTo>
                  <a:pt x="224942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55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2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894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562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23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89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56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9181" y="254000"/>
            <a:ext cx="8733790" cy="175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120">
              <a:lnSpc>
                <a:spcPct val="100000"/>
              </a:lnSpc>
              <a:spcBef>
                <a:spcPts val="100"/>
              </a:spcBef>
              <a:tabLst>
                <a:tab pos="4458335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BORDER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Properti border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CSS memungkinkan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menentukan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gaya,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lebar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1216025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dan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warna batas </a:t>
            </a:r>
            <a:r>
              <a:rPr sz="1800" dirty="0">
                <a:latin typeface="Calibri" panose="020F0502020204030204"/>
                <a:cs typeface="Calibri" panose="020F0502020204030204"/>
              </a:rPr>
              <a:t>elemen.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Border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juga mempunyai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jenis-jenis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style misalkan garis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Putus-putus,garis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lurus,garis strip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putus</a:t>
            </a:r>
            <a:r>
              <a:rPr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dll.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3500">
              <a:lnSpc>
                <a:spcPct val="100000"/>
              </a:lnSpc>
              <a:spcBef>
                <a:spcPts val="625"/>
              </a:spcBef>
            </a:pPr>
            <a:r>
              <a:rPr sz="1800" i="1" spc="-15" dirty="0">
                <a:latin typeface="Calibri" panose="020F0502020204030204"/>
                <a:cs typeface="Calibri" panose="020F0502020204030204"/>
              </a:rPr>
              <a:t>Contoh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Penggunaan</a:t>
            </a:r>
            <a:r>
              <a:rPr sz="1800" i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i="1" spc="-10" dirty="0">
                <a:latin typeface="Calibri" panose="020F0502020204030204"/>
                <a:cs typeface="Calibri" panose="020F0502020204030204"/>
              </a:rPr>
              <a:t>border: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19600" y="1533144"/>
            <a:ext cx="4038600" cy="5096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2"/>
          <p:cNvSpPr/>
          <p:nvPr/>
        </p:nvSpPr>
        <p:spPr>
          <a:xfrm>
            <a:off x="2401823" y="153162"/>
            <a:ext cx="6590665" cy="533400"/>
          </a:xfrm>
          <a:custGeom>
            <a:avLst/>
            <a:gdLst/>
            <a:ahLst/>
            <a:cxnLst/>
            <a:rect l="l" t="t" r="r" b="b"/>
            <a:pathLst>
              <a:path w="6590665" h="533400">
                <a:moveTo>
                  <a:pt x="0" y="533400"/>
                </a:moveTo>
                <a:lnTo>
                  <a:pt x="6590537" y="533400"/>
                </a:lnTo>
                <a:lnTo>
                  <a:pt x="6590537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1ABB9C"/>
          </a:solidFill>
        </p:spPr>
        <p:txBody>
          <a:bodyPr wrap="square" lIns="0" tIns="0" rIns="0" bIns="0" rtlCol="0"/>
          <a:p>
            <a:pPr marL="960120">
              <a:lnSpc>
                <a:spcPct val="100000"/>
              </a:lnSpc>
              <a:spcBef>
                <a:spcPts val="100"/>
              </a:spcBef>
              <a:tabLst>
                <a:tab pos="4560570" algn="l"/>
              </a:tabLst>
            </a:pPr>
            <a:r>
              <a:rPr lang="en-US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                                        BORDER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8815" y="101600"/>
            <a:ext cx="920115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endParaRPr lang="en-US" sz="28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1823" y="153162"/>
            <a:ext cx="6590665" cy="533400"/>
          </a:xfrm>
          <a:custGeom>
            <a:avLst/>
            <a:gdLst/>
            <a:ahLst/>
            <a:cxnLst/>
            <a:rect l="l" t="t" r="r" b="b"/>
            <a:pathLst>
              <a:path w="6590665" h="533400">
                <a:moveTo>
                  <a:pt x="0" y="533400"/>
                </a:moveTo>
                <a:lnTo>
                  <a:pt x="6590537" y="533400"/>
                </a:lnTo>
                <a:lnTo>
                  <a:pt x="6590537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1AB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9961" y="153162"/>
            <a:ext cx="7772400" cy="533400"/>
          </a:xfrm>
          <a:custGeom>
            <a:avLst/>
            <a:gdLst/>
            <a:ahLst/>
            <a:cxnLst/>
            <a:rect l="l" t="t" r="r" b="b"/>
            <a:pathLst>
              <a:path w="7772400" h="533400">
                <a:moveTo>
                  <a:pt x="0" y="533400"/>
                </a:moveTo>
                <a:lnTo>
                  <a:pt x="7772400" y="533400"/>
                </a:lnTo>
                <a:lnTo>
                  <a:pt x="7772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0" y="152400"/>
            <a:ext cx="2249805" cy="533400"/>
          </a:xfrm>
          <a:custGeom>
            <a:avLst/>
            <a:gdLst/>
            <a:ahLst/>
            <a:cxnLst/>
            <a:rect l="l" t="t" r="r" b="b"/>
            <a:pathLst>
              <a:path w="2249805" h="533400">
                <a:moveTo>
                  <a:pt x="0" y="533400"/>
                </a:moveTo>
                <a:lnTo>
                  <a:pt x="2249424" y="533400"/>
                </a:lnTo>
                <a:lnTo>
                  <a:pt x="224942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9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55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22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894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562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23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89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56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9181" y="254000"/>
            <a:ext cx="6974205" cy="160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120">
              <a:lnSpc>
                <a:spcPct val="100000"/>
              </a:lnSpc>
              <a:spcBef>
                <a:spcPts val="100"/>
              </a:spcBef>
              <a:tabLst>
                <a:tab pos="4566920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TABLE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CSS untuk tabel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sering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digunakan yaitu </a:t>
            </a:r>
            <a:r>
              <a:rPr sz="1800" i="1" spc="-10" dirty="0">
                <a:latin typeface="Calibri" panose="020F0502020204030204"/>
                <a:cs typeface="Calibri" panose="020F0502020204030204"/>
              </a:rPr>
              <a:t>Collapse </a:t>
            </a:r>
            <a:r>
              <a:rPr sz="1800" i="1" spc="-40" dirty="0">
                <a:latin typeface="Calibri" panose="020F0502020204030204"/>
                <a:cs typeface="Calibri" panose="020F0502020204030204"/>
              </a:rPr>
              <a:t>Table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Borders,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karena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Style tabel ini sederhana pada </a:t>
            </a:r>
            <a:r>
              <a:rPr sz="1800" dirty="0">
                <a:latin typeface="Calibri" panose="020F0502020204030204"/>
                <a:cs typeface="Calibri" panose="020F0502020204030204"/>
              </a:rPr>
              <a:t>segi</a:t>
            </a:r>
            <a:r>
              <a:rPr sz="18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desain.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60325">
              <a:lnSpc>
                <a:spcPct val="100000"/>
              </a:lnSpc>
              <a:spcBef>
                <a:spcPts val="1585"/>
              </a:spcBef>
            </a:pPr>
            <a:r>
              <a:rPr sz="1800" i="1" spc="-15" dirty="0">
                <a:latin typeface="Calibri" panose="020F0502020204030204"/>
                <a:cs typeface="Calibri" panose="020F0502020204030204"/>
              </a:rPr>
              <a:t>Contoh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Penggunaan </a:t>
            </a:r>
            <a:r>
              <a:rPr sz="1800" i="1" spc="-10" dirty="0">
                <a:latin typeface="Calibri" panose="020F0502020204030204"/>
                <a:cs typeface="Calibri" panose="020F0502020204030204"/>
              </a:rPr>
              <a:t>tabel collapse</a:t>
            </a:r>
            <a:r>
              <a:rPr sz="1800" i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i="1" spc="-10" dirty="0">
                <a:latin typeface="Calibri" panose="020F0502020204030204"/>
                <a:cs typeface="Calibri" panose="020F0502020204030204"/>
              </a:rPr>
              <a:t>border: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95800" y="1600200"/>
            <a:ext cx="27432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Rectangle 15"/>
          <p:cNvSpPr/>
          <p:nvPr/>
        </p:nvSpPr>
        <p:spPr>
          <a:xfrm>
            <a:off x="678815" y="101600"/>
            <a:ext cx="920115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</a:t>
            </a:r>
            <a:endParaRPr lang="en-US" sz="28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673985"/>
            <a:ext cx="4648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ALHAMDULILLAH SELESAI DAN SEMOGA BAROKAH APA YANG KAMI AJARKAN DARI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 IT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4191000"/>
            <a:ext cx="3429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91000" y="4341812"/>
            <a:ext cx="3429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 descr="commIT (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5835" y="791845"/>
            <a:ext cx="1631315" cy="1701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37435" y="1030605"/>
            <a:ext cx="65182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/>
              <a:t>CSS </a:t>
            </a:r>
            <a:r>
              <a:rPr lang="en-US" sz="2000" dirty="0"/>
              <a:t>adalah singkatan dari Cascading Style Sheets.</a:t>
            </a:r>
            <a:endParaRPr lang="en-US" sz="2000" dirty="0"/>
          </a:p>
          <a:p>
            <a:r>
              <a:rPr lang="en-US" sz="2000" dirty="0"/>
              <a:t>Berisi rangkaian instruksi yang menentukan</a:t>
            </a:r>
            <a:endParaRPr lang="en-US" sz="2000" dirty="0"/>
          </a:p>
          <a:p>
            <a:r>
              <a:rPr lang="en-US" sz="2000" dirty="0"/>
              <a:t>bagiamana suatu text akan tertampil di halaman</a:t>
            </a:r>
            <a:endParaRPr lang="en-US" sz="2000" dirty="0"/>
          </a:p>
          <a:p>
            <a:r>
              <a:rPr lang="en-US" sz="2000" dirty="0"/>
              <a:t>web. Perancangan desain text dapat dilakukan</a:t>
            </a:r>
            <a:endParaRPr lang="en-US" sz="2000" dirty="0"/>
          </a:p>
          <a:p>
            <a:r>
              <a:rPr lang="en-US" sz="2000" dirty="0"/>
              <a:t>dengan mendefinisikan fonts (huruf) , colors (warna),</a:t>
            </a:r>
            <a:endParaRPr lang="en-US" sz="2000" dirty="0"/>
          </a:p>
          <a:p>
            <a:r>
              <a:rPr lang="en-US" sz="2000" dirty="0"/>
              <a:t>margins (ukuran), latar belakang (background),</a:t>
            </a:r>
            <a:endParaRPr lang="en-US" sz="2000" dirty="0"/>
          </a:p>
          <a:p>
            <a:r>
              <a:rPr lang="en-US" sz="2000" dirty="0"/>
              <a:t>ukuran font (font sizes) dan lain-lain</a:t>
            </a:r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Fungsi CSS</a:t>
            </a:r>
            <a:endParaRPr lang="en-US" sz="2000" b="1" dirty="0"/>
          </a:p>
          <a:p>
            <a:r>
              <a:rPr lang="en-US" sz="2000" dirty="0"/>
              <a:t>fungsi utama css adalah merancang, merubah,</a:t>
            </a:r>
            <a:endParaRPr lang="en-US" sz="2000" dirty="0"/>
          </a:p>
          <a:p>
            <a:r>
              <a:rPr lang="en-US" sz="2000" dirty="0"/>
              <a:t>mendisain, membentuk dan memper-</a:t>
            </a:r>
            <a:r>
              <a:rPr lang="en-US" sz="2000" b="1" dirty="0"/>
              <a:t>cantik</a:t>
            </a:r>
            <a:r>
              <a:rPr lang="en-US" sz="2000" dirty="0"/>
              <a:t> halaman website</a:t>
            </a:r>
            <a:endParaRPr lang="en-US" sz="2000" dirty="0"/>
          </a:p>
        </p:txBody>
      </p:sp>
      <p:sp>
        <p:nvSpPr>
          <p:cNvPr id="18" name="object 18"/>
          <p:cNvSpPr txBox="1"/>
          <p:nvPr/>
        </p:nvSpPr>
        <p:spPr>
          <a:xfrm>
            <a:off x="-1905" y="1030605"/>
            <a:ext cx="2057400" cy="5633085"/>
          </a:xfrm>
          <a:prstGeom prst="rect">
            <a:avLst/>
          </a:prstGeom>
          <a:solidFill>
            <a:srgbClr val="1ABB9C"/>
          </a:solidFill>
        </p:spPr>
        <p:txBody>
          <a:bodyPr vert="horz" wrap="square" lIns="0" tIns="4445" rIns="0" bIns="0" rtlCol="0">
            <a:spAutoFit/>
          </a:bodyPr>
          <a:p>
            <a:pPr>
              <a:lnSpc>
                <a:spcPct val="100000"/>
              </a:lnSpc>
              <a:spcBef>
                <a:spcPts val="35"/>
              </a:spcBef>
            </a:pPr>
            <a:endParaRPr sz="7400">
              <a:latin typeface="Times New Roman" panose="02020603050405020304"/>
              <a:cs typeface="Times New Roman" panose="02020603050405020304"/>
            </a:endParaRPr>
          </a:p>
          <a:p>
            <a:pPr marL="139700" marR="135255" indent="635" algn="ctr">
              <a:lnSpc>
                <a:spcPct val="100000"/>
              </a:lnSpc>
            </a:pPr>
            <a:r>
              <a:rPr sz="7200" spc="-180" dirty="0">
                <a:latin typeface="Calibri" panose="020F0502020204030204"/>
                <a:cs typeface="Calibri" panose="020F0502020204030204"/>
              </a:rPr>
              <a:t>APA  </a:t>
            </a:r>
            <a:r>
              <a:rPr sz="7200" dirty="0">
                <a:latin typeface="Calibri" panose="020F0502020204030204"/>
                <a:cs typeface="Calibri" panose="020F0502020204030204"/>
              </a:rPr>
              <a:t>ITU  </a:t>
            </a:r>
            <a:r>
              <a:rPr sz="7200" b="1" spc="-5" dirty="0">
                <a:solidFill>
                  <a:srgbClr val="D6E3BC"/>
                </a:solidFill>
                <a:latin typeface="Calibri" panose="020F0502020204030204"/>
                <a:cs typeface="Calibri" panose="020F0502020204030204"/>
              </a:rPr>
              <a:t>CS</a:t>
            </a:r>
            <a:r>
              <a:rPr sz="7200" b="1" spc="20" dirty="0">
                <a:solidFill>
                  <a:srgbClr val="D6E3BC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7200" dirty="0">
                <a:solidFill>
                  <a:srgbClr val="D6E3BC"/>
                </a:solidFill>
                <a:latin typeface="Calibri" panose="020F0502020204030204"/>
                <a:cs typeface="Calibri" panose="020F0502020204030204"/>
              </a:rPr>
              <a:t>?</a:t>
            </a:r>
            <a:endParaRPr sz="7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18"/>
          <p:cNvSpPr/>
          <p:nvPr/>
        </p:nvSpPr>
        <p:spPr>
          <a:xfrm>
            <a:off x="457200" y="0"/>
            <a:ext cx="8229600" cy="838200"/>
          </a:xfrm>
          <a:custGeom>
            <a:avLst/>
            <a:gdLst/>
            <a:ahLst/>
            <a:cxnLst/>
            <a:rect l="l" t="t" r="r" b="b"/>
            <a:pathLst>
              <a:path w="8229600" h="838200">
                <a:moveTo>
                  <a:pt x="0" y="838200"/>
                </a:moveTo>
                <a:lnTo>
                  <a:pt x="8229600" y="838200"/>
                </a:lnTo>
                <a:lnTo>
                  <a:pt x="822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1AB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/>
        </p:nvSpPr>
        <p:spPr>
          <a:xfrm>
            <a:off x="2729864" y="34239"/>
            <a:ext cx="3684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1F1F1"/>
                </a:solidFill>
              </a:rPr>
              <a:t>Dasar </a:t>
            </a:r>
            <a:r>
              <a:rPr sz="4400" spc="-5" dirty="0">
                <a:solidFill>
                  <a:srgbClr val="F1F1F1"/>
                </a:solidFill>
              </a:rPr>
              <a:t>Dasar</a:t>
            </a:r>
            <a:r>
              <a:rPr sz="4400" spc="-30" dirty="0">
                <a:solidFill>
                  <a:srgbClr val="F1F1F1"/>
                </a:solidFill>
              </a:rPr>
              <a:t> </a:t>
            </a:r>
            <a:r>
              <a:rPr sz="4400" spc="-5" dirty="0">
                <a:solidFill>
                  <a:srgbClr val="F1F1F1"/>
                </a:solidFill>
              </a:rPr>
              <a:t>CSS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90220" y="127000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635" y="808672"/>
            <a:ext cx="513969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 itu </a:t>
            </a:r>
            <a:r>
              <a:rPr lang="en-US" sz="24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Tag div?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 div merupakan elemen yang mengumpulkan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 tag-tag HTML. Contoh 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75485"/>
            <a:ext cx="8229600" cy="406654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402458" y="151892"/>
            <a:ext cx="6590665" cy="533400"/>
          </a:xfrm>
          <a:prstGeom prst="rect">
            <a:avLst/>
          </a:prstGeom>
          <a:solidFill>
            <a:srgbClr val="1ABB9C"/>
          </a:solidFill>
        </p:spPr>
        <p:txBody>
          <a:bodyPr vert="horz" wrap="square" lIns="0" tIns="113665" rIns="0" bIns="0" rtlCol="0">
            <a:spAutoFit/>
          </a:bodyPr>
          <a:p>
            <a:pPr marL="1797685">
              <a:lnSpc>
                <a:spcPct val="100000"/>
              </a:lnSpc>
              <a:spcBef>
                <a:spcPts val="895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Memahami </a:t>
            </a:r>
            <a:r>
              <a:rPr sz="18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Tag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DIV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152400" y="152400"/>
            <a:ext cx="2249805" cy="533400"/>
          </a:xfrm>
          <a:custGeom>
            <a:avLst/>
            <a:gdLst/>
            <a:ahLst/>
            <a:cxnLst/>
            <a:rect l="l" t="t" r="r" b="b"/>
            <a:pathLst>
              <a:path w="2249805" h="533400">
                <a:moveTo>
                  <a:pt x="0" y="533400"/>
                </a:moveTo>
                <a:lnTo>
                  <a:pt x="2249424" y="533400"/>
                </a:lnTo>
                <a:lnTo>
                  <a:pt x="224942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p/>
        </p:txBody>
      </p:sp>
      <p:sp>
        <p:nvSpPr>
          <p:cNvPr id="7" name="Rectangle 6"/>
          <p:cNvSpPr/>
          <p:nvPr/>
        </p:nvSpPr>
        <p:spPr>
          <a:xfrm>
            <a:off x="617220" y="152400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14401"/>
            <a:ext cx="4648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Sintaks CSS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dan Aturan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terdiri dari pemilih dan blok deklarasi: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877060"/>
            <a:ext cx="8229600" cy="42583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0220" y="127000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35453" y="127127"/>
            <a:ext cx="6590665" cy="533400"/>
          </a:xfrm>
          <a:prstGeom prst="rect">
            <a:avLst/>
          </a:prstGeom>
          <a:solidFill>
            <a:srgbClr val="1ABB9C"/>
          </a:solidFill>
        </p:spPr>
        <p:txBody>
          <a:bodyPr vert="horz" wrap="square" lIns="0" tIns="113665" rIns="0" bIns="0" rtlCol="0">
            <a:spAutoFit/>
          </a:bodyPr>
          <a:p>
            <a:pPr marL="1797685">
              <a:lnSpc>
                <a:spcPct val="100000"/>
              </a:lnSpc>
              <a:spcBef>
                <a:spcPts val="895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Memahami </a:t>
            </a:r>
            <a:r>
              <a:rPr sz="18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Tag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DIV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" y="127000"/>
            <a:ext cx="2249805" cy="533400"/>
          </a:xfrm>
          <a:custGeom>
            <a:avLst/>
            <a:gdLst/>
            <a:ahLst/>
            <a:cxnLst/>
            <a:rect l="l" t="t" r="r" b="b"/>
            <a:pathLst>
              <a:path w="2249805" h="533400">
                <a:moveTo>
                  <a:pt x="0" y="533400"/>
                </a:moveTo>
                <a:lnTo>
                  <a:pt x="2249424" y="533400"/>
                </a:lnTo>
                <a:lnTo>
                  <a:pt x="224942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p/>
        </p:txBody>
      </p:sp>
      <p:sp>
        <p:nvSpPr>
          <p:cNvPr id="6" name="Rectangle 5"/>
          <p:cNvSpPr/>
          <p:nvPr/>
        </p:nvSpPr>
        <p:spPr>
          <a:xfrm>
            <a:off x="617220" y="76835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1823" y="153162"/>
            <a:ext cx="6590665" cy="533400"/>
          </a:xfrm>
          <a:prstGeom prst="rect">
            <a:avLst/>
          </a:prstGeom>
          <a:solidFill>
            <a:srgbClr val="1ABB9C"/>
          </a:solidFill>
        </p:spPr>
        <p:txBody>
          <a:bodyPr vert="horz" wrap="square" lIns="0" tIns="113665" rIns="0" bIns="0" rtlCol="0">
            <a:spAutoFit/>
          </a:bodyPr>
          <a:lstStyle/>
          <a:p>
            <a:pPr marL="1773555">
              <a:lnSpc>
                <a:spcPct val="100000"/>
              </a:lnSpc>
              <a:spcBef>
                <a:spcPts val="895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ELEMENT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SELECTOR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9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55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2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894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562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23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89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56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5800" y="1905000"/>
            <a:ext cx="2667000" cy="1201420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00355" marR="7137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text-align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: </a:t>
            </a:r>
            <a:r>
              <a:rPr sz="1800" spc="-10" dirty="0">
                <a:solidFill>
                  <a:srgbClr val="006FC0"/>
                </a:solidFill>
                <a:latin typeface="Calibri" panose="020F0502020204030204"/>
                <a:cs typeface="Calibri" panose="020F0502020204030204"/>
              </a:rPr>
              <a:t>center; 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color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 panose="020F0502020204030204"/>
                <a:cs typeface="Calibri" panose="020F0502020204030204"/>
              </a:rPr>
              <a:t>red;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825754"/>
            <a:ext cx="76835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000"/>
              </a:lnSpc>
              <a:spcBef>
                <a:spcPts val="100"/>
              </a:spcBef>
            </a:pPr>
            <a:r>
              <a:rPr sz="1800" i="1" spc="-5" dirty="0">
                <a:latin typeface="Calibri" panose="020F0502020204030204"/>
                <a:cs typeface="Calibri" panose="020F0502020204030204"/>
              </a:rPr>
              <a:t>Elemen </a:t>
            </a:r>
            <a:r>
              <a:rPr sz="1800" i="1" spc="-10" dirty="0">
                <a:latin typeface="Calibri" panose="020F0502020204030204"/>
                <a:cs typeface="Calibri" panose="020F0502020204030204"/>
              </a:rPr>
              <a:t>Selector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merupakan selector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mengambil dari </a:t>
            </a:r>
            <a:r>
              <a:rPr sz="1800" dirty="0">
                <a:latin typeface="Calibri" panose="020F0502020204030204"/>
                <a:cs typeface="Calibri" panose="020F0502020204030204"/>
              </a:rPr>
              <a:t>elemen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langsung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HTML.  Contoh deklarasi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css pada selector </a:t>
            </a:r>
            <a:r>
              <a:rPr sz="1800" dirty="0">
                <a:latin typeface="Calibri" panose="020F0502020204030204"/>
                <a:cs typeface="Calibri" panose="020F0502020204030204"/>
              </a:rPr>
              <a:t>elemen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“P”</a:t>
            </a:r>
            <a:r>
              <a:rPr sz="18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(paragraf):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800" y="3429000"/>
            <a:ext cx="2667000" cy="1201420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00355" marR="108585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margin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 panose="020F0502020204030204"/>
                <a:cs typeface="Calibri" panose="020F0502020204030204"/>
              </a:rPr>
              <a:t>10px; 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color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 panose="020F0502020204030204"/>
                <a:cs typeface="Calibri" panose="020F0502020204030204"/>
              </a:rPr>
              <a:t>red;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57600" y="1905000"/>
            <a:ext cx="2667000" cy="1201420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H3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00355" marR="108712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width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 panose="020F0502020204030204"/>
                <a:cs typeface="Calibri" panose="020F0502020204030204"/>
              </a:rPr>
              <a:t>100px; 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color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 panose="020F0502020204030204"/>
                <a:cs typeface="Calibri" panose="020F0502020204030204"/>
              </a:rPr>
              <a:t>red;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3"/>
          <p:cNvSpPr/>
          <p:nvPr/>
        </p:nvSpPr>
        <p:spPr>
          <a:xfrm>
            <a:off x="68580" y="153035"/>
            <a:ext cx="2333625" cy="507365"/>
          </a:xfrm>
          <a:custGeom>
            <a:avLst/>
            <a:gdLst/>
            <a:ahLst/>
            <a:cxnLst/>
            <a:rect l="l" t="t" r="r" b="b"/>
            <a:pathLst>
              <a:path w="2249805" h="533400">
                <a:moveTo>
                  <a:pt x="0" y="533400"/>
                </a:moveTo>
                <a:lnTo>
                  <a:pt x="2249424" y="533400"/>
                </a:lnTo>
                <a:lnTo>
                  <a:pt x="224942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p/>
        </p:txBody>
      </p:sp>
      <p:sp>
        <p:nvSpPr>
          <p:cNvPr id="16" name="Rectangle 15"/>
          <p:cNvSpPr/>
          <p:nvPr/>
        </p:nvSpPr>
        <p:spPr>
          <a:xfrm>
            <a:off x="678815" y="101600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1823" y="153162"/>
            <a:ext cx="6590665" cy="533400"/>
          </a:xfrm>
          <a:prstGeom prst="rect">
            <a:avLst/>
          </a:prstGeom>
          <a:solidFill>
            <a:srgbClr val="1ABB9C"/>
          </a:solidFill>
        </p:spPr>
        <p:txBody>
          <a:bodyPr vert="horz" wrap="square" lIns="0" tIns="113665" rIns="0" bIns="0" rtlCol="0">
            <a:spAutoFit/>
          </a:bodyPr>
          <a:lstStyle/>
          <a:p>
            <a:pPr marL="2116455">
              <a:lnSpc>
                <a:spcPct val="100000"/>
              </a:lnSpc>
              <a:spcBef>
                <a:spcPts val="895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ID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SELECTOR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9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55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2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894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562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23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89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56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8140" y="932434"/>
            <a:ext cx="6869430" cy="114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30480" indent="-5207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 panose="020F0502020204030204"/>
                <a:cs typeface="Calibri" panose="020F0502020204030204"/>
              </a:rPr>
              <a:t>ID </a:t>
            </a:r>
            <a:r>
              <a:rPr sz="1800" i="1" spc="-10" dirty="0">
                <a:latin typeface="Calibri" panose="020F0502020204030204"/>
                <a:cs typeface="Calibri" panose="020F0502020204030204"/>
              </a:rPr>
              <a:t>Selector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harus unik di dalam </a:t>
            </a:r>
            <a:r>
              <a:rPr sz="1800" dirty="0">
                <a:latin typeface="Calibri" panose="020F0502020204030204"/>
                <a:cs typeface="Calibri" panose="020F0502020204030204"/>
              </a:rPr>
              <a:t>halaman,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jadi pemilih id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digunakan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untuk  memilih satu </a:t>
            </a:r>
            <a:r>
              <a:rPr sz="1800" dirty="0">
                <a:latin typeface="Calibri" panose="020F0502020204030204"/>
                <a:cs typeface="Calibri" panose="020F0502020204030204"/>
              </a:rPr>
              <a:t>elemen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unik!. Untuk memilih selector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dengan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tertentu,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tulis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karakter </a:t>
            </a:r>
            <a:r>
              <a:rPr sz="18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hash (#),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diikuti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oleh id</a:t>
            </a:r>
            <a:r>
              <a:rPr sz="180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selector.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8100">
              <a:lnSpc>
                <a:spcPct val="100000"/>
              </a:lnSpc>
              <a:spcBef>
                <a:spcPts val="210"/>
              </a:spcBef>
            </a:pPr>
            <a:r>
              <a:rPr sz="2700" spc="-112" baseline="6000" dirty="0">
                <a:latin typeface="Calibri" panose="020F0502020204030204"/>
                <a:cs typeface="Calibri" panose="020F0502020204030204"/>
              </a:rPr>
              <a:t>.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Contoh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deklarasi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css pada selector id</a:t>
            </a:r>
            <a:r>
              <a:rPr sz="18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: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2304288"/>
            <a:ext cx="2667000" cy="1201420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#coba{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720" marR="71374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text-align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: </a:t>
            </a:r>
            <a:r>
              <a:rPr sz="18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center; 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color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blue;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9000" y="2286000"/>
            <a:ext cx="2667000" cy="1201420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#latian{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00355" marR="1028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height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200px; 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color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libri" panose="020F0502020204030204"/>
                <a:cs typeface="Calibri" panose="020F0502020204030204"/>
              </a:rPr>
              <a:t>red;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68580" y="127000"/>
            <a:ext cx="2333625" cy="533400"/>
          </a:xfrm>
          <a:custGeom>
            <a:avLst/>
            <a:gdLst/>
            <a:ahLst/>
            <a:cxnLst/>
            <a:rect l="l" t="t" r="r" b="b"/>
            <a:pathLst>
              <a:path w="2249805" h="533400">
                <a:moveTo>
                  <a:pt x="0" y="533400"/>
                </a:moveTo>
                <a:lnTo>
                  <a:pt x="2249424" y="533400"/>
                </a:lnTo>
                <a:lnTo>
                  <a:pt x="224942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p/>
        </p:txBody>
      </p:sp>
      <p:sp>
        <p:nvSpPr>
          <p:cNvPr id="15" name="Rectangle 14"/>
          <p:cNvSpPr/>
          <p:nvPr/>
        </p:nvSpPr>
        <p:spPr>
          <a:xfrm>
            <a:off x="678815" y="101600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2249805" cy="391160"/>
          </a:xfrm>
          <a:custGeom>
            <a:avLst/>
            <a:gdLst/>
            <a:ahLst/>
            <a:cxnLst/>
            <a:rect l="l" t="t" r="r" b="b"/>
            <a:pathLst>
              <a:path w="2249805" h="533400">
                <a:moveTo>
                  <a:pt x="0" y="533400"/>
                </a:moveTo>
                <a:lnTo>
                  <a:pt x="2249424" y="533400"/>
                </a:lnTo>
                <a:lnTo>
                  <a:pt x="224942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9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55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2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894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562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23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89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56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9181" y="254000"/>
            <a:ext cx="8733790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120">
              <a:lnSpc>
                <a:spcPct val="100000"/>
              </a:lnSpc>
              <a:spcBef>
                <a:spcPts val="100"/>
              </a:spcBef>
              <a:tabLst>
                <a:tab pos="3902075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WIDTH 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HEIGHT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 marR="137541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Sifat </a:t>
            </a:r>
            <a:r>
              <a:rPr sz="1800" dirty="0">
                <a:latin typeface="Calibri" panose="020F0502020204030204"/>
                <a:cs typeface="Calibri" panose="020F0502020204030204"/>
              </a:rPr>
              <a:t>tinggi dan lebar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digunakan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untuk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mengatur </a:t>
            </a:r>
            <a:r>
              <a:rPr sz="1800" dirty="0">
                <a:latin typeface="Calibri" panose="020F0502020204030204"/>
                <a:cs typeface="Calibri" panose="020F0502020204030204"/>
              </a:rPr>
              <a:t>tinggi dan lebar elemen.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Tinggi dan lebar dapat diatur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ke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auto (ini </a:t>
            </a:r>
            <a:r>
              <a:rPr sz="1800" dirty="0">
                <a:latin typeface="Calibri" panose="020F0502020204030204"/>
                <a:cs typeface="Calibri" panose="020F0502020204030204"/>
              </a:rPr>
              <a:t>adalah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default. Berarti browser  </a:t>
            </a:r>
            <a:r>
              <a:rPr sz="1800" dirty="0">
                <a:latin typeface="Calibri" panose="020F0502020204030204"/>
                <a:cs typeface="Calibri" panose="020F0502020204030204"/>
              </a:rPr>
              <a:t>menghitung tinggi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dan lebar),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atau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ditentukan dengan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nilai </a:t>
            </a:r>
            <a:r>
              <a:rPr sz="1800" dirty="0">
                <a:latin typeface="Calibri" panose="020F0502020204030204"/>
                <a:cs typeface="Calibri" panose="020F0502020204030204"/>
              </a:rPr>
              <a:t>panjang,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seperti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px,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cm, dll,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atau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dalam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persen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(%) dari blok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1800" spc="1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mengandung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36525">
              <a:lnSpc>
                <a:spcPct val="100000"/>
              </a:lnSpc>
              <a:spcBef>
                <a:spcPts val="1200"/>
              </a:spcBef>
            </a:pPr>
            <a:r>
              <a:rPr sz="1800" i="1" spc="-10" dirty="0">
                <a:latin typeface="Calibri" panose="020F0502020204030204"/>
                <a:cs typeface="Calibri" panose="020F0502020204030204"/>
              </a:rPr>
              <a:t>Contoh Penggunaan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WIDTH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HEIGHT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90800" y="2438400"/>
            <a:ext cx="4448555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2"/>
          <p:cNvSpPr txBox="1"/>
          <p:nvPr/>
        </p:nvSpPr>
        <p:spPr>
          <a:xfrm>
            <a:off x="2401823" y="153162"/>
            <a:ext cx="6590665" cy="390525"/>
          </a:xfrm>
          <a:prstGeom prst="rect">
            <a:avLst/>
          </a:prstGeom>
          <a:solidFill>
            <a:srgbClr val="1ABB9C"/>
          </a:solidFill>
        </p:spPr>
        <p:txBody>
          <a:bodyPr vert="horz" wrap="square" lIns="0" tIns="113665" rIns="0" bIns="0" rtlCol="0">
            <a:spAutoFit/>
          </a:bodyPr>
          <a:p>
            <a:pPr marL="2116455">
              <a:lnSpc>
                <a:spcPct val="100000"/>
              </a:lnSpc>
              <a:spcBef>
                <a:spcPts val="895"/>
              </a:spcBef>
            </a:pPr>
            <a:r>
              <a:rPr lang="en-US"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WIDTH &amp; HEIGHT</a:t>
            </a:r>
            <a:endParaRPr lang="en-US" sz="180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8815" y="101600"/>
            <a:ext cx="920115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en-US" sz="28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89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55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2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894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562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23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89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56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6600" y="2438400"/>
            <a:ext cx="3657600" cy="3829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3540" y="254000"/>
            <a:ext cx="8609330" cy="204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5660">
              <a:lnSpc>
                <a:spcPct val="100000"/>
              </a:lnSpc>
              <a:spcBef>
                <a:spcPts val="100"/>
              </a:spcBef>
              <a:tabLst>
                <a:tab pos="4322445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	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MARGIN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Properti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margin CSS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digunakan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untuk membuat </a:t>
            </a:r>
            <a:r>
              <a:rPr sz="1800" dirty="0">
                <a:latin typeface="Calibri" panose="020F0502020204030204"/>
                <a:cs typeface="Calibri" panose="020F0502020204030204"/>
              </a:rPr>
              <a:t>ruang di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sekitar</a:t>
            </a:r>
            <a:r>
              <a:rPr sz="18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elemen,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12954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di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luar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batas yang ditentukan. Dengan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CSS,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memiliki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kontrol </a:t>
            </a:r>
            <a:r>
              <a:rPr sz="1800" dirty="0">
                <a:latin typeface="Calibri" panose="020F0502020204030204"/>
                <a:cs typeface="Calibri" panose="020F0502020204030204"/>
              </a:rPr>
              <a:t>penuh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atas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margin. </a:t>
            </a:r>
            <a:r>
              <a:rPr sz="1800" dirty="0">
                <a:latin typeface="Calibri" panose="020F0502020204030204"/>
                <a:cs typeface="Calibri" panose="020F0502020204030204"/>
              </a:rPr>
              <a:t>Ada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properti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untuk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menetapkan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margin untuk setiap sisi </a:t>
            </a:r>
            <a:r>
              <a:rPr sz="1800" dirty="0">
                <a:latin typeface="Calibri" panose="020F0502020204030204"/>
                <a:cs typeface="Calibri" panose="020F0502020204030204"/>
              </a:rPr>
              <a:t>elemen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(atas,  kanan, bawah,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dan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kiri).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i="1" spc="-10" dirty="0">
                <a:latin typeface="Calibri" panose="020F0502020204030204"/>
                <a:cs typeface="Calibri" panose="020F0502020204030204"/>
              </a:rPr>
              <a:t>Contoh Penggunaan</a:t>
            </a:r>
            <a:r>
              <a:rPr sz="1800" i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Margin: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2"/>
          <p:cNvSpPr txBox="1"/>
          <p:nvPr/>
        </p:nvSpPr>
        <p:spPr>
          <a:xfrm>
            <a:off x="2401823" y="153162"/>
            <a:ext cx="6590665" cy="390525"/>
          </a:xfrm>
          <a:prstGeom prst="rect">
            <a:avLst/>
          </a:prstGeom>
          <a:solidFill>
            <a:srgbClr val="1ABB9C"/>
          </a:solidFill>
        </p:spPr>
        <p:txBody>
          <a:bodyPr vert="horz" wrap="square" lIns="0" tIns="113665" rIns="0" bIns="0" rtlCol="0">
            <a:spAutoFit/>
          </a:bodyPr>
          <a:p>
            <a:pPr marL="2116455">
              <a:lnSpc>
                <a:spcPct val="100000"/>
              </a:lnSpc>
              <a:spcBef>
                <a:spcPts val="895"/>
              </a:spcBef>
            </a:pPr>
            <a:r>
              <a:rPr lang="en-US"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MARGIN</a:t>
            </a:r>
            <a:endParaRPr lang="en-US" sz="180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3"/>
          <p:cNvSpPr/>
          <p:nvPr/>
        </p:nvSpPr>
        <p:spPr>
          <a:xfrm>
            <a:off x="68580" y="127000"/>
            <a:ext cx="2333625" cy="416560"/>
          </a:xfrm>
          <a:custGeom>
            <a:avLst/>
            <a:gdLst/>
            <a:ahLst/>
            <a:cxnLst/>
            <a:rect l="l" t="t" r="r" b="b"/>
            <a:pathLst>
              <a:path w="2249805" h="533400">
                <a:moveTo>
                  <a:pt x="0" y="533400"/>
                </a:moveTo>
                <a:lnTo>
                  <a:pt x="2249424" y="533400"/>
                </a:lnTo>
                <a:lnTo>
                  <a:pt x="224942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p/>
        </p:txBody>
      </p:sp>
      <p:sp>
        <p:nvSpPr>
          <p:cNvPr id="16" name="Rectangle 15"/>
          <p:cNvSpPr/>
          <p:nvPr/>
        </p:nvSpPr>
        <p:spPr>
          <a:xfrm>
            <a:off x="678815" y="101600"/>
            <a:ext cx="920115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en-US" sz="28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89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55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2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894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562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230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898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56665" y="6350377"/>
            <a:ext cx="768927" cy="4267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254000"/>
            <a:ext cx="8609330" cy="204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5660">
              <a:lnSpc>
                <a:spcPct val="100000"/>
              </a:lnSpc>
              <a:spcBef>
                <a:spcPts val="100"/>
              </a:spcBef>
              <a:tabLst>
                <a:tab pos="4290060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	</a:t>
            </a: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PADDING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 marR="2220595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Properti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padding CSS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digunakan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untuk menghasilkan </a:t>
            </a:r>
            <a:r>
              <a:rPr sz="1800" dirty="0">
                <a:latin typeface="Calibri" panose="020F0502020204030204"/>
                <a:cs typeface="Calibri" panose="020F0502020204030204"/>
              </a:rPr>
              <a:t>ruang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sekitar 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konten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elemen,di dalam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batas yang ditentukan. Dengan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CSS,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Anda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memiliki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kontrol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penuh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atas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padding. </a:t>
            </a:r>
            <a:r>
              <a:rPr sz="1800" dirty="0">
                <a:latin typeface="Calibri" panose="020F0502020204030204"/>
                <a:cs typeface="Calibri" panose="020F0502020204030204"/>
              </a:rPr>
              <a:t>Ada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properti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untuk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menyetel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padding untuk setiap sisi </a:t>
            </a:r>
            <a:r>
              <a:rPr sz="1800" dirty="0">
                <a:latin typeface="Calibri" panose="020F0502020204030204"/>
                <a:cs typeface="Calibri" panose="020F0502020204030204"/>
              </a:rPr>
              <a:t>elemen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(atas, kanan, bawah,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dan</a:t>
            </a:r>
            <a:r>
              <a:rPr sz="180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kiri).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i="1" spc="-10" dirty="0">
                <a:latin typeface="Calibri" panose="020F0502020204030204"/>
                <a:cs typeface="Calibri" panose="020F0502020204030204"/>
              </a:rPr>
              <a:t>Contoh Penggunaan</a:t>
            </a:r>
            <a:r>
              <a:rPr sz="1800" i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i="1" spc="-15" dirty="0">
                <a:latin typeface="Calibri" panose="020F0502020204030204"/>
                <a:cs typeface="Calibri" panose="020F0502020204030204"/>
              </a:rPr>
              <a:t>Padding: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5200" y="2086355"/>
            <a:ext cx="4114800" cy="444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2"/>
          <p:cNvSpPr txBox="1"/>
          <p:nvPr/>
        </p:nvSpPr>
        <p:spPr>
          <a:xfrm>
            <a:off x="2401823" y="153162"/>
            <a:ext cx="6590665" cy="390525"/>
          </a:xfrm>
          <a:prstGeom prst="rect">
            <a:avLst/>
          </a:prstGeom>
          <a:solidFill>
            <a:srgbClr val="1ABB9C"/>
          </a:solidFill>
        </p:spPr>
        <p:txBody>
          <a:bodyPr vert="horz" wrap="square" lIns="0" tIns="113665" rIns="0" bIns="0" rtlCol="0">
            <a:spAutoFit/>
          </a:bodyPr>
          <a:p>
            <a:pPr marL="2116455">
              <a:lnSpc>
                <a:spcPct val="100000"/>
              </a:lnSpc>
              <a:spcBef>
                <a:spcPts val="895"/>
              </a:spcBef>
            </a:pPr>
            <a:r>
              <a:rPr lang="en-US"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PADDING</a:t>
            </a:r>
            <a:endParaRPr lang="en-US" sz="180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3"/>
          <p:cNvSpPr/>
          <p:nvPr/>
        </p:nvSpPr>
        <p:spPr>
          <a:xfrm>
            <a:off x="68580" y="127000"/>
            <a:ext cx="2333625" cy="416560"/>
          </a:xfrm>
          <a:custGeom>
            <a:avLst/>
            <a:gdLst/>
            <a:ahLst/>
            <a:cxnLst/>
            <a:rect l="l" t="t" r="r" b="b"/>
            <a:pathLst>
              <a:path w="2249805" h="533400">
                <a:moveTo>
                  <a:pt x="0" y="533400"/>
                </a:moveTo>
                <a:lnTo>
                  <a:pt x="2249424" y="533400"/>
                </a:lnTo>
                <a:lnTo>
                  <a:pt x="224942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p/>
        </p:txBody>
      </p:sp>
      <p:sp>
        <p:nvSpPr>
          <p:cNvPr id="16" name="Rectangle 15"/>
          <p:cNvSpPr/>
          <p:nvPr/>
        </p:nvSpPr>
        <p:spPr>
          <a:xfrm>
            <a:off x="678815" y="101600"/>
            <a:ext cx="920115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endParaRPr lang="en-US" sz="28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3026</Words>
  <Application>WPS Presentation</Application>
  <PresentationFormat>On-screen Show (4:3)</PresentationFormat>
  <Paragraphs>142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Adobe Ming Std L</vt:lpstr>
      <vt:lpstr>Adobe Fan Heiti Std B</vt:lpstr>
      <vt:lpstr>Times New Roman</vt:lpstr>
      <vt:lpstr>Calibri</vt:lpstr>
      <vt:lpstr>Microsoft YaHei</vt:lpstr>
      <vt:lpstr>Arial Unicode MS</vt:lpstr>
      <vt:lpstr>Yu Gothic</vt:lpstr>
      <vt:lpstr>Calibri</vt:lpstr>
      <vt:lpstr>Times New Roman</vt:lpstr>
      <vt:lpstr>Office Theme</vt:lpstr>
      <vt:lpstr>PowerPoint 演示文稿</vt:lpstr>
      <vt:lpstr>Dasar Dasar CSS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Hj.Sofiami</dc:creator>
  <cp:lastModifiedBy>ASUS</cp:lastModifiedBy>
  <cp:revision>179</cp:revision>
  <dcterms:created xsi:type="dcterms:W3CDTF">2017-12-06T16:01:00Z</dcterms:created>
  <dcterms:modified xsi:type="dcterms:W3CDTF">2019-10-19T05:31:21Z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