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5" r:id="rId4"/>
    <p:sldId id="267" r:id="rId5"/>
    <p:sldId id="269" r:id="rId6"/>
    <p:sldId id="268" r:id="rId7"/>
    <p:sldId id="270" r:id="rId8"/>
    <p:sldId id="271" r:id="rId9"/>
    <p:sldId id="272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144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0608-B292-423A-A94C-B173A8D2A491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F0F6-1D8B-408D-937B-92C8CD0FFB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0608-B292-423A-A94C-B173A8D2A491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F0F6-1D8B-408D-937B-92C8CD0FFB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0608-B292-423A-A94C-B173A8D2A491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F0F6-1D8B-408D-937B-92C8CD0FFB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0608-B292-423A-A94C-B173A8D2A491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F0F6-1D8B-408D-937B-92C8CD0FFB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0608-B292-423A-A94C-B173A8D2A491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F0F6-1D8B-408D-937B-92C8CD0FFB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0608-B292-423A-A94C-B173A8D2A491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F0F6-1D8B-408D-937B-92C8CD0FFB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0608-B292-423A-A94C-B173A8D2A491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F0F6-1D8B-408D-937B-92C8CD0FFB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0608-B292-423A-A94C-B173A8D2A491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F0F6-1D8B-408D-937B-92C8CD0FFB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0608-B292-423A-A94C-B173A8D2A491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F0F6-1D8B-408D-937B-92C8CD0FFB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0608-B292-423A-A94C-B173A8D2A491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F0F6-1D8B-408D-937B-92C8CD0FFB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0608-B292-423A-A94C-B173A8D2A491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F0F6-1D8B-408D-937B-92C8CD0FFB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20608-B292-423A-A94C-B173A8D2A491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5F0F6-1D8B-408D-937B-92C8CD0FFB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62839D0-231B-4B35-9CAC-863B4963340C}"/>
              </a:ext>
            </a:extLst>
          </p:cNvPr>
          <p:cNvSpPr/>
          <p:nvPr/>
        </p:nvSpPr>
        <p:spPr>
          <a:xfrm>
            <a:off x="-1" y="0"/>
            <a:ext cx="9144001" cy="6857999"/>
          </a:xfrm>
          <a:prstGeom prst="rect">
            <a:avLst/>
          </a:prstGeom>
          <a:gradFill flip="none" rotWithShape="1">
            <a:gsLst>
              <a:gs pos="100000">
                <a:srgbClr val="02ABB0">
                  <a:alpha val="80000"/>
                </a:srgbClr>
              </a:gs>
              <a:gs pos="0">
                <a:srgbClr val="00CDAC">
                  <a:alpha val="7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7C1E83-3D54-4F20-AD87-109C7B305C3D}"/>
              </a:ext>
            </a:extLst>
          </p:cNvPr>
          <p:cNvSpPr txBox="1"/>
          <p:nvPr/>
        </p:nvSpPr>
        <p:spPr>
          <a:xfrm>
            <a:off x="349372" y="381000"/>
            <a:ext cx="8372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spc="3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BASIS DATA</a:t>
            </a:r>
            <a:endParaRPr lang="en-IN" sz="4000" spc="300" dirty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DFA497F-614F-44CD-8016-6C2CDB82F175}"/>
              </a:ext>
            </a:extLst>
          </p:cNvPr>
          <p:cNvSpPr txBox="1"/>
          <p:nvPr/>
        </p:nvSpPr>
        <p:spPr>
          <a:xfrm>
            <a:off x="1375319" y="5417403"/>
            <a:ext cx="6320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spc="300" dirty="0" err="1" smtClean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Oleh</a:t>
            </a:r>
            <a:r>
              <a:rPr lang="en-IN" sz="2400" spc="300" dirty="0" smtClean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algn="ctr"/>
            <a:r>
              <a:rPr lang="en-IN" sz="2400" spc="300" dirty="0" err="1" smtClean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Dzun</a:t>
            </a:r>
            <a:r>
              <a:rPr lang="en-IN" sz="2400" spc="300" dirty="0" smtClean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2400" spc="300" dirty="0" err="1" smtClean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Nurroin</a:t>
            </a:r>
            <a:endParaRPr lang="en-IN" sz="2400" spc="300" dirty="0">
              <a:solidFill>
                <a:schemeClr val="bg1">
                  <a:lumMod val="9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52" name="Picture 4" descr="Hasil gambar untuk unuj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608" y="1926893"/>
            <a:ext cx="3004211" cy="300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3027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62839D0-231B-4B35-9CAC-863B4963340C}"/>
              </a:ext>
            </a:extLst>
          </p:cNvPr>
          <p:cNvSpPr/>
          <p:nvPr/>
        </p:nvSpPr>
        <p:spPr>
          <a:xfrm>
            <a:off x="-1" y="0"/>
            <a:ext cx="9144001" cy="6857999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60000"/>
                  <a:lumOff val="40000"/>
                  <a:alpha val="5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7C1E83-3D54-4F20-AD87-109C7B305C3D}"/>
              </a:ext>
            </a:extLst>
          </p:cNvPr>
          <p:cNvSpPr txBox="1"/>
          <p:nvPr/>
        </p:nvSpPr>
        <p:spPr>
          <a:xfrm>
            <a:off x="349372" y="381000"/>
            <a:ext cx="8372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b="1" u="sng" spc="3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NORMALISASI</a:t>
            </a:r>
          </a:p>
          <a:p>
            <a:pPr algn="just"/>
            <a:r>
              <a:rPr lang="en-IN" sz="1400" spc="3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BASIS DATA</a:t>
            </a:r>
            <a:endParaRPr lang="en-IN" sz="3200" spc="300" dirty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1447800"/>
            <a:ext cx="8188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chemeClr val="bg1"/>
                </a:solidFill>
              </a:rPr>
              <a:t>MEMBUAT DATABASE</a:t>
            </a:r>
          </a:p>
        </p:txBody>
      </p:sp>
      <p:pic>
        <p:nvPicPr>
          <p:cNvPr id="1026" name="Picture 2" descr="photo60687610270356378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92" y="2133599"/>
            <a:ext cx="4753708" cy="4540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4615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62839D0-231B-4B35-9CAC-863B4963340C}"/>
              </a:ext>
            </a:extLst>
          </p:cNvPr>
          <p:cNvSpPr/>
          <p:nvPr/>
        </p:nvSpPr>
        <p:spPr>
          <a:xfrm>
            <a:off x="-1" y="0"/>
            <a:ext cx="9144001" cy="6857999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60000"/>
                  <a:lumOff val="40000"/>
                  <a:alpha val="5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7C1E83-3D54-4F20-AD87-109C7B305C3D}"/>
              </a:ext>
            </a:extLst>
          </p:cNvPr>
          <p:cNvSpPr txBox="1"/>
          <p:nvPr/>
        </p:nvSpPr>
        <p:spPr>
          <a:xfrm>
            <a:off x="349372" y="381000"/>
            <a:ext cx="8372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b="1" u="sng" spc="3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NORMALISASI</a:t>
            </a:r>
          </a:p>
          <a:p>
            <a:pPr algn="just"/>
            <a:r>
              <a:rPr lang="en-IN" sz="1400" spc="3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BASIS DATA</a:t>
            </a:r>
            <a:endParaRPr lang="en-IN" sz="3200" spc="300" dirty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1905000"/>
            <a:ext cx="818865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chemeClr val="bg1"/>
                </a:solidFill>
              </a:rPr>
              <a:t>TUJUAN</a:t>
            </a:r>
          </a:p>
          <a:p>
            <a:endParaRPr lang="en-US" sz="2400" b="1" u="sng" dirty="0">
              <a:solidFill>
                <a:schemeClr val="bg1"/>
              </a:solidFill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id-ID" sz="2400" dirty="0">
                <a:solidFill>
                  <a:schemeClr val="bg1"/>
                </a:solidFill>
              </a:rPr>
              <a:t>Menghilangkan kerangkapan data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id-ID" sz="2400" dirty="0">
                <a:solidFill>
                  <a:schemeClr val="bg1"/>
                </a:solidFill>
              </a:rPr>
              <a:t>Mengurangi kompleksitas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id-ID" sz="2400" dirty="0">
                <a:solidFill>
                  <a:schemeClr val="bg1"/>
                </a:solidFill>
              </a:rPr>
              <a:t>Mempermudah pemodifikasian data</a:t>
            </a:r>
          </a:p>
          <a:p>
            <a:pPr fontAlgn="base"/>
            <a:endParaRPr lang="id-ID" sz="2400" dirty="0">
              <a:solidFill>
                <a:schemeClr val="bg1"/>
              </a:solidFill>
            </a:endParaRPr>
          </a:p>
          <a:p>
            <a:pPr fontAlgn="base"/>
            <a:endParaRPr lang="id-ID" sz="2400" dirty="0">
              <a:solidFill>
                <a:schemeClr val="bg1"/>
              </a:solidFill>
            </a:endParaRPr>
          </a:p>
          <a:p>
            <a:endParaRPr lang="en-US" sz="24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7529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62839D0-231B-4B35-9CAC-863B4963340C}"/>
              </a:ext>
            </a:extLst>
          </p:cNvPr>
          <p:cNvSpPr/>
          <p:nvPr/>
        </p:nvSpPr>
        <p:spPr>
          <a:xfrm>
            <a:off x="-1" y="0"/>
            <a:ext cx="9144001" cy="6857999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60000"/>
                  <a:lumOff val="40000"/>
                  <a:alpha val="5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7C1E83-3D54-4F20-AD87-109C7B305C3D}"/>
              </a:ext>
            </a:extLst>
          </p:cNvPr>
          <p:cNvSpPr txBox="1"/>
          <p:nvPr/>
        </p:nvSpPr>
        <p:spPr>
          <a:xfrm>
            <a:off x="349372" y="381000"/>
            <a:ext cx="8372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b="1" u="sng" spc="3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NORMALISASI</a:t>
            </a:r>
          </a:p>
          <a:p>
            <a:pPr algn="just"/>
            <a:r>
              <a:rPr lang="en-IN" sz="1400" spc="3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BASIS DATA</a:t>
            </a:r>
            <a:endParaRPr lang="en-IN" sz="3200" spc="300" dirty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1905000"/>
            <a:ext cx="81886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chemeClr val="bg1"/>
                </a:solidFill>
              </a:rPr>
              <a:t>PENGERTIAN</a:t>
            </a:r>
          </a:p>
          <a:p>
            <a:endParaRPr lang="en-US" sz="2400" b="1" u="sng" dirty="0">
              <a:solidFill>
                <a:schemeClr val="bg1"/>
              </a:solidFill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id-ID" sz="2400" dirty="0">
                <a:solidFill>
                  <a:schemeClr val="bg1"/>
                </a:solidFill>
              </a:rPr>
              <a:t>Mengelompokkan atribut dari suatu relasi sehingga membentuk struktur relasi yang baik (</a:t>
            </a:r>
            <a:r>
              <a:rPr lang="id-ID" sz="2400" b="1" dirty="0">
                <a:solidFill>
                  <a:schemeClr val="bg1"/>
                </a:solidFill>
              </a:rPr>
              <a:t>tanpa redudansi</a:t>
            </a:r>
            <a:r>
              <a:rPr lang="id-ID" sz="2400" dirty="0">
                <a:solidFill>
                  <a:schemeClr val="bg1"/>
                </a:solidFill>
              </a:rPr>
              <a:t>) dalam sebuat database.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id-ID" sz="2400" dirty="0">
                <a:solidFill>
                  <a:schemeClr val="bg1"/>
                </a:solidFill>
              </a:rPr>
              <a:t>Pembentukan struktur basis data sehingga sebagian besar </a:t>
            </a:r>
            <a:r>
              <a:rPr lang="id-ID" sz="2400" b="1" i="1" dirty="0">
                <a:solidFill>
                  <a:schemeClr val="bg1"/>
                </a:solidFill>
              </a:rPr>
              <a:t>ambiguity</a:t>
            </a:r>
            <a:r>
              <a:rPr lang="id-ID" sz="2400" i="1" dirty="0">
                <a:solidFill>
                  <a:schemeClr val="bg1"/>
                </a:solidFill>
              </a:rPr>
              <a:t> </a:t>
            </a:r>
            <a:r>
              <a:rPr lang="id-ID" sz="2400" dirty="0">
                <a:solidFill>
                  <a:schemeClr val="bg1"/>
                </a:solidFill>
              </a:rPr>
              <a:t>bisa dihilangkan.</a:t>
            </a:r>
          </a:p>
          <a:p>
            <a:pPr fontAlgn="base"/>
            <a:endParaRPr lang="id-ID" sz="2400" dirty="0">
              <a:solidFill>
                <a:schemeClr val="bg1"/>
              </a:solidFill>
            </a:endParaRPr>
          </a:p>
          <a:p>
            <a:endParaRPr lang="en-US" sz="24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0295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62839D0-231B-4B35-9CAC-863B4963340C}"/>
              </a:ext>
            </a:extLst>
          </p:cNvPr>
          <p:cNvSpPr/>
          <p:nvPr/>
        </p:nvSpPr>
        <p:spPr>
          <a:xfrm>
            <a:off x="-1" y="0"/>
            <a:ext cx="9144001" cy="6857999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60000"/>
                  <a:lumOff val="40000"/>
                  <a:alpha val="5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7C1E83-3D54-4F20-AD87-109C7B305C3D}"/>
              </a:ext>
            </a:extLst>
          </p:cNvPr>
          <p:cNvSpPr txBox="1"/>
          <p:nvPr/>
        </p:nvSpPr>
        <p:spPr>
          <a:xfrm>
            <a:off x="349372" y="381000"/>
            <a:ext cx="8372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b="1" u="sng" spc="3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NORMALISASI</a:t>
            </a:r>
          </a:p>
          <a:p>
            <a:pPr algn="just"/>
            <a:r>
              <a:rPr lang="en-IN" sz="1400" spc="3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BASIS DATA</a:t>
            </a:r>
            <a:endParaRPr lang="en-IN" sz="3200" spc="300" dirty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1905000"/>
            <a:ext cx="81886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chemeClr val="bg1"/>
                </a:solidFill>
              </a:rPr>
              <a:t>PROSE</a:t>
            </a:r>
          </a:p>
          <a:p>
            <a:endParaRPr lang="en-US" sz="3200" b="1" u="sng" dirty="0" smtClean="0">
              <a:solidFill>
                <a:schemeClr val="bg1"/>
              </a:solidFill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id-ID" sz="2400" dirty="0" smtClean="0">
                <a:solidFill>
                  <a:schemeClr val="bg1"/>
                </a:solidFill>
              </a:rPr>
              <a:t>Uraikan </a:t>
            </a:r>
            <a:r>
              <a:rPr lang="id-ID" sz="2400" dirty="0">
                <a:solidFill>
                  <a:schemeClr val="bg1"/>
                </a:solidFill>
              </a:rPr>
              <a:t>data dalam bentuk tabel, selanjutnya dianalisis berdasarkan persyaratan tertentu ke beberapa tingkat.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id-ID" sz="2400" dirty="0">
                <a:solidFill>
                  <a:schemeClr val="bg1"/>
                </a:solidFill>
              </a:rPr>
              <a:t>Jika tabel belum memenuhi persyaratan tertentu, maka tabel tersebut perlu dipecah menjadi beberapa tabel yang lebih sederhana sampai memenuhi bentuk yang optimal.</a:t>
            </a:r>
          </a:p>
          <a:p>
            <a:pPr marL="457200" indent="-457200" fontAlgn="base">
              <a:buFont typeface="+mj-lt"/>
              <a:buAutoNum type="arabicPeriod"/>
            </a:pPr>
            <a:endParaRPr lang="id-ID" sz="2400" dirty="0">
              <a:solidFill>
                <a:schemeClr val="bg1"/>
              </a:solidFill>
            </a:endParaRPr>
          </a:p>
          <a:p>
            <a:pPr fontAlgn="base"/>
            <a:endParaRPr lang="id-ID" sz="2400" dirty="0">
              <a:solidFill>
                <a:schemeClr val="bg1"/>
              </a:solidFill>
            </a:endParaRPr>
          </a:p>
          <a:p>
            <a:pPr fontAlgn="base"/>
            <a:endParaRPr lang="id-ID" sz="2400" dirty="0">
              <a:solidFill>
                <a:schemeClr val="bg1"/>
              </a:solidFill>
            </a:endParaRPr>
          </a:p>
          <a:p>
            <a:endParaRPr lang="en-US" sz="24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6638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62839D0-231B-4B35-9CAC-863B4963340C}"/>
              </a:ext>
            </a:extLst>
          </p:cNvPr>
          <p:cNvSpPr/>
          <p:nvPr/>
        </p:nvSpPr>
        <p:spPr>
          <a:xfrm>
            <a:off x="-1" y="0"/>
            <a:ext cx="9144001" cy="6857999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60000"/>
                  <a:lumOff val="40000"/>
                  <a:alpha val="5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7C1E83-3D54-4F20-AD87-109C7B305C3D}"/>
              </a:ext>
            </a:extLst>
          </p:cNvPr>
          <p:cNvSpPr txBox="1"/>
          <p:nvPr/>
        </p:nvSpPr>
        <p:spPr>
          <a:xfrm>
            <a:off x="349372" y="381000"/>
            <a:ext cx="8372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b="1" u="sng" spc="3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NORMALISASI</a:t>
            </a:r>
          </a:p>
          <a:p>
            <a:pPr algn="just"/>
            <a:r>
              <a:rPr lang="en-IN" sz="1400" spc="3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BASIS DATA</a:t>
            </a:r>
            <a:endParaRPr lang="en-IN" sz="3200" spc="300" dirty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1600200"/>
            <a:ext cx="8188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chemeClr val="bg1"/>
                </a:solidFill>
              </a:rPr>
              <a:t>NORMALISASI PERTAMA (1NF)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49371" y="2732819"/>
            <a:ext cx="8565679" cy="191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117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62839D0-231B-4B35-9CAC-863B4963340C}"/>
              </a:ext>
            </a:extLst>
          </p:cNvPr>
          <p:cNvSpPr/>
          <p:nvPr/>
        </p:nvSpPr>
        <p:spPr>
          <a:xfrm>
            <a:off x="-1" y="0"/>
            <a:ext cx="9144001" cy="6857999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60000"/>
                  <a:lumOff val="40000"/>
                  <a:alpha val="5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7C1E83-3D54-4F20-AD87-109C7B305C3D}"/>
              </a:ext>
            </a:extLst>
          </p:cNvPr>
          <p:cNvSpPr txBox="1"/>
          <p:nvPr/>
        </p:nvSpPr>
        <p:spPr>
          <a:xfrm>
            <a:off x="349372" y="381000"/>
            <a:ext cx="8372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b="1" u="sng" spc="3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NORMALISASI</a:t>
            </a:r>
          </a:p>
          <a:p>
            <a:pPr algn="just"/>
            <a:r>
              <a:rPr lang="en-IN" sz="1400" spc="3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BASIS DATA</a:t>
            </a:r>
            <a:endParaRPr lang="en-IN" sz="3200" spc="300" dirty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1600200"/>
            <a:ext cx="81886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chemeClr val="bg1"/>
                </a:solidFill>
              </a:rPr>
              <a:t>PENTINGNYA NORMALISASI</a:t>
            </a:r>
          </a:p>
          <a:p>
            <a:endParaRPr lang="en-US" sz="3200" b="1" u="sng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id-ID" sz="2300" dirty="0">
                <a:solidFill>
                  <a:schemeClr val="bg1"/>
                </a:solidFill>
              </a:rPr>
              <a:t>Data yang sama tersimpan di beberapa tempat</a:t>
            </a:r>
            <a:br>
              <a:rPr lang="id-ID" sz="2300" dirty="0">
                <a:solidFill>
                  <a:schemeClr val="bg1"/>
                </a:solidFill>
              </a:rPr>
            </a:br>
            <a:r>
              <a:rPr lang="id-ID" sz="2300" dirty="0">
                <a:solidFill>
                  <a:schemeClr val="bg1"/>
                </a:solidFill>
              </a:rPr>
              <a:t>(file atau record)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300" dirty="0">
                <a:solidFill>
                  <a:schemeClr val="bg1"/>
                </a:solidFill>
              </a:rPr>
              <a:t>Ketidakmampuan untuk menghasilkan informasi</a:t>
            </a:r>
            <a:br>
              <a:rPr lang="id-ID" sz="2300" dirty="0">
                <a:solidFill>
                  <a:schemeClr val="bg1"/>
                </a:solidFill>
              </a:rPr>
            </a:br>
            <a:r>
              <a:rPr lang="id-ID" sz="2300" dirty="0">
                <a:solidFill>
                  <a:schemeClr val="bg1"/>
                </a:solidFill>
              </a:rPr>
              <a:t>tertentu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300" dirty="0">
                <a:solidFill>
                  <a:schemeClr val="bg1"/>
                </a:solidFill>
              </a:rPr>
              <a:t>Terjadi kehilangan informasi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300" dirty="0">
                <a:solidFill>
                  <a:schemeClr val="bg1"/>
                </a:solidFill>
              </a:rPr>
              <a:t>Terjadi adanya redudansi (pengulangan) atau duplikasi data sehingga memboroskan ruang penyimpanan dan menyulitkan saat proses updating data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300" dirty="0">
                <a:solidFill>
                  <a:schemeClr val="bg1"/>
                </a:solidFill>
              </a:rPr>
              <a:t>Timbul adanya NULL VALUE.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300" dirty="0">
                <a:solidFill>
                  <a:schemeClr val="bg1"/>
                </a:solidFill>
              </a:rPr>
              <a:t>Kehilangan informasi bisa terjadi bila pada waktu merancang database (melakukan proses dekomposisi yang keliru).</a:t>
            </a:r>
          </a:p>
          <a:p>
            <a:pPr marL="457200" indent="-457200">
              <a:buFont typeface="+mj-lt"/>
              <a:buAutoNum type="arabicPeriod"/>
            </a:pPr>
            <a:endParaRPr lang="en-US" sz="23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5526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62839D0-231B-4B35-9CAC-863B4963340C}"/>
              </a:ext>
            </a:extLst>
          </p:cNvPr>
          <p:cNvSpPr/>
          <p:nvPr/>
        </p:nvSpPr>
        <p:spPr>
          <a:xfrm>
            <a:off x="-1" y="0"/>
            <a:ext cx="9144001" cy="6857999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60000"/>
                  <a:lumOff val="40000"/>
                  <a:alpha val="5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7C1E83-3D54-4F20-AD87-109C7B305C3D}"/>
              </a:ext>
            </a:extLst>
          </p:cNvPr>
          <p:cNvSpPr txBox="1"/>
          <p:nvPr/>
        </p:nvSpPr>
        <p:spPr>
          <a:xfrm>
            <a:off x="349372" y="381000"/>
            <a:ext cx="8372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b="1" u="sng" spc="3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NORMALISASI</a:t>
            </a:r>
          </a:p>
          <a:p>
            <a:pPr algn="just"/>
            <a:r>
              <a:rPr lang="en-IN" sz="1400" spc="3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BASIS DATA</a:t>
            </a:r>
            <a:endParaRPr lang="en-IN" sz="3200" spc="300" dirty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1600200"/>
            <a:ext cx="8188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chemeClr val="bg1"/>
                </a:solidFill>
              </a:rPr>
              <a:t>NORMALISASI KEDUA (2 NF)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49372" y="2265862"/>
            <a:ext cx="5975228" cy="415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1666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62839D0-231B-4B35-9CAC-863B4963340C}"/>
              </a:ext>
            </a:extLst>
          </p:cNvPr>
          <p:cNvSpPr/>
          <p:nvPr/>
        </p:nvSpPr>
        <p:spPr>
          <a:xfrm>
            <a:off x="-1" y="0"/>
            <a:ext cx="9144001" cy="6857999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60000"/>
                  <a:lumOff val="40000"/>
                  <a:alpha val="5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7C1E83-3D54-4F20-AD87-109C7B305C3D}"/>
              </a:ext>
            </a:extLst>
          </p:cNvPr>
          <p:cNvSpPr txBox="1"/>
          <p:nvPr/>
        </p:nvSpPr>
        <p:spPr>
          <a:xfrm>
            <a:off x="349372" y="381000"/>
            <a:ext cx="8372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b="1" u="sng" spc="3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NORMALISASI</a:t>
            </a:r>
          </a:p>
          <a:p>
            <a:pPr algn="just"/>
            <a:r>
              <a:rPr lang="en-IN" sz="1400" spc="3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BASIS DATA</a:t>
            </a:r>
            <a:endParaRPr lang="en-IN" sz="3200" spc="300" dirty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1524000"/>
            <a:ext cx="8188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chemeClr val="bg1"/>
                </a:solidFill>
              </a:rPr>
              <a:t>NORMALISASI KETIGA (3 NF)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43" y="2188492"/>
            <a:ext cx="7029157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089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62839D0-231B-4B35-9CAC-863B4963340C}"/>
              </a:ext>
            </a:extLst>
          </p:cNvPr>
          <p:cNvSpPr/>
          <p:nvPr/>
        </p:nvSpPr>
        <p:spPr>
          <a:xfrm>
            <a:off x="-1" y="0"/>
            <a:ext cx="9144001" cy="6857999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60000"/>
                  <a:lumOff val="40000"/>
                  <a:alpha val="5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7C1E83-3D54-4F20-AD87-109C7B305C3D}"/>
              </a:ext>
            </a:extLst>
          </p:cNvPr>
          <p:cNvSpPr txBox="1"/>
          <p:nvPr/>
        </p:nvSpPr>
        <p:spPr>
          <a:xfrm>
            <a:off x="349372" y="381000"/>
            <a:ext cx="8372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b="1" u="sng" spc="3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NORMALISASI</a:t>
            </a:r>
          </a:p>
          <a:p>
            <a:pPr algn="just"/>
            <a:r>
              <a:rPr lang="en-IN" sz="1400" spc="3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BASIS DATA</a:t>
            </a:r>
            <a:endParaRPr lang="en-IN" sz="3200" spc="300" dirty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1447800"/>
            <a:ext cx="8188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err="1" smtClean="0">
                <a:solidFill>
                  <a:schemeClr val="bg1"/>
                </a:solidFill>
              </a:rPr>
              <a:t>Membuat</a:t>
            </a:r>
            <a:r>
              <a:rPr lang="en-US" sz="3200" b="1" u="sng" dirty="0" smtClean="0">
                <a:solidFill>
                  <a:schemeClr val="bg1"/>
                </a:solidFill>
              </a:rPr>
              <a:t> ERD </a:t>
            </a:r>
            <a:r>
              <a:rPr lang="en-US" sz="3200" b="1" u="sng" dirty="0" err="1" smtClean="0">
                <a:solidFill>
                  <a:schemeClr val="bg1"/>
                </a:solidFill>
              </a:rPr>
              <a:t>dengan</a:t>
            </a:r>
            <a:r>
              <a:rPr lang="en-US" sz="3200" b="1" u="sng" dirty="0" smtClean="0">
                <a:solidFill>
                  <a:schemeClr val="bg1"/>
                </a:solidFill>
              </a:rPr>
              <a:t> </a:t>
            </a:r>
            <a:r>
              <a:rPr lang="en-US" sz="3200" b="1" u="sng" dirty="0" err="1" smtClean="0">
                <a:solidFill>
                  <a:schemeClr val="bg1"/>
                </a:solidFill>
              </a:rPr>
              <a:t>Kamus</a:t>
            </a:r>
            <a:r>
              <a:rPr lang="en-US" sz="3200" b="1" u="sng" dirty="0" smtClean="0">
                <a:solidFill>
                  <a:schemeClr val="bg1"/>
                </a:solidFill>
              </a:rPr>
              <a:t> Data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2362200"/>
            <a:ext cx="3646170" cy="28530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19600" y="2286000"/>
            <a:ext cx="457200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err="1">
                <a:solidFill>
                  <a:schemeClr val="bg1"/>
                </a:solidFill>
              </a:rPr>
              <a:t>Kamus</a:t>
            </a:r>
            <a:r>
              <a:rPr lang="en-US" sz="1900" b="1" dirty="0">
                <a:solidFill>
                  <a:schemeClr val="bg1"/>
                </a:solidFill>
              </a:rPr>
              <a:t> Data </a:t>
            </a:r>
            <a:r>
              <a:rPr lang="en-US" sz="1900" b="1" dirty="0" smtClean="0">
                <a:solidFill>
                  <a:schemeClr val="bg1"/>
                </a:solidFill>
              </a:rPr>
              <a:t>:</a:t>
            </a:r>
          </a:p>
          <a:p>
            <a:endParaRPr lang="en-US" sz="1900" dirty="0">
              <a:solidFill>
                <a:schemeClr val="bg1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900" b="1" dirty="0" err="1" smtClean="0">
                <a:solidFill>
                  <a:schemeClr val="bg1"/>
                </a:solidFill>
              </a:rPr>
              <a:t>Kasir</a:t>
            </a:r>
            <a:r>
              <a:rPr lang="en-US" sz="1900" b="1" dirty="0" smtClean="0">
                <a:solidFill>
                  <a:schemeClr val="bg1"/>
                </a:solidFill>
              </a:rPr>
              <a:t> </a:t>
            </a:r>
            <a:r>
              <a:rPr lang="en-US" sz="1900" dirty="0" smtClean="0">
                <a:solidFill>
                  <a:schemeClr val="bg1"/>
                </a:solidFill>
              </a:rPr>
              <a:t>= </a:t>
            </a:r>
            <a:r>
              <a:rPr lang="en-US" sz="1900" dirty="0">
                <a:solidFill>
                  <a:schemeClr val="bg1"/>
                </a:solidFill>
              </a:rPr>
              <a:t>{</a:t>
            </a:r>
            <a:r>
              <a:rPr lang="en-US" sz="1900" dirty="0" err="1">
                <a:solidFill>
                  <a:schemeClr val="bg1"/>
                </a:solidFill>
              </a:rPr>
              <a:t>id_user</a:t>
            </a:r>
            <a:r>
              <a:rPr lang="en-US" sz="1900" dirty="0">
                <a:solidFill>
                  <a:schemeClr val="bg1"/>
                </a:solidFill>
              </a:rPr>
              <a:t>, username, password, </a:t>
            </a:r>
            <a:r>
              <a:rPr lang="en-US" sz="1900" dirty="0" err="1">
                <a:solidFill>
                  <a:schemeClr val="bg1"/>
                </a:solidFill>
              </a:rPr>
              <a:t>nama_user</a:t>
            </a:r>
            <a:r>
              <a:rPr lang="en-US" sz="1900" dirty="0">
                <a:solidFill>
                  <a:schemeClr val="bg1"/>
                </a:solidFill>
              </a:rPr>
              <a:t>, </a:t>
            </a:r>
            <a:r>
              <a:rPr lang="en-US" sz="1900" dirty="0" err="1">
                <a:solidFill>
                  <a:schemeClr val="bg1"/>
                </a:solidFill>
              </a:rPr>
              <a:t>id_level</a:t>
            </a:r>
            <a:r>
              <a:rPr lang="en-US" sz="1900" dirty="0">
                <a:solidFill>
                  <a:schemeClr val="bg1"/>
                </a:solidFill>
              </a:rPr>
              <a:t>}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900" b="1" dirty="0" err="1" smtClean="0">
                <a:solidFill>
                  <a:schemeClr val="bg1"/>
                </a:solidFill>
              </a:rPr>
              <a:t>Menjual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smtClean="0">
                <a:solidFill>
                  <a:schemeClr val="bg1"/>
                </a:solidFill>
              </a:rPr>
              <a:t>= </a:t>
            </a:r>
            <a:r>
              <a:rPr lang="en-US" sz="1900" dirty="0">
                <a:solidFill>
                  <a:schemeClr val="bg1"/>
                </a:solidFill>
              </a:rPr>
              <a:t>{</a:t>
            </a:r>
            <a:r>
              <a:rPr lang="en-US" sz="1900" dirty="0" err="1">
                <a:solidFill>
                  <a:schemeClr val="bg1"/>
                </a:solidFill>
              </a:rPr>
              <a:t>id_detail_order</a:t>
            </a:r>
            <a:r>
              <a:rPr lang="en-US" sz="1900" dirty="0">
                <a:solidFill>
                  <a:schemeClr val="bg1"/>
                </a:solidFill>
              </a:rPr>
              <a:t>, </a:t>
            </a:r>
            <a:r>
              <a:rPr lang="en-US" sz="1900" dirty="0" err="1">
                <a:solidFill>
                  <a:schemeClr val="bg1"/>
                </a:solidFill>
              </a:rPr>
              <a:t>id_order</a:t>
            </a:r>
            <a:r>
              <a:rPr lang="en-US" sz="1900" dirty="0">
                <a:solidFill>
                  <a:schemeClr val="bg1"/>
                </a:solidFill>
              </a:rPr>
              <a:t>, </a:t>
            </a:r>
            <a:r>
              <a:rPr lang="en-US" sz="1900" dirty="0" err="1">
                <a:solidFill>
                  <a:schemeClr val="bg1"/>
                </a:solidFill>
              </a:rPr>
              <a:t>id_masakan</a:t>
            </a:r>
            <a:r>
              <a:rPr lang="en-US" sz="1900" dirty="0">
                <a:solidFill>
                  <a:schemeClr val="bg1"/>
                </a:solidFill>
              </a:rPr>
              <a:t>, </a:t>
            </a:r>
            <a:r>
              <a:rPr lang="en-US" sz="1900" dirty="0" err="1">
                <a:solidFill>
                  <a:schemeClr val="bg1"/>
                </a:solidFill>
              </a:rPr>
              <a:t>keterangan</a:t>
            </a:r>
            <a:r>
              <a:rPr lang="en-US" sz="1900" dirty="0">
                <a:solidFill>
                  <a:schemeClr val="bg1"/>
                </a:solidFill>
              </a:rPr>
              <a:t>, </a:t>
            </a:r>
            <a:r>
              <a:rPr lang="en-US" sz="1900" dirty="0" err="1">
                <a:solidFill>
                  <a:schemeClr val="bg1"/>
                </a:solidFill>
              </a:rPr>
              <a:t>status_order</a:t>
            </a:r>
            <a:r>
              <a:rPr lang="en-US" sz="1900" dirty="0">
                <a:solidFill>
                  <a:schemeClr val="bg1"/>
                </a:solidFill>
              </a:rPr>
              <a:t>}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900" b="1" dirty="0" err="1" smtClean="0">
                <a:solidFill>
                  <a:schemeClr val="bg1"/>
                </a:solidFill>
              </a:rPr>
              <a:t>Transaksi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smtClean="0">
                <a:solidFill>
                  <a:schemeClr val="bg1"/>
                </a:solidFill>
              </a:rPr>
              <a:t>= </a:t>
            </a:r>
            <a:r>
              <a:rPr lang="en-US" sz="1900" dirty="0">
                <a:solidFill>
                  <a:schemeClr val="bg1"/>
                </a:solidFill>
              </a:rPr>
              <a:t>{</a:t>
            </a:r>
            <a:r>
              <a:rPr lang="en-US" sz="1900" dirty="0" err="1">
                <a:solidFill>
                  <a:schemeClr val="bg1"/>
                </a:solidFill>
              </a:rPr>
              <a:t>id_transaksi</a:t>
            </a:r>
            <a:r>
              <a:rPr lang="en-US" sz="1900" dirty="0">
                <a:solidFill>
                  <a:schemeClr val="bg1"/>
                </a:solidFill>
              </a:rPr>
              <a:t>, </a:t>
            </a:r>
            <a:r>
              <a:rPr lang="en-US" sz="1900" dirty="0" err="1">
                <a:solidFill>
                  <a:schemeClr val="bg1"/>
                </a:solidFill>
              </a:rPr>
              <a:t>id_user</a:t>
            </a:r>
            <a:r>
              <a:rPr lang="en-US" sz="1900" dirty="0">
                <a:solidFill>
                  <a:schemeClr val="bg1"/>
                </a:solidFill>
              </a:rPr>
              <a:t>, </a:t>
            </a:r>
            <a:r>
              <a:rPr lang="en-US" sz="1900" dirty="0" err="1">
                <a:solidFill>
                  <a:schemeClr val="bg1"/>
                </a:solidFill>
              </a:rPr>
              <a:t>id_order</a:t>
            </a:r>
            <a:r>
              <a:rPr lang="en-US" sz="1900" dirty="0">
                <a:solidFill>
                  <a:schemeClr val="bg1"/>
                </a:solidFill>
              </a:rPr>
              <a:t>, </a:t>
            </a:r>
            <a:r>
              <a:rPr lang="en-US" sz="1900" dirty="0" err="1">
                <a:solidFill>
                  <a:schemeClr val="bg1"/>
                </a:solidFill>
              </a:rPr>
              <a:t>tanggal</a:t>
            </a:r>
            <a:r>
              <a:rPr lang="en-US" sz="1900" dirty="0">
                <a:solidFill>
                  <a:schemeClr val="bg1"/>
                </a:solidFill>
              </a:rPr>
              <a:t>, </a:t>
            </a:r>
            <a:r>
              <a:rPr lang="en-US" sz="1900" dirty="0" err="1">
                <a:solidFill>
                  <a:schemeClr val="bg1"/>
                </a:solidFill>
              </a:rPr>
              <a:t>sub_total</a:t>
            </a:r>
            <a:r>
              <a:rPr lang="en-US" sz="1900" dirty="0">
                <a:solidFill>
                  <a:schemeClr val="bg1"/>
                </a:solidFill>
              </a:rPr>
              <a:t>}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900" b="1" dirty="0" err="1" smtClean="0">
                <a:solidFill>
                  <a:schemeClr val="bg1"/>
                </a:solidFill>
              </a:rPr>
              <a:t>Masakan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smtClean="0">
                <a:solidFill>
                  <a:schemeClr val="bg1"/>
                </a:solidFill>
              </a:rPr>
              <a:t>= </a:t>
            </a:r>
            <a:r>
              <a:rPr lang="en-US" sz="1900" dirty="0">
                <a:solidFill>
                  <a:schemeClr val="bg1"/>
                </a:solidFill>
              </a:rPr>
              <a:t>{</a:t>
            </a:r>
            <a:r>
              <a:rPr lang="en-US" sz="1900" dirty="0" err="1">
                <a:solidFill>
                  <a:schemeClr val="bg1"/>
                </a:solidFill>
              </a:rPr>
              <a:t>id_masakan</a:t>
            </a:r>
            <a:r>
              <a:rPr lang="en-US" sz="1900" dirty="0">
                <a:solidFill>
                  <a:schemeClr val="bg1"/>
                </a:solidFill>
              </a:rPr>
              <a:t>, </a:t>
            </a:r>
            <a:r>
              <a:rPr lang="en-US" sz="1900" dirty="0" err="1">
                <a:solidFill>
                  <a:schemeClr val="bg1"/>
                </a:solidFill>
              </a:rPr>
              <a:t>nama_masakan</a:t>
            </a:r>
            <a:r>
              <a:rPr lang="en-US" sz="1900" dirty="0">
                <a:solidFill>
                  <a:schemeClr val="bg1"/>
                </a:solidFill>
              </a:rPr>
              <a:t>, </a:t>
            </a:r>
            <a:r>
              <a:rPr lang="en-US" sz="1900" dirty="0" err="1">
                <a:solidFill>
                  <a:schemeClr val="bg1"/>
                </a:solidFill>
              </a:rPr>
              <a:t>harga</a:t>
            </a:r>
            <a:r>
              <a:rPr lang="en-US" sz="1900" dirty="0">
                <a:solidFill>
                  <a:schemeClr val="bg1"/>
                </a:solidFill>
              </a:rPr>
              <a:t>, </a:t>
            </a:r>
            <a:r>
              <a:rPr lang="en-US" sz="1900" dirty="0" err="1">
                <a:solidFill>
                  <a:schemeClr val="bg1"/>
                </a:solidFill>
              </a:rPr>
              <a:t>status_makanan</a:t>
            </a:r>
            <a:r>
              <a:rPr lang="en-US" sz="1900" dirty="0">
                <a:solidFill>
                  <a:schemeClr val="bg1"/>
                </a:solidFill>
              </a:rPr>
              <a:t>}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900" b="1" dirty="0" err="1" smtClean="0">
                <a:solidFill>
                  <a:schemeClr val="bg1"/>
                </a:solidFill>
              </a:rPr>
              <a:t>Membeli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smtClean="0">
                <a:solidFill>
                  <a:schemeClr val="bg1"/>
                </a:solidFill>
              </a:rPr>
              <a:t>= </a:t>
            </a:r>
            <a:r>
              <a:rPr lang="en-US" sz="1900" dirty="0">
                <a:solidFill>
                  <a:schemeClr val="bg1"/>
                </a:solidFill>
              </a:rPr>
              <a:t>{</a:t>
            </a:r>
            <a:r>
              <a:rPr lang="en-US" sz="1900" dirty="0" err="1">
                <a:solidFill>
                  <a:schemeClr val="bg1"/>
                </a:solidFill>
              </a:rPr>
              <a:t>id_order</a:t>
            </a:r>
            <a:r>
              <a:rPr lang="en-US" sz="1900" dirty="0">
                <a:solidFill>
                  <a:schemeClr val="bg1"/>
                </a:solidFill>
              </a:rPr>
              <a:t>, </a:t>
            </a:r>
            <a:r>
              <a:rPr lang="en-US" sz="1900" dirty="0" err="1">
                <a:solidFill>
                  <a:schemeClr val="bg1"/>
                </a:solidFill>
              </a:rPr>
              <a:t>tanggal</a:t>
            </a:r>
            <a:r>
              <a:rPr lang="en-US" sz="1900" dirty="0">
                <a:solidFill>
                  <a:schemeClr val="bg1"/>
                </a:solidFill>
              </a:rPr>
              <a:t>, </a:t>
            </a:r>
            <a:r>
              <a:rPr lang="en-US" sz="1900" dirty="0" err="1">
                <a:solidFill>
                  <a:schemeClr val="bg1"/>
                </a:solidFill>
              </a:rPr>
              <a:t>id_user</a:t>
            </a:r>
            <a:r>
              <a:rPr lang="en-US" sz="1900" dirty="0">
                <a:solidFill>
                  <a:schemeClr val="bg1"/>
                </a:solidFill>
              </a:rPr>
              <a:t>, </a:t>
            </a:r>
            <a:r>
              <a:rPr lang="en-US" sz="1900" dirty="0" err="1">
                <a:solidFill>
                  <a:schemeClr val="bg1"/>
                </a:solidFill>
              </a:rPr>
              <a:t>keterangan</a:t>
            </a:r>
            <a:r>
              <a:rPr lang="en-US" sz="1900" dirty="0">
                <a:solidFill>
                  <a:schemeClr val="bg1"/>
                </a:solidFill>
              </a:rPr>
              <a:t>, </a:t>
            </a:r>
            <a:r>
              <a:rPr lang="en-US" sz="1900" dirty="0" err="1">
                <a:solidFill>
                  <a:schemeClr val="bg1"/>
                </a:solidFill>
              </a:rPr>
              <a:t>status_order</a:t>
            </a:r>
            <a:r>
              <a:rPr lang="en-US" sz="1900" dirty="0">
                <a:solidFill>
                  <a:schemeClr val="bg1"/>
                </a:solidFill>
              </a:rPr>
              <a:t>}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900" b="1" dirty="0" err="1" smtClean="0">
                <a:solidFill>
                  <a:schemeClr val="bg1"/>
                </a:solidFill>
              </a:rPr>
              <a:t>Pelanggan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smtClean="0">
                <a:solidFill>
                  <a:schemeClr val="bg1"/>
                </a:solidFill>
              </a:rPr>
              <a:t>= </a:t>
            </a:r>
            <a:r>
              <a:rPr lang="en-US" sz="1900" dirty="0">
                <a:solidFill>
                  <a:schemeClr val="bg1"/>
                </a:solidFill>
              </a:rPr>
              <a:t>{</a:t>
            </a:r>
            <a:r>
              <a:rPr lang="en-US" sz="1900" dirty="0" err="1">
                <a:solidFill>
                  <a:schemeClr val="bg1"/>
                </a:solidFill>
              </a:rPr>
              <a:t>id_pelanggan</a:t>
            </a:r>
            <a:r>
              <a:rPr lang="en-US" sz="1900" dirty="0">
                <a:solidFill>
                  <a:schemeClr val="bg1"/>
                </a:solidFill>
              </a:rPr>
              <a:t>, </a:t>
            </a:r>
            <a:r>
              <a:rPr lang="en-US" sz="1900" dirty="0" err="1">
                <a:solidFill>
                  <a:schemeClr val="bg1"/>
                </a:solidFill>
              </a:rPr>
              <a:t>nama_pelanggan</a:t>
            </a:r>
            <a:r>
              <a:rPr lang="en-US" sz="1900" dirty="0">
                <a:solidFill>
                  <a:schemeClr val="bg1"/>
                </a:solidFill>
              </a:rPr>
              <a:t>}</a:t>
            </a:r>
          </a:p>
          <a:p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2776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215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 pendidikan pesantren bermutu</dc:title>
  <dc:creator>FOTOCOPY</dc:creator>
  <cp:lastModifiedBy>Dzun Nurroin</cp:lastModifiedBy>
  <cp:revision>18</cp:revision>
  <dcterms:created xsi:type="dcterms:W3CDTF">2019-04-10T00:52:57Z</dcterms:created>
  <dcterms:modified xsi:type="dcterms:W3CDTF">2019-06-24T01:18:21Z</dcterms:modified>
</cp:coreProperties>
</file>