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9B6C3-553B-3716-79D7-318560F0E808}" v="296" dt="2023-09-05T06:54:00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09" y="212681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Understanding Python Libraries for Data Manipulation: 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NumPy and Pandas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F2E8-5F92-0226-6C7A-F4212947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Introduction to Pandas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4925-E2DE-D725-6112-F908D717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Pandas is a Python library for handling and analyzing tabular data efficiently.</a:t>
            </a:r>
            <a:endParaRPr lang="en-US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It's a go-to tool for data scientists and analysts for data manipulation and exploration</a:t>
            </a:r>
            <a:endParaRPr lang="en-US" dirty="0"/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401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B24C6-C4C1-2C5D-0D2C-36C99865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Calibri"/>
                <a:cs typeface="Calibri"/>
              </a:rPr>
              <a:t>Primary Data Structures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490F-82CA-2817-A642-7A2559AD0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 b="1" dirty="0">
                <a:ea typeface="+mn-lt"/>
                <a:cs typeface="+mn-lt"/>
              </a:rPr>
              <a:t>Series</a:t>
            </a:r>
            <a:endParaRPr lang="en-US" sz="2200" dirty="0">
              <a:cs typeface="Calibri" panose="020F0502020204030204"/>
            </a:endParaRPr>
          </a:p>
          <a:p>
            <a:pPr lvl="1"/>
            <a:r>
              <a:rPr lang="en-US" sz="2200" dirty="0">
                <a:ea typeface="+mn-lt"/>
                <a:cs typeface="+mn-lt"/>
              </a:rPr>
              <a:t>A one-dimensional labeled array capable of holding any data type.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Essentially a single column of data with associated labels or indices.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Series can be thought of as a cross between a list and a dictionary.</a:t>
            </a:r>
            <a:endParaRPr lang="en-US" sz="2200" dirty="0"/>
          </a:p>
          <a:p>
            <a:pPr marL="457200" lvl="1" indent="0">
              <a:buNone/>
            </a:pPr>
            <a:endParaRPr lang="en-US" sz="2200" dirty="0">
              <a:ea typeface="+mn-lt"/>
              <a:cs typeface="+mn-lt"/>
            </a:endParaRPr>
          </a:p>
          <a:p>
            <a:r>
              <a:rPr lang="en-US" sz="2200" b="1" dirty="0">
                <a:ea typeface="+mn-lt"/>
                <a:cs typeface="+mn-lt"/>
              </a:rPr>
              <a:t> </a:t>
            </a:r>
            <a:r>
              <a:rPr lang="en-US" sz="2200" b="1" dirty="0" err="1">
                <a:ea typeface="+mn-lt"/>
                <a:cs typeface="+mn-lt"/>
              </a:rPr>
              <a:t>DataFrame</a:t>
            </a:r>
            <a:endParaRPr lang="en-US" sz="2200" dirty="0" err="1"/>
          </a:p>
          <a:p>
            <a:endParaRPr lang="en-US" sz="2200" b="1" dirty="0">
              <a:ea typeface="+mn-lt"/>
              <a:cs typeface="+mn-lt"/>
            </a:endParaRPr>
          </a:p>
          <a:p>
            <a:pPr lvl="1"/>
            <a:r>
              <a:rPr lang="en-US" sz="2200" dirty="0">
                <a:ea typeface="+mn-lt"/>
                <a:cs typeface="+mn-lt"/>
              </a:rPr>
              <a:t>A two-dimensional, size-mutable, and potentially heterogeneous tabular data structure.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Represents data in a table with rows and columns.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Each column can have a different data type.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Powerful for data cleaning, transformation, and analysis.</a:t>
            </a:r>
            <a:endParaRPr lang="en-US" sz="2200" dirty="0"/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480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F003E-5278-FF5E-B82F-23D23BD6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>
                <a:ea typeface="+mj-lt"/>
                <a:cs typeface="+mj-lt"/>
              </a:rPr>
              <a:t>Data Manipulation Techniques in Pandas</a:t>
            </a:r>
            <a:endParaRPr lang="en-US" sz="50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187B-A2DB-FBCC-900D-D7CFD5E1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Filtering: involves selecting a subset of data based on specific conditions or criteria.</a:t>
            </a:r>
          </a:p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Sorting: involves arranging the data in a </a:t>
            </a:r>
            <a:r>
              <a:rPr lang="en-US" sz="2200" dirty="0" err="1">
                <a:ea typeface="+mn-lt"/>
                <a:cs typeface="+mn-lt"/>
              </a:rPr>
              <a:t>DataFrame</a:t>
            </a:r>
            <a:r>
              <a:rPr lang="en-US" sz="2200" dirty="0">
                <a:ea typeface="+mn-lt"/>
                <a:cs typeface="+mn-lt"/>
              </a:rPr>
              <a:t> based on one or more columns. You can use the </a:t>
            </a:r>
            <a:r>
              <a:rPr lang="en-US" sz="2200" dirty="0" err="1">
                <a:latin typeface="Consolas"/>
                <a:ea typeface="+mn-lt"/>
                <a:cs typeface="+mn-lt"/>
              </a:rPr>
              <a:t>sort_values</a:t>
            </a:r>
            <a:r>
              <a:rPr lang="en-US" sz="2200" dirty="0">
                <a:latin typeface="Consolas"/>
                <a:ea typeface="+mn-lt"/>
                <a:cs typeface="+mn-lt"/>
              </a:rPr>
              <a:t>()</a:t>
            </a:r>
            <a:r>
              <a:rPr lang="en-US" sz="2200" dirty="0">
                <a:ea typeface="+mn-lt"/>
                <a:cs typeface="+mn-lt"/>
              </a:rPr>
              <a:t> method in Pandas to sort a </a:t>
            </a:r>
            <a:r>
              <a:rPr lang="en-US" sz="2200" dirty="0" err="1">
                <a:ea typeface="+mn-lt"/>
                <a:cs typeface="+mn-lt"/>
              </a:rPr>
              <a:t>DataFrame</a:t>
            </a:r>
          </a:p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Aggregating: involves summarizing or computing statistics on data, often grouped by one or more columns. Pandas provides various aggregation functions like </a:t>
            </a:r>
            <a:r>
              <a:rPr lang="en-US" sz="2200" dirty="0">
                <a:latin typeface="Consolas"/>
                <a:ea typeface="+mn-lt"/>
                <a:cs typeface="+mn-lt"/>
              </a:rPr>
              <a:t>sum()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>
                <a:latin typeface="Consolas"/>
                <a:ea typeface="+mn-lt"/>
                <a:cs typeface="+mn-lt"/>
              </a:rPr>
              <a:t>mean()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>
                <a:latin typeface="Consolas"/>
                <a:ea typeface="+mn-lt"/>
                <a:cs typeface="+mn-lt"/>
              </a:rPr>
              <a:t>count()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>
                <a:latin typeface="Consolas"/>
                <a:ea typeface="+mn-lt"/>
                <a:cs typeface="+mn-lt"/>
              </a:rPr>
              <a:t>max()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>
                <a:latin typeface="Consolas"/>
                <a:ea typeface="+mn-lt"/>
                <a:cs typeface="+mn-lt"/>
              </a:rPr>
              <a:t>min()</a:t>
            </a:r>
            <a:r>
              <a:rPr lang="en-US" sz="2200" dirty="0">
                <a:ea typeface="+mn-lt"/>
                <a:cs typeface="+mn-lt"/>
              </a:rPr>
              <a:t>, etc., to perform these operations</a:t>
            </a:r>
          </a:p>
          <a:p>
            <a:endParaRPr lang="en-US" sz="2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 These techniques are essential for cleaning and preprocessing data before performing more advanced analysis.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506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F192-7BF7-DCB7-F0E9-7A8AE69E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Data Cleaning and Preprocessing using Pandas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52D0-3B59-C3B6-E299-2EB17C76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Data Cleaning and Preprocessing</a:t>
            </a:r>
            <a:r>
              <a:rPr lang="en-US" dirty="0">
                <a:ea typeface="+mn-lt"/>
                <a:cs typeface="+mn-lt"/>
              </a:rPr>
              <a:t>  typically involve a series of steps:</a:t>
            </a:r>
          </a:p>
          <a:p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Handling Missing Values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Removing Duplicates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Filtering and </a:t>
            </a:r>
            <a:r>
              <a:rPr lang="en-US" dirty="0" err="1">
                <a:ea typeface="+mn-lt"/>
                <a:cs typeface="+mn-lt"/>
              </a:rPr>
              <a:t>Subsetting</a:t>
            </a:r>
            <a:r>
              <a:rPr lang="en-US" dirty="0">
                <a:ea typeface="+mn-lt"/>
                <a:cs typeface="+mn-lt"/>
              </a:rPr>
              <a:t> Data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Sorting Data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Aggregating and Summarizing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Feature Engineering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781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8AD85-F77E-9549-FFB3-06CB0E82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Python Libraries for Data Manipulation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2AE3B2A-461F-BB28-F6C5-B4DDD714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Python, a versatile programming language, offers a rich ecosystem of libraries for data manipulation.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These libraries are essential for tasks ranging from data cleaning and preprocessing to advanced analysis and modeling.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 this presentation, we'll focus on two fundamental libraries: </a:t>
            </a:r>
            <a:r>
              <a:rPr lang="en-US" b="1">
                <a:ea typeface="+mn-lt"/>
                <a:cs typeface="+mn-lt"/>
              </a:rPr>
              <a:t>NumPy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Pandas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64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2E04-4F13-9F45-B7A6-392E4BFF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+mj-lt"/>
                <a:cs typeface="+mj-lt"/>
              </a:rPr>
              <a:t>Why Python Libraries?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478CD-01B8-417E-54F5-20C12FEFB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Python's libraries simplify complex data operations.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Libraries provide pre-written functions and data structures, saving time and effort.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We'll explore how NumPy and Pandas excel in data manipulation tasks.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503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3C69-8A00-18FE-D637-B5101C65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Introduction to NumPy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59806-9CCD-3E1E-4D45-9A30EC4CB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NumPy (Numerical Python) is a powerful Python library for numerical and scientific computing.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Key Features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Efficient storage and manipulation of multi-dimensional arrays.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Comprehensive mathematical functions.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Performance optimizations for faster computations.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480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2D34-A31A-063B-1798-327DB8A3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NumPy 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EDCFF-833E-D1EB-9A83-36D35CC4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 NumPy array, also known as a </a:t>
            </a:r>
            <a:r>
              <a:rPr lang="en-US" dirty="0" err="1">
                <a:ea typeface="+mn-lt"/>
                <a:cs typeface="+mn-lt"/>
              </a:rPr>
              <a:t>ndarray</a:t>
            </a:r>
            <a:r>
              <a:rPr lang="en-US" dirty="0">
                <a:ea typeface="+mn-lt"/>
                <a:cs typeface="+mn-lt"/>
              </a:rPr>
              <a:t> (short for "n-dimensional array"), is the core data structure in NumPy. </a:t>
            </a:r>
            <a:endParaRPr lang="en-US"/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032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41455-BF6D-0CAD-CE84-463CD784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Python Lists vs. NumPy Arrays</a:t>
            </a:r>
            <a:endParaRPr lang="en-US" sz="5400">
              <a:cs typeface="Calibri Light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C5D5908-79F8-BE38-4B01-27F061691F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47380" y="2228087"/>
          <a:ext cx="9697241" cy="394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536">
                  <a:extLst>
                    <a:ext uri="{9D8B030D-6E8A-4147-A177-3AD203B41FA5}">
                      <a16:colId xmlns:a16="http://schemas.microsoft.com/office/drawing/2014/main" val="2185167040"/>
                    </a:ext>
                  </a:extLst>
                </a:gridCol>
                <a:gridCol w="3233455">
                  <a:extLst>
                    <a:ext uri="{9D8B030D-6E8A-4147-A177-3AD203B41FA5}">
                      <a16:colId xmlns:a16="http://schemas.microsoft.com/office/drawing/2014/main" val="1365735333"/>
                    </a:ext>
                  </a:extLst>
                </a:gridCol>
                <a:gridCol w="3270250">
                  <a:extLst>
                    <a:ext uri="{9D8B030D-6E8A-4147-A177-3AD203B41FA5}">
                      <a16:colId xmlns:a16="http://schemas.microsoft.com/office/drawing/2014/main" val="1947205357"/>
                    </a:ext>
                  </a:extLst>
                </a:gridCol>
              </a:tblGrid>
              <a:tr h="366563">
                <a:tc>
                  <a:txBody>
                    <a:bodyPr/>
                    <a:lstStyle/>
                    <a:p>
                      <a:r>
                        <a:rPr lang="en-US" sz="1600"/>
                        <a:t>Feature</a:t>
                      </a:r>
                    </a:p>
                  </a:txBody>
                  <a:tcPr marL="83310" marR="83310" marT="41655" marB="4165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NumPy Arrays</a:t>
                      </a:r>
                    </a:p>
                  </a:txBody>
                  <a:tcPr marL="83310" marR="83310" marT="41655" marB="4165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Python Lists</a:t>
                      </a:r>
                    </a:p>
                  </a:txBody>
                  <a:tcPr marL="83310" marR="83310" marT="41655" marB="41655" anchor="ctr"/>
                </a:tc>
                <a:extLst>
                  <a:ext uri="{0D108BD9-81ED-4DB2-BD59-A6C34878D82A}">
                    <a16:rowId xmlns:a16="http://schemas.microsoft.com/office/drawing/2014/main" val="741612208"/>
                  </a:ext>
                </a:extLst>
              </a:tr>
              <a:tr h="616492">
                <a:tc>
                  <a:txBody>
                    <a:bodyPr/>
                    <a:lstStyle/>
                    <a:p>
                      <a:r>
                        <a:rPr lang="en-US" sz="1600"/>
                        <a:t>Homogeneity</a:t>
                      </a:r>
                    </a:p>
                  </a:txBody>
                  <a:tcPr marL="83310" marR="83310" marT="41655" marB="4165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Elements must have the same data type.</a:t>
                      </a:r>
                    </a:p>
                  </a:txBody>
                  <a:tcPr marL="83310" marR="83310" marT="41655" marB="4165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contain elements of different data types.</a:t>
                      </a:r>
                    </a:p>
                  </a:txBody>
                  <a:tcPr marL="83310" marR="83310" marT="41655" marB="41655" anchor="ctr"/>
                </a:tc>
                <a:extLst>
                  <a:ext uri="{0D108BD9-81ED-4DB2-BD59-A6C34878D82A}">
                    <a16:rowId xmlns:a16="http://schemas.microsoft.com/office/drawing/2014/main" val="87233673"/>
                  </a:ext>
                </a:extLst>
              </a:tr>
              <a:tr h="616492">
                <a:tc>
                  <a:txBody>
                    <a:bodyPr/>
                    <a:lstStyle/>
                    <a:p>
                      <a:r>
                        <a:rPr lang="en-US" sz="1600"/>
                        <a:t>Size and Memory Efficiency</a:t>
                      </a:r>
                    </a:p>
                  </a:txBody>
                  <a:tcPr marL="83310" marR="83310" marT="41655" marB="4165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More memory-efficient due to contiguous storage.</a:t>
                      </a:r>
                    </a:p>
                  </a:txBody>
                  <a:tcPr marL="83310" marR="83310" marT="41655" marB="4165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Less memory-efficient due to references to objects.</a:t>
                      </a:r>
                    </a:p>
                  </a:txBody>
                  <a:tcPr marL="83310" marR="83310" marT="41655" marB="41655" anchor="ctr"/>
                </a:tc>
                <a:extLst>
                  <a:ext uri="{0D108BD9-81ED-4DB2-BD59-A6C34878D82A}">
                    <a16:rowId xmlns:a16="http://schemas.microsoft.com/office/drawing/2014/main" val="1362493279"/>
                  </a:ext>
                </a:extLst>
              </a:tr>
              <a:tr h="616492">
                <a:tc>
                  <a:txBody>
                    <a:bodyPr/>
                    <a:lstStyle/>
                    <a:p>
                      <a:r>
                        <a:rPr lang="en-US" sz="1600"/>
                        <a:t>Performance</a:t>
                      </a:r>
                    </a:p>
                  </a:txBody>
                  <a:tcPr marL="83310" marR="83310" marT="41655" marB="4165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Faster for numerical operations, as it's implemented in C.</a:t>
                      </a:r>
                    </a:p>
                  </a:txBody>
                  <a:tcPr marL="83310" marR="83310" marT="41655" marB="4165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Slower for numerical operations, as it's interpreted.</a:t>
                      </a:r>
                    </a:p>
                  </a:txBody>
                  <a:tcPr marL="83310" marR="83310" marT="41655" marB="41655" anchor="ctr"/>
                </a:tc>
                <a:extLst>
                  <a:ext uri="{0D108BD9-81ED-4DB2-BD59-A6C34878D82A}">
                    <a16:rowId xmlns:a16="http://schemas.microsoft.com/office/drawing/2014/main" val="184202526"/>
                  </a:ext>
                </a:extLst>
              </a:tr>
              <a:tr h="866420">
                <a:tc>
                  <a:txBody>
                    <a:bodyPr/>
                    <a:lstStyle/>
                    <a:p>
                      <a:r>
                        <a:rPr lang="en-US" sz="1600"/>
                        <a:t>Vectorized Operations</a:t>
                      </a:r>
                    </a:p>
                  </a:txBody>
                  <a:tcPr marL="83310" marR="83310" marT="41655" marB="4165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Supports vectorized operations, eliminating the need for explicit loops.</a:t>
                      </a:r>
                    </a:p>
                  </a:txBody>
                  <a:tcPr marL="83310" marR="83310" marT="41655" marB="4165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Requires explicit loops for element-wise operations.</a:t>
                      </a:r>
                    </a:p>
                  </a:txBody>
                  <a:tcPr marL="83310" marR="83310" marT="41655" marB="41655" anchor="ctr"/>
                </a:tc>
                <a:extLst>
                  <a:ext uri="{0D108BD9-81ED-4DB2-BD59-A6C34878D82A}">
                    <a16:rowId xmlns:a16="http://schemas.microsoft.com/office/drawing/2014/main" val="1361697900"/>
                  </a:ext>
                </a:extLst>
              </a:tr>
              <a:tr h="866420">
                <a:tc>
                  <a:txBody>
                    <a:bodyPr/>
                    <a:lstStyle/>
                    <a:p>
                      <a:r>
                        <a:rPr lang="en-US" sz="1600"/>
                        <a:t>Mathematical Operations</a:t>
                      </a:r>
                    </a:p>
                  </a:txBody>
                  <a:tcPr marL="83310" marR="83310" marT="41655" marB="4165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Provides a wide range of mathematical functions and operations.</a:t>
                      </a:r>
                    </a:p>
                  </a:txBody>
                  <a:tcPr marL="83310" marR="83310" marT="41655" marB="4165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Limited mathematical functionality without external libraries.</a:t>
                      </a:r>
                    </a:p>
                  </a:txBody>
                  <a:tcPr marL="83310" marR="83310" marT="41655" marB="41655" anchor="ctr"/>
                </a:tc>
                <a:extLst>
                  <a:ext uri="{0D108BD9-81ED-4DB2-BD59-A6C34878D82A}">
                    <a16:rowId xmlns:a16="http://schemas.microsoft.com/office/drawing/2014/main" val="7525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1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74AC-065D-1FC2-F48E-FC140AE7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Creating NumPy 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43F3-4A49-1CA9-1E9B-47C3BFDB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Various methods to create NumPy arrays: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Using </a:t>
            </a:r>
            <a:r>
              <a:rPr lang="en-US" dirty="0" err="1">
                <a:latin typeface="Consolas"/>
              </a:rPr>
              <a:t>np.array</a:t>
            </a:r>
            <a:r>
              <a:rPr lang="en-US" dirty="0">
                <a:latin typeface="Consolas"/>
              </a:rPr>
              <a:t>()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Using </a:t>
            </a:r>
            <a:r>
              <a:rPr lang="en-US" dirty="0" err="1">
                <a:latin typeface="Consolas"/>
              </a:rPr>
              <a:t>np.zeros</a:t>
            </a:r>
            <a:r>
              <a:rPr lang="en-US" dirty="0">
                <a:latin typeface="Consolas"/>
              </a:rPr>
              <a:t>()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 err="1">
                <a:latin typeface="Consolas"/>
              </a:rPr>
              <a:t>np.ones</a:t>
            </a:r>
            <a:r>
              <a:rPr lang="en-US" dirty="0">
                <a:latin typeface="Consolas"/>
              </a:rPr>
              <a:t>()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Using </a:t>
            </a:r>
            <a:r>
              <a:rPr lang="en-US" dirty="0" err="1">
                <a:latin typeface="Consolas"/>
              </a:rPr>
              <a:t>np.arange</a:t>
            </a:r>
            <a:r>
              <a:rPr lang="en-US" dirty="0">
                <a:latin typeface="Consolas"/>
              </a:rPr>
              <a:t>()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 err="1">
                <a:latin typeface="Consolas"/>
              </a:rPr>
              <a:t>np.linspace</a:t>
            </a:r>
            <a:r>
              <a:rPr lang="en-US" dirty="0">
                <a:latin typeface="Consolas"/>
              </a:rPr>
              <a:t>()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32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7643-F817-80D4-8DB0-33FE2DA2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Array Operations with NumPy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237B-497B-2D9C-83F5-6EC2CDBA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Common array operations:</a:t>
            </a:r>
            <a:endParaRPr lang="en-US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Arithmetic operations (addition, subtraction, multiplication, division)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Element-wise operations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Broadcasting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18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4105-15F2-68DD-0343-2BBF1975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Indexing and Slicing NumPy 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7095-896B-1C14-07A7-3A31B6040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Indexing and slicing are fundamental operations when working with NumPy arrays in Python.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Indexing </a:t>
            </a:r>
            <a:r>
              <a:rPr lang="en-US" dirty="0">
                <a:ea typeface="+mn-lt"/>
                <a:cs typeface="+mn-lt"/>
              </a:rPr>
              <a:t>refers to accessing individual elements of a NumPy array by specifying their position (index) within the array. In NumPy, indexing starts at 0.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ea typeface="+mn-lt"/>
                <a:cs typeface="+mn-lt"/>
              </a:rPr>
              <a:t>Slicing</a:t>
            </a:r>
            <a:r>
              <a:rPr lang="en-US" dirty="0">
                <a:ea typeface="+mn-lt"/>
                <a:cs typeface="+mn-lt"/>
              </a:rPr>
              <a:t> allows you to extract a portion of an array by specifying a range of indices. The general syntax for slicing is </a:t>
            </a:r>
            <a:r>
              <a:rPr lang="en-US" dirty="0">
                <a:latin typeface="Consolas"/>
                <a:cs typeface="Calibri"/>
              </a:rPr>
              <a:t>array[</a:t>
            </a:r>
            <a:r>
              <a:rPr lang="en-US" dirty="0" err="1">
                <a:latin typeface="Consolas"/>
                <a:cs typeface="Calibri"/>
              </a:rPr>
              <a:t>start:stop:step</a:t>
            </a:r>
            <a:r>
              <a:rPr lang="en-US" dirty="0">
                <a:latin typeface="Consolas"/>
                <a:cs typeface="Calibri"/>
              </a:rPr>
              <a:t>]</a:t>
            </a:r>
            <a:r>
              <a:rPr lang="en-US" dirty="0">
                <a:ea typeface="+mn-lt"/>
                <a:cs typeface="+mn-lt"/>
              </a:rPr>
              <a:t>, where </a:t>
            </a:r>
            <a:r>
              <a:rPr lang="en-US" dirty="0">
                <a:latin typeface="Consolas"/>
                <a:cs typeface="Calibri"/>
              </a:rPr>
              <a:t>start</a:t>
            </a:r>
            <a:r>
              <a:rPr lang="en-US" dirty="0">
                <a:ea typeface="+mn-lt"/>
                <a:cs typeface="+mn-lt"/>
              </a:rPr>
              <a:t> is the inclusive starting index, </a:t>
            </a:r>
            <a:r>
              <a:rPr lang="en-US" dirty="0">
                <a:latin typeface="Consolas"/>
                <a:cs typeface="Calibri"/>
              </a:rPr>
              <a:t>stop</a:t>
            </a:r>
            <a:r>
              <a:rPr lang="en-US" dirty="0">
                <a:ea typeface="+mn-lt"/>
                <a:cs typeface="+mn-lt"/>
              </a:rPr>
              <a:t> is the exclusive stopping index, and </a:t>
            </a:r>
            <a:r>
              <a:rPr lang="en-US" dirty="0">
                <a:latin typeface="Consolas"/>
                <a:cs typeface="Calibri"/>
              </a:rPr>
              <a:t>step</a:t>
            </a:r>
            <a:r>
              <a:rPr lang="en-US" dirty="0">
                <a:ea typeface="+mn-lt"/>
                <a:cs typeface="+mn-lt"/>
              </a:rPr>
              <a:t> is the step size.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616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Understanding Python Libraries for Data Manipulation:  NumPy and Pandas</vt:lpstr>
      <vt:lpstr>Python Libraries for Data Manipulation</vt:lpstr>
      <vt:lpstr>Why Python Libraries?</vt:lpstr>
      <vt:lpstr>Introduction to NumPy</vt:lpstr>
      <vt:lpstr>NumPy Arrays</vt:lpstr>
      <vt:lpstr>Python Lists vs. NumPy Arrays</vt:lpstr>
      <vt:lpstr>Creating NumPy Arrays</vt:lpstr>
      <vt:lpstr>Array Operations with NumPy</vt:lpstr>
      <vt:lpstr>Indexing and Slicing NumPy Arrays</vt:lpstr>
      <vt:lpstr>Introduction to Pandas</vt:lpstr>
      <vt:lpstr>Primary Data Structures</vt:lpstr>
      <vt:lpstr>Data Manipulation Techniques in Pandas</vt:lpstr>
      <vt:lpstr>Data Cleaning and Preprocessing using 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164</cp:revision>
  <dcterms:created xsi:type="dcterms:W3CDTF">2023-09-04T05:55:23Z</dcterms:created>
  <dcterms:modified xsi:type="dcterms:W3CDTF">2023-09-06T14:03:29Z</dcterms:modified>
</cp:coreProperties>
</file>