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2C48AE-F654-EB8A-9EF0-0ED6F73AD8FF}" v="3436" dt="2023-08-08T14:18:01.153"/>
    <p1510:client id="{F2A1BA26-DD52-77A0-7D51-DEB69A1264DA}" v="669" dt="2023-08-09T06:30:15.7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3d2.de/news/event-20170824-pydd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6501" y="501594"/>
            <a:ext cx="5754896" cy="1655483"/>
          </a:xfrm>
        </p:spPr>
        <p:txBody>
          <a:bodyPr anchor="b"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Introduction to Python Programming</a:t>
            </a:r>
            <a:endParaRPr lang="en-US" sz="4000"/>
          </a:p>
          <a:p>
            <a:endParaRPr lang="en-US" sz="4000">
              <a:cs typeface="Calibri Light"/>
            </a:endParaRPr>
          </a:p>
        </p:txBody>
      </p:sp>
      <p:pic>
        <p:nvPicPr>
          <p:cNvPr id="4" name="Picture 4" descr="A blue and yellow snake logo&#10;&#10;Description automatically generated">
            <a:extLst>
              <a:ext uri="{FF2B5EF4-FFF2-40B4-BE49-F238E27FC236}">
                <a16:creationId xmlns:a16="http://schemas.microsoft.com/office/drawing/2014/main" id="{A91FAC6A-0CDC-7332-1DE6-1D8545D155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6532" r="4114" b="-4"/>
          <a:stretch/>
        </p:blipFill>
        <p:spPr>
          <a:xfrm>
            <a:off x="1034011" y="1335776"/>
            <a:ext cx="2954942" cy="329184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5755725" y="1916849"/>
            <a:ext cx="5698031" cy="33559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 dirty="0">
                <a:cs typeface="Calibri"/>
              </a:rPr>
              <a:t>What is Python?</a:t>
            </a:r>
          </a:p>
          <a:p>
            <a:r>
              <a:rPr lang="en-US" sz="1400" dirty="0">
                <a:cs typeface="Calibri"/>
              </a:rPr>
              <a:t>Where we can use Python?</a:t>
            </a:r>
          </a:p>
          <a:p>
            <a:r>
              <a:rPr lang="en-US" sz="1400" dirty="0">
                <a:cs typeface="Calibri"/>
              </a:rPr>
              <a:t>Features of Python?</a:t>
            </a:r>
          </a:p>
          <a:p>
            <a:r>
              <a:rPr lang="en-US" sz="1400" dirty="0">
                <a:cs typeface="Calibri"/>
              </a:rPr>
              <a:t>Limitations of Python?</a:t>
            </a:r>
          </a:p>
          <a:p>
            <a:r>
              <a:rPr lang="en-US" sz="1400" dirty="0">
                <a:cs typeface="Calibri"/>
              </a:rPr>
              <a:t>Python Versions</a:t>
            </a:r>
          </a:p>
          <a:p>
            <a:r>
              <a:rPr lang="en-US" sz="1400" dirty="0">
                <a:cs typeface="Calibri"/>
              </a:rPr>
              <a:t>DATA Types</a:t>
            </a:r>
          </a:p>
          <a:p>
            <a:r>
              <a:rPr lang="en-US" sz="1400" dirty="0">
                <a:cs typeface="Calibri"/>
              </a:rPr>
              <a:t>Logical Operators</a:t>
            </a:r>
          </a:p>
          <a:p>
            <a:r>
              <a:rPr lang="en-US" sz="1400" dirty="0">
                <a:cs typeface="Calibri"/>
              </a:rPr>
              <a:t>Flow Control</a:t>
            </a:r>
          </a:p>
          <a:p>
            <a:r>
              <a:rPr lang="en-US" sz="1400" dirty="0">
                <a:cs typeface="Calibri"/>
              </a:rPr>
              <a:t>Functions</a:t>
            </a:r>
          </a:p>
          <a:p>
            <a:endParaRPr lang="en-US" sz="1400"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0D4895-BA15-297A-2802-2F575C8ADA5C}"/>
              </a:ext>
            </a:extLst>
          </p:cNvPr>
          <p:cNvSpPr txBox="1"/>
          <p:nvPr/>
        </p:nvSpPr>
        <p:spPr>
          <a:xfrm>
            <a:off x="2622827" y="5166816"/>
            <a:ext cx="232146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3D9D3-8FFD-8A16-AF6F-B2A0721D9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int Data Type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6A564-8D14-8FE4-0C10-92D0D401B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We can use int data type to represent whole numbers(Integral Values)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 err="1">
                <a:cs typeface="Calibri"/>
              </a:rPr>
              <a:t>Eg</a:t>
            </a:r>
            <a:r>
              <a:rPr lang="en-US" dirty="0">
                <a:cs typeface="Calibri"/>
              </a:rPr>
              <a:t> : 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a=10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type(a) #int</a:t>
            </a:r>
          </a:p>
        </p:txBody>
      </p:sp>
    </p:spTree>
    <p:extLst>
      <p:ext uri="{BB962C8B-B14F-4D97-AF65-F5344CB8AC3E}">
        <p14:creationId xmlns:p14="http://schemas.microsoft.com/office/powerpoint/2010/main" val="4065122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7BE3-58B0-D15A-AA37-5DBE862F1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Float Data Type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47CD7-0CFA-5B02-D7BA-6CD84C682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We can use </a:t>
            </a:r>
            <a:r>
              <a:rPr lang="en-US" dirty="0" err="1">
                <a:cs typeface="Calibri"/>
              </a:rPr>
              <a:t>floatdata</a:t>
            </a:r>
            <a:r>
              <a:rPr lang="en-US" dirty="0">
                <a:cs typeface="Calibri"/>
              </a:rPr>
              <a:t> type to represent floating point values(decimal values)</a:t>
            </a:r>
          </a:p>
          <a:p>
            <a:r>
              <a:rPr lang="en-US" dirty="0" err="1">
                <a:cs typeface="Calibri"/>
              </a:rPr>
              <a:t>Eg</a:t>
            </a:r>
            <a:r>
              <a:rPr lang="en-US" dirty="0">
                <a:cs typeface="Calibri"/>
              </a:rPr>
              <a:t>: </a:t>
            </a: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f=1.234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type(f)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#float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2813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3D2C4-9855-C419-DED0-FE6E25344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String Data Type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D3BA6-2DF7-8BA0-8C50-8ABF11E1B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str represents String data type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 A string is a sequence of characters enclosed within single quotes and double quotes.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Slicing of Strings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Slice means a piece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[] operator is called slice operator which can we be used to retrieve parts of string</a:t>
            </a:r>
          </a:p>
          <a:p>
            <a:endParaRPr lang="en-US" dirty="0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9168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BD8E7-889D-730B-046F-487CC042E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E8E1C-7079-C576-BB6B-EAF0AFFA6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3. In Python Strings follows zero based index.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4. The index can be either +</a:t>
            </a:r>
            <a:r>
              <a:rPr lang="en-US" dirty="0" err="1">
                <a:cs typeface="Calibri" panose="020F0502020204030204"/>
              </a:rPr>
              <a:t>ve</a:t>
            </a:r>
            <a:r>
              <a:rPr lang="en-US" dirty="0">
                <a:cs typeface="Calibri" panose="020F0502020204030204"/>
              </a:rPr>
              <a:t> or –</a:t>
            </a:r>
            <a:r>
              <a:rPr lang="en-US" dirty="0" err="1">
                <a:cs typeface="Calibri" panose="020F0502020204030204"/>
              </a:rPr>
              <a:t>ve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5. +</a:t>
            </a:r>
            <a:r>
              <a:rPr lang="en-US" dirty="0" err="1">
                <a:cs typeface="Calibri" panose="020F0502020204030204"/>
              </a:rPr>
              <a:t>ve</a:t>
            </a:r>
            <a:r>
              <a:rPr lang="en-US" dirty="0">
                <a:cs typeface="Calibri" panose="020F0502020204030204"/>
              </a:rPr>
              <a:t> index means forward direction from left to right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6. -</a:t>
            </a:r>
            <a:r>
              <a:rPr lang="en-US" dirty="0" err="1">
                <a:cs typeface="Calibri" panose="020F0502020204030204"/>
              </a:rPr>
              <a:t>ve</a:t>
            </a:r>
            <a:r>
              <a:rPr lang="en-US" dirty="0">
                <a:cs typeface="Calibri" panose="020F0502020204030204"/>
              </a:rPr>
              <a:t> index means backward direction from Right to Left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1351CF-9028-B1E1-1DFA-54E199C22BA3}"/>
              </a:ext>
            </a:extLst>
          </p:cNvPr>
          <p:cNvSpPr txBox="1"/>
          <p:nvPr/>
        </p:nvSpPr>
        <p:spPr>
          <a:xfrm>
            <a:off x="1916372" y="4697104"/>
            <a:ext cx="6107373" cy="1142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5" name="Picture 5" descr="A close-up of a number&#10;&#10;Description automatically generated">
            <a:extLst>
              <a:ext uri="{FF2B5EF4-FFF2-40B4-BE49-F238E27FC236}">
                <a16:creationId xmlns:a16="http://schemas.microsoft.com/office/drawing/2014/main" id="{06CE3FF8-0A3C-35B2-5D45-28341DAF2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611" y="4443882"/>
            <a:ext cx="4599038" cy="187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59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8CF80-231D-DB67-E9F0-B0023F025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List Data Type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3644D-4DBA-EA09-A6EF-835515894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If we want to represent a group of values as a single entity then we should go for list data type.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Properties of List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Insertion Order is preserved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Heterogeneous Objects are allowed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Duplicates are allowed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Growable in nature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Values should be enclosed within square brackets.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3615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49F6F-A01F-3B87-DA82-17AB77F8A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Tuple Data Type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255DD-1DD9-A517-A9AF-6EF2D1402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Tuple data type is exactly same as list data type except that it is immutable. </a:t>
            </a:r>
            <a:r>
              <a:rPr lang="en-US" dirty="0" err="1">
                <a:cs typeface="Calibri"/>
              </a:rPr>
              <a:t>i.e</a:t>
            </a:r>
            <a:r>
              <a:rPr lang="en-US" dirty="0">
                <a:cs typeface="Calibri"/>
              </a:rPr>
              <a:t> we cannot change values.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Tuple elements can be represented within parenthesis.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4235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71CBF-5F23-F358-5AFC-C1E4773A7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Dict</a:t>
            </a:r>
            <a:r>
              <a:rPr lang="en-US" dirty="0">
                <a:cs typeface="Calibri Light"/>
              </a:rPr>
              <a:t> Data Type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9CED9-E177-9E08-F8B8-96D4D1B53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If we want to represent a group of values as key-value pairs then we should go for </a:t>
            </a:r>
            <a:r>
              <a:rPr lang="en-US" err="1">
                <a:cs typeface="Calibri"/>
              </a:rPr>
              <a:t>dict</a:t>
            </a:r>
            <a:r>
              <a:rPr lang="en-US">
                <a:cs typeface="Calibri"/>
              </a:rPr>
              <a:t> data type.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Duplicates keys are not allowed but values can be duplicated. </a:t>
            </a:r>
          </a:p>
        </p:txBody>
      </p:sp>
    </p:spTree>
    <p:extLst>
      <p:ext uri="{BB962C8B-B14F-4D97-AF65-F5344CB8AC3E}">
        <p14:creationId xmlns:p14="http://schemas.microsoft.com/office/powerpoint/2010/main" val="18610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B1ACF-7944-B187-4F1D-9098D1A8D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Set Data Type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CF412-C5DA-E06B-3AB7-D5546F218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If we want to represent a group of values without duplicates where order is not important then we should go for set Data Type.</a:t>
            </a:r>
          </a:p>
          <a:p>
            <a:pPr marL="514350" indent="-514350">
              <a:buAutoNum type="arabicPeriod"/>
            </a:pPr>
            <a:endParaRPr lang="en-US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Insertion order is not preserved.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Duplicates are not allowed.</a:t>
            </a:r>
          </a:p>
          <a:p>
            <a:pPr marL="514350" indent="-514350">
              <a:buAutoNum type="arabicPeriod"/>
            </a:pPr>
            <a:r>
              <a:rPr lang="en-US" dirty="0" err="1">
                <a:cs typeface="Calibri"/>
              </a:rPr>
              <a:t>Hetrogeneous</a:t>
            </a:r>
            <a:r>
              <a:rPr lang="en-US" dirty="0">
                <a:cs typeface="Calibri"/>
              </a:rPr>
              <a:t> objects are allowed.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Index concept is not applicable.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It is mutable collection.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Growable in nature</a:t>
            </a:r>
          </a:p>
        </p:txBody>
      </p:sp>
    </p:spTree>
    <p:extLst>
      <p:ext uri="{BB962C8B-B14F-4D97-AF65-F5344CB8AC3E}">
        <p14:creationId xmlns:p14="http://schemas.microsoft.com/office/powerpoint/2010/main" val="933092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0290A-5D1B-792A-5E5B-6C18082AD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Frozenset</a:t>
            </a:r>
            <a:r>
              <a:rPr lang="en-US" dirty="0">
                <a:cs typeface="Calibri Light"/>
              </a:rPr>
              <a:t> Data Type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AB0EC-8AAA-8881-0929-F81BC20FA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It is exactly same as set except that is </a:t>
            </a:r>
            <a:r>
              <a:rPr lang="en-US" dirty="0" err="1">
                <a:cs typeface="Calibri"/>
              </a:rPr>
              <a:t>is</a:t>
            </a:r>
            <a:r>
              <a:rPr lang="en-US" dirty="0">
                <a:cs typeface="Calibri"/>
              </a:rPr>
              <a:t> immutable.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Hence we can not use add or remove functions.</a:t>
            </a:r>
          </a:p>
        </p:txBody>
      </p:sp>
    </p:spTree>
    <p:extLst>
      <p:ext uri="{BB962C8B-B14F-4D97-AF65-F5344CB8AC3E}">
        <p14:creationId xmlns:p14="http://schemas.microsoft.com/office/powerpoint/2010/main" val="2138916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30A80-1D6E-B81C-EFEB-2C0248C9D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Logical 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7A7F4-FF47-5923-A91B-512E8495E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Logical operators in Python are used to perform logical operations on </a:t>
            </a:r>
            <a:r>
              <a:rPr lang="en-US" dirty="0" err="1">
                <a:ea typeface="+mn-lt"/>
                <a:cs typeface="+mn-lt"/>
              </a:rPr>
              <a:t>boolean</a:t>
            </a:r>
            <a:r>
              <a:rPr lang="en-US" dirty="0">
                <a:ea typeface="+mn-lt"/>
                <a:cs typeface="+mn-lt"/>
              </a:rPr>
              <a:t> values (True or False) and expressions.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Python provides three main logical operators: </a:t>
            </a:r>
            <a:r>
              <a:rPr lang="en-US" dirty="0">
                <a:latin typeface="Consolas"/>
                <a:cs typeface="Calibri"/>
              </a:rPr>
              <a:t>and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>
                <a:latin typeface="Consolas"/>
                <a:cs typeface="Calibri"/>
              </a:rPr>
              <a:t>or</a:t>
            </a:r>
            <a:r>
              <a:rPr lang="en-US" dirty="0">
                <a:ea typeface="+mn-lt"/>
                <a:cs typeface="+mn-lt"/>
              </a:rPr>
              <a:t>, and </a:t>
            </a:r>
            <a:r>
              <a:rPr lang="en-US" dirty="0">
                <a:latin typeface="Consolas"/>
                <a:cs typeface="Calibri"/>
              </a:rPr>
              <a:t>not.</a:t>
            </a:r>
          </a:p>
          <a:p>
            <a:endParaRPr lang="en-US" dirty="0">
              <a:latin typeface="Consolas"/>
              <a:cs typeface="Calibri"/>
            </a:endParaRPr>
          </a:p>
          <a:p>
            <a:r>
              <a:rPr lang="en-US" b="1" dirty="0">
                <a:ea typeface="+mn-lt"/>
                <a:cs typeface="+mn-lt"/>
              </a:rPr>
              <a:t>and</a:t>
            </a:r>
            <a:r>
              <a:rPr lang="en-US" dirty="0">
                <a:ea typeface="+mn-lt"/>
                <a:cs typeface="+mn-lt"/>
              </a:rPr>
              <a:t>: The </a:t>
            </a:r>
            <a:r>
              <a:rPr lang="en-US" dirty="0">
                <a:latin typeface="Consolas"/>
                <a:cs typeface="Calibri"/>
              </a:rPr>
              <a:t>and</a:t>
            </a:r>
            <a:r>
              <a:rPr lang="en-US" dirty="0">
                <a:ea typeface="+mn-lt"/>
                <a:cs typeface="+mn-lt"/>
              </a:rPr>
              <a:t> operator returns </a:t>
            </a:r>
            <a:r>
              <a:rPr lang="en-US" dirty="0">
                <a:latin typeface="Consolas"/>
                <a:cs typeface="Calibri"/>
              </a:rPr>
              <a:t>True</a:t>
            </a:r>
            <a:r>
              <a:rPr lang="en-US" dirty="0">
                <a:ea typeface="+mn-lt"/>
                <a:cs typeface="+mn-lt"/>
              </a:rPr>
              <a:t> if both operands are </a:t>
            </a:r>
            <a:r>
              <a:rPr lang="en-US" dirty="0">
                <a:latin typeface="Consolas"/>
                <a:cs typeface="Calibri"/>
              </a:rPr>
              <a:t>True</a:t>
            </a:r>
            <a:r>
              <a:rPr lang="en-US" dirty="0">
                <a:ea typeface="+mn-lt"/>
                <a:cs typeface="+mn-lt"/>
              </a:rPr>
              <a:t>, otherwise, it returns </a:t>
            </a:r>
            <a:r>
              <a:rPr lang="en-US" dirty="0">
                <a:latin typeface="Consolas"/>
                <a:cs typeface="Calibri"/>
              </a:rPr>
              <a:t>False</a:t>
            </a:r>
          </a:p>
          <a:p>
            <a:r>
              <a:rPr lang="en-US" b="1" dirty="0">
                <a:ea typeface="+mn-lt"/>
                <a:cs typeface="+mn-lt"/>
              </a:rPr>
              <a:t>or</a:t>
            </a:r>
            <a:r>
              <a:rPr lang="en-US" dirty="0">
                <a:ea typeface="+mn-lt"/>
                <a:cs typeface="+mn-lt"/>
              </a:rPr>
              <a:t>: The </a:t>
            </a:r>
            <a:r>
              <a:rPr lang="en-US" dirty="0">
                <a:latin typeface="Consolas"/>
                <a:cs typeface="Calibri"/>
              </a:rPr>
              <a:t>or</a:t>
            </a:r>
            <a:r>
              <a:rPr lang="en-US" dirty="0">
                <a:ea typeface="+mn-lt"/>
                <a:cs typeface="+mn-lt"/>
              </a:rPr>
              <a:t> operator returns </a:t>
            </a:r>
            <a:r>
              <a:rPr lang="en-US" dirty="0">
                <a:latin typeface="Consolas"/>
                <a:cs typeface="Calibri"/>
              </a:rPr>
              <a:t>True</a:t>
            </a:r>
            <a:r>
              <a:rPr lang="en-US" dirty="0">
                <a:ea typeface="+mn-lt"/>
                <a:cs typeface="+mn-lt"/>
              </a:rPr>
              <a:t> if at least one of the operands is </a:t>
            </a:r>
            <a:r>
              <a:rPr lang="en-US" dirty="0">
                <a:latin typeface="Consolas"/>
                <a:cs typeface="Calibri"/>
              </a:rPr>
              <a:t>True</a:t>
            </a:r>
            <a:r>
              <a:rPr lang="en-US" dirty="0">
                <a:ea typeface="+mn-lt"/>
                <a:cs typeface="+mn-lt"/>
              </a:rPr>
              <a:t>, otherwise, it returns </a:t>
            </a:r>
            <a:r>
              <a:rPr lang="en-US" dirty="0">
                <a:latin typeface="Consolas"/>
                <a:cs typeface="Calibri"/>
              </a:rPr>
              <a:t>False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r>
              <a:rPr lang="en-US" b="1" dirty="0">
                <a:ea typeface="+mn-lt"/>
                <a:cs typeface="+mn-lt"/>
              </a:rPr>
              <a:t>not</a:t>
            </a:r>
            <a:r>
              <a:rPr lang="en-US" dirty="0">
                <a:ea typeface="+mn-lt"/>
                <a:cs typeface="+mn-lt"/>
              </a:rPr>
              <a:t>: The </a:t>
            </a:r>
            <a:r>
              <a:rPr lang="en-US" dirty="0">
                <a:latin typeface="Consolas"/>
                <a:cs typeface="Calibri"/>
              </a:rPr>
              <a:t>not</a:t>
            </a:r>
            <a:r>
              <a:rPr lang="en-US" dirty="0">
                <a:ea typeface="+mn-lt"/>
                <a:cs typeface="+mn-lt"/>
              </a:rPr>
              <a:t> operator is a unary operator that returns the opposite </a:t>
            </a:r>
            <a:r>
              <a:rPr lang="en-US" dirty="0" err="1">
                <a:ea typeface="+mn-lt"/>
                <a:cs typeface="+mn-lt"/>
              </a:rPr>
              <a:t>boolean</a:t>
            </a:r>
            <a:r>
              <a:rPr lang="en-US" dirty="0">
                <a:ea typeface="+mn-lt"/>
                <a:cs typeface="+mn-lt"/>
              </a:rPr>
              <a:t> value of the operand.</a:t>
            </a:r>
            <a:endParaRPr lang="en-US" dirty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5663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D0016-0B32-B8BA-F8E3-2DA2712FB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is Python?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31800-8A2A-B8A0-3D6D-1FE564DEF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Python is a general-purpose high-level programming language.</a:t>
            </a:r>
          </a:p>
          <a:p>
            <a:r>
              <a:rPr lang="en-US" dirty="0">
                <a:cs typeface="Calibri"/>
              </a:rPr>
              <a:t>Python was developed by Guido Van </a:t>
            </a:r>
            <a:r>
              <a:rPr lang="en-US" dirty="0" err="1">
                <a:cs typeface="Calibri"/>
              </a:rPr>
              <a:t>Rossam</a:t>
            </a:r>
            <a:r>
              <a:rPr lang="en-US" dirty="0">
                <a:cs typeface="Calibri"/>
              </a:rPr>
              <a:t> in 1989 while working at National Research Institute at Netherlands.</a:t>
            </a:r>
          </a:p>
          <a:p>
            <a:r>
              <a:rPr lang="en-US" dirty="0">
                <a:cs typeface="Calibri"/>
              </a:rPr>
              <a:t>But Officially Python was made available to public in 1991. The official Date of Birth for Python is : Feb 20th 1991.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To Print HelloWorld</a:t>
            </a:r>
          </a:p>
          <a:p>
            <a:r>
              <a:rPr lang="en-US" dirty="0">
                <a:cs typeface="Calibri"/>
              </a:rPr>
              <a:t>Java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3859FF-2F4E-C1CC-279C-D68022FE5066}"/>
              </a:ext>
            </a:extLst>
          </p:cNvPr>
          <p:cNvSpPr txBox="1"/>
          <p:nvPr/>
        </p:nvSpPr>
        <p:spPr>
          <a:xfrm>
            <a:off x="2797790" y="5339686"/>
            <a:ext cx="6226791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public class HelloWorld {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public static void main(String[] </a:t>
            </a:r>
            <a:r>
              <a:rPr lang="en-US" dirty="0" err="1">
                <a:ea typeface="+mn-lt"/>
                <a:cs typeface="+mn-lt"/>
              </a:rPr>
              <a:t>args</a:t>
            </a:r>
            <a:r>
              <a:rPr lang="en-US" dirty="0">
                <a:ea typeface="+mn-lt"/>
                <a:cs typeface="+mn-lt"/>
              </a:rPr>
              <a:t>) {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 </a:t>
            </a:r>
            <a:r>
              <a:rPr lang="en-US" dirty="0" err="1">
                <a:ea typeface="+mn-lt"/>
                <a:cs typeface="+mn-lt"/>
              </a:rPr>
              <a:t>System.out.println</a:t>
            </a:r>
            <a:r>
              <a:rPr lang="en-US" dirty="0">
                <a:ea typeface="+mn-lt"/>
                <a:cs typeface="+mn-lt"/>
              </a:rPr>
              <a:t>("HelloWorld");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}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}</a:t>
            </a:r>
            <a:endParaRPr lang="en-US" dirty="0"/>
          </a:p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9585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67FBA-B1BF-81F1-543E-5428AC55A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Flow Control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CBA66-F4DA-59E6-DA85-15BE21EFB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Flow Control describes the order in which statements will be executed at runtime.</a:t>
            </a:r>
          </a:p>
          <a:p>
            <a:endParaRPr lang="en-US">
              <a:cs typeface="Calibri"/>
            </a:endParaRPr>
          </a:p>
        </p:txBody>
      </p:sp>
      <p:pic>
        <p:nvPicPr>
          <p:cNvPr id="4" name="Picture 4" descr="A diagram of a flow control&#10;&#10;Description automatically generated">
            <a:extLst>
              <a:ext uri="{FF2B5EF4-FFF2-40B4-BE49-F238E27FC236}">
                <a16:creationId xmlns:a16="http://schemas.microsoft.com/office/drawing/2014/main" id="{FD472C20-8E91-3A4A-EE44-172D01677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967" y="2783324"/>
            <a:ext cx="4449169" cy="373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802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5FAD6-B6AC-6A63-8221-5315C6449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Conditional Statements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83556-2AD8-78A6-D347-A8357E40A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b="1" u="sng" dirty="0">
                <a:cs typeface="Calibri" panose="020F0502020204030204"/>
              </a:rPr>
              <a:t>if</a:t>
            </a:r>
            <a:endParaRPr lang="en-US"/>
          </a:p>
          <a:p>
            <a:pPr marL="0" indent="0">
              <a:buNone/>
            </a:pPr>
            <a:endParaRPr lang="en-US" b="1" u="sng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if condition: statement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OR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Statement 1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Statement 2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Statement 3</a:t>
            </a:r>
          </a:p>
          <a:p>
            <a:pPr marL="457200" indent="-457200"/>
            <a:r>
              <a:rPr lang="en-US" dirty="0">
                <a:cs typeface="Calibri" panose="020F0502020204030204"/>
              </a:rPr>
              <a:t>If condition is true then </a:t>
            </a:r>
            <a:r>
              <a:rPr lang="en-US" dirty="0" err="1">
                <a:cs typeface="Calibri" panose="020F0502020204030204"/>
              </a:rPr>
              <a:t>stataments</a:t>
            </a:r>
            <a:r>
              <a:rPr lang="en-US" dirty="0">
                <a:cs typeface="Calibri" panose="020F0502020204030204"/>
              </a:rPr>
              <a:t> will be executed</a:t>
            </a:r>
          </a:p>
        </p:txBody>
      </p:sp>
    </p:spTree>
    <p:extLst>
      <p:ext uri="{BB962C8B-B14F-4D97-AF65-F5344CB8AC3E}">
        <p14:creationId xmlns:p14="http://schemas.microsoft.com/office/powerpoint/2010/main" val="396317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F92D9-A838-8DA6-26E9-718FECC0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If-else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DEA4-4576-183F-937F-02D356F61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if condition: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    Action-1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else: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   Action2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457200" indent="-457200"/>
            <a:r>
              <a:rPr lang="en-US" dirty="0">
                <a:cs typeface="Calibri"/>
              </a:rPr>
              <a:t>If condition is true then action-1 will be </a:t>
            </a:r>
            <a:r>
              <a:rPr lang="en-US" dirty="0" err="1">
                <a:cs typeface="Calibri"/>
              </a:rPr>
              <a:t>excuted</a:t>
            </a:r>
            <a:r>
              <a:rPr lang="en-US" dirty="0">
                <a:cs typeface="Calibri"/>
              </a:rPr>
              <a:t> otherwise action-2 will be </a:t>
            </a:r>
            <a:r>
              <a:rPr lang="en-US" dirty="0" err="1">
                <a:cs typeface="Calibri"/>
              </a:rPr>
              <a:t>excuted</a:t>
            </a:r>
          </a:p>
        </p:txBody>
      </p:sp>
    </p:spTree>
    <p:extLst>
      <p:ext uri="{BB962C8B-B14F-4D97-AF65-F5344CB8AC3E}">
        <p14:creationId xmlns:p14="http://schemas.microsoft.com/office/powerpoint/2010/main" val="1389985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445C2-76CF-2305-F95D-52C6F576E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if-</a:t>
            </a:r>
            <a:r>
              <a:rPr lang="en-US" dirty="0" err="1">
                <a:cs typeface="Calibri Light"/>
              </a:rPr>
              <a:t>elif</a:t>
            </a:r>
            <a:r>
              <a:rPr lang="en-US" dirty="0">
                <a:cs typeface="Calibri Light"/>
              </a:rPr>
              <a:t>-else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BABE4-F0C4-FBEB-6F50-63448FCA2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if condition1: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Action-1</a:t>
            </a:r>
          </a:p>
          <a:p>
            <a:pPr marL="0" indent="0">
              <a:buNone/>
            </a:pPr>
            <a:r>
              <a:rPr lang="en-US" dirty="0" err="1">
                <a:cs typeface="Calibri"/>
              </a:rPr>
              <a:t>elif</a:t>
            </a:r>
            <a:r>
              <a:rPr lang="en-US" dirty="0">
                <a:cs typeface="Calibri"/>
              </a:rPr>
              <a:t>  condition2: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Action-2</a:t>
            </a:r>
          </a:p>
          <a:p>
            <a:pPr marL="0" indent="0">
              <a:buNone/>
            </a:pPr>
            <a:r>
              <a:rPr lang="en-US" dirty="0" err="1">
                <a:cs typeface="Calibri"/>
              </a:rPr>
              <a:t>elif</a:t>
            </a:r>
            <a:r>
              <a:rPr lang="en-US" dirty="0">
                <a:cs typeface="Calibri"/>
              </a:rPr>
              <a:t>  condition3: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….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else: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Default Action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0209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BCF6B-D10F-AFA9-CEFF-2F6C5E428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Iterative Statements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C50CB-5460-D42D-F431-698D57D4F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If we want to execute a group of statements multiple times then we should go for iterative statements.</a:t>
            </a:r>
          </a:p>
          <a:p>
            <a:r>
              <a:rPr lang="en-US" dirty="0">
                <a:cs typeface="Calibri"/>
              </a:rPr>
              <a:t>Python Support 2 types of iterative statements.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for loop</a:t>
            </a:r>
          </a:p>
          <a:p>
            <a:pPr marL="457200" indent="-457200"/>
            <a:r>
              <a:rPr lang="en-US" dirty="0">
                <a:cs typeface="Calibri"/>
              </a:rPr>
              <a:t>If we want to execute some action for every element present in some sequence.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  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2. while loop</a:t>
            </a:r>
          </a:p>
          <a:p>
            <a:pPr marL="457200" indent="-457200"/>
            <a:r>
              <a:rPr lang="en-US" dirty="0">
                <a:cs typeface="Calibri"/>
              </a:rPr>
              <a:t>If we want to execute a group of statements iteratively until some condition false</a:t>
            </a:r>
          </a:p>
          <a:p>
            <a:pPr marL="514350" indent="-514350">
              <a:buAutoNum type="arabicPeriod"/>
            </a:pPr>
            <a:endParaRPr lang="en-US" dirty="0">
              <a:cs typeface="Calibri"/>
            </a:endParaRPr>
          </a:p>
          <a:p>
            <a:pPr marL="514350" indent="-514350">
              <a:buAutoNum type="arabicPeriod"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9680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2AD1F-20F8-E4A2-7BB6-3EEEAD4FB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Transfer Statements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519B1-1A6B-BED2-4D69-86A448C9E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457200" indent="-457200"/>
            <a:r>
              <a:rPr lang="en-US" dirty="0">
                <a:cs typeface="Calibri"/>
              </a:rPr>
              <a:t>break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We can use break statements inside loops to break loop execution based on some condition.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457200" indent="-457200"/>
            <a:r>
              <a:rPr lang="en-US" dirty="0">
                <a:cs typeface="Calibri"/>
              </a:rPr>
              <a:t>Continue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   We can use continue statement to skip current iteration and continue next </a:t>
            </a:r>
            <a:r>
              <a:rPr lang="en-US" dirty="0">
                <a:cs typeface="Calibri"/>
              </a:rPr>
              <a:t>iteration.</a:t>
            </a:r>
          </a:p>
          <a:p>
            <a:pPr marL="457200" indent="-457200"/>
            <a:r>
              <a:rPr lang="en-US" dirty="0">
                <a:cs typeface="Calibri"/>
              </a:rPr>
              <a:t>Pass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   It is an empty statement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    It </a:t>
            </a:r>
            <a:r>
              <a:rPr lang="en-US" dirty="0">
                <a:cs typeface="Calibri"/>
              </a:rPr>
              <a:t>won't do anything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457200" indent="-457200"/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211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844F-79A7-ECCF-989F-BDBE64C77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8BF7D-2EA3-0957-B9D7-12423862F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If a group of statements is repeatedly required then it is not recommended to write these statements </a:t>
            </a:r>
            <a:r>
              <a:rPr lang="en-US" err="1">
                <a:cs typeface="Calibri"/>
              </a:rPr>
              <a:t>seperately</a:t>
            </a:r>
            <a:r>
              <a:rPr lang="en-US" dirty="0">
                <a:cs typeface="Calibri"/>
              </a:rPr>
              <a:t>. We have to define these statements as a single unit and we can call that unit any number of times based on our requirement without rewriting. This </a:t>
            </a:r>
            <a:r>
              <a:rPr lang="en-US">
                <a:cs typeface="Calibri"/>
              </a:rPr>
              <a:t>unit is nothing but function.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Python supports 2 types of functions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Built in Functions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User 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2230606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0358B-9854-CDD5-E9F1-5D66A1A8B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Built in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6A040-BDE6-952C-155F-847C689B8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The functions which are coming along with Python, are called built in functions or pre defined functions.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Eg</a:t>
            </a:r>
            <a:r>
              <a:rPr lang="en-US" dirty="0">
                <a:cs typeface="Calibri"/>
              </a:rPr>
              <a:t>: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              id()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              type()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              input()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              eval()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80732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2DC21-AB09-9E51-3953-A3B3F44B3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User Defined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B4DE7-C253-830F-3DDB-30C91FADA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The Functions which are developed by programmer explicitly according to requirements ,are called user defined functions.</a:t>
            </a:r>
          </a:p>
          <a:p>
            <a:r>
              <a:rPr lang="en-US" dirty="0">
                <a:cs typeface="Calibri"/>
              </a:rPr>
              <a:t>Syntax</a:t>
            </a: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def </a:t>
            </a:r>
            <a:r>
              <a:rPr lang="en-US" dirty="0" err="1">
                <a:cs typeface="Calibri"/>
              </a:rPr>
              <a:t>function_name</a:t>
            </a:r>
            <a:r>
              <a:rPr lang="en-US" dirty="0">
                <a:cs typeface="Calibri"/>
              </a:rPr>
              <a:t>(parameters):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        """doc string"""</a:t>
            </a:r>
            <a:endParaRPr lang="en-US"/>
          </a:p>
          <a:p>
            <a:pPr marL="0" indent="0">
              <a:buNone/>
            </a:pPr>
            <a:r>
              <a:rPr lang="en-US">
                <a:cs typeface="Calibri"/>
              </a:rPr>
              <a:t> return value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46028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85085-8776-824F-436B-47ADFDECB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Note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11C40-B0D3-3237-8ACF-F931190ED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While creating functions we can use 2 keywords</a:t>
            </a:r>
          </a:p>
          <a:p>
            <a:pPr marL="514350" indent="-514350">
              <a:buAutoNum type="alphaLcPeriod"/>
            </a:pPr>
            <a:r>
              <a:rPr lang="en-US" dirty="0">
                <a:cs typeface="Calibri"/>
              </a:rPr>
              <a:t>def (mandatory)</a:t>
            </a:r>
          </a:p>
          <a:p>
            <a:pPr marL="514350" indent="-514350">
              <a:buAutoNum type="alphaLcPeriod"/>
            </a:pPr>
            <a:r>
              <a:rPr lang="en-US" dirty="0">
                <a:cs typeface="Calibri"/>
              </a:rPr>
              <a:t>return (optional)</a:t>
            </a:r>
          </a:p>
        </p:txBody>
      </p:sp>
    </p:spTree>
    <p:extLst>
      <p:ext uri="{BB962C8B-B14F-4D97-AF65-F5344CB8AC3E}">
        <p14:creationId xmlns:p14="http://schemas.microsoft.com/office/powerpoint/2010/main" val="3882346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7E5528-230E-B090-F395-E9AE7CC67452}"/>
              </a:ext>
            </a:extLst>
          </p:cNvPr>
          <p:cNvSpPr txBox="1"/>
          <p:nvPr/>
        </p:nvSpPr>
        <p:spPr>
          <a:xfrm>
            <a:off x="938283" y="1279477"/>
            <a:ext cx="7438029" cy="1586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D44DEEB-9BE6-8463-2F63-A5E40CA83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36EB019-2695-4A4E-A2E7-35B0CD11A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 </a:t>
            </a:r>
            <a:endParaRPr lang="en-US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Python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40AC4C-CADD-EA9D-2BD5-9FC4F9095CCE}"/>
              </a:ext>
            </a:extLst>
          </p:cNvPr>
          <p:cNvSpPr txBox="1"/>
          <p:nvPr/>
        </p:nvSpPr>
        <p:spPr>
          <a:xfrm>
            <a:off x="2490716" y="1859507"/>
            <a:ext cx="6295029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#include &lt;</a:t>
            </a:r>
            <a:r>
              <a:rPr lang="en-US" dirty="0" err="1">
                <a:ea typeface="+mn-lt"/>
                <a:cs typeface="+mn-lt"/>
              </a:rPr>
              <a:t>stdio.h</a:t>
            </a:r>
            <a:r>
              <a:rPr lang="en-US" dirty="0">
                <a:ea typeface="+mn-lt"/>
                <a:cs typeface="+mn-lt"/>
              </a:rPr>
              <a:t>&gt;</a:t>
            </a:r>
            <a:endParaRPr lang="en-US" dirty="0"/>
          </a:p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int main() {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</a:t>
            </a:r>
            <a:r>
              <a:rPr lang="en-US" dirty="0" err="1">
                <a:ea typeface="+mn-lt"/>
                <a:cs typeface="+mn-lt"/>
              </a:rPr>
              <a:t>printf</a:t>
            </a:r>
            <a:r>
              <a:rPr lang="en-US" dirty="0">
                <a:ea typeface="+mn-lt"/>
                <a:cs typeface="+mn-lt"/>
              </a:rPr>
              <a:t>("HelloWorld\n");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return 0;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}</a:t>
            </a:r>
            <a:endParaRPr lang="en-US" dirty="0"/>
          </a:p>
          <a:p>
            <a:pPr algn="l"/>
            <a:endParaRPr lang="en-US" dirty="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26A5F9-4B55-4A1D-5D65-9F0263255CC7}"/>
              </a:ext>
            </a:extLst>
          </p:cNvPr>
          <p:cNvSpPr txBox="1"/>
          <p:nvPr/>
        </p:nvSpPr>
        <p:spPr>
          <a:xfrm>
            <a:off x="3121924" y="4657298"/>
            <a:ext cx="484495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print("HelloWorld")</a:t>
            </a:r>
            <a:endParaRPr lang="en-US" dirty="0">
              <a:cs typeface="Calibri"/>
            </a:endParaRPr>
          </a:p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00812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563A2-D3B8-B711-0ED5-7A367B790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Types of Arguments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24068-0D68-D00E-A204-3631B9FA0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There are 4 types of arguments are allowed in Python.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Positional Arguments</a:t>
            </a:r>
          </a:p>
          <a:p>
            <a:pPr marL="457200" indent="-457200"/>
            <a:r>
              <a:rPr lang="en-US" dirty="0">
                <a:cs typeface="Calibri"/>
              </a:rPr>
              <a:t>These are the arguments passed to function in correct positional order.</a:t>
            </a:r>
          </a:p>
          <a:p>
            <a:pPr marL="457200" indent="-457200"/>
            <a:r>
              <a:rPr lang="en-US" dirty="0">
                <a:cs typeface="Calibri"/>
              </a:rPr>
              <a:t>If we change the number of arguments then we will get error.</a:t>
            </a:r>
          </a:p>
          <a:p>
            <a:pPr marL="457200" indent="-457200"/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2. Keyword Arguments</a:t>
            </a:r>
          </a:p>
          <a:p>
            <a:pPr marL="457200" indent="-457200"/>
            <a:r>
              <a:rPr lang="en-US" dirty="0">
                <a:cs typeface="Calibri"/>
              </a:rPr>
              <a:t>We can pass argument values by keyword </a:t>
            </a:r>
            <a:r>
              <a:rPr lang="en-US" dirty="0" err="1">
                <a:cs typeface="Calibri"/>
              </a:rPr>
              <a:t>i.e</a:t>
            </a:r>
            <a:r>
              <a:rPr lang="en-US" dirty="0">
                <a:cs typeface="Calibri"/>
              </a:rPr>
              <a:t> by parameter name</a:t>
            </a:r>
          </a:p>
          <a:p>
            <a:pPr marL="457200" indent="-457200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50388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E84A1-41C9-DA93-F8B8-F427A7446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3D50E-F56B-130F-7E25-F88B36169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3. Default Arguments</a:t>
            </a:r>
          </a:p>
          <a:p>
            <a:pPr marL="457200" indent="-457200"/>
            <a:r>
              <a:rPr lang="en-US" dirty="0">
                <a:cs typeface="Calibri" panose="020F0502020204030204"/>
              </a:rPr>
              <a:t>If we are not passing any name then only default value will be considered.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4. Variable Length Arguments</a:t>
            </a:r>
          </a:p>
          <a:p>
            <a:pPr marL="457200" indent="-457200"/>
            <a:r>
              <a:rPr lang="en-US" dirty="0">
                <a:cs typeface="Calibri" panose="020F0502020204030204"/>
              </a:rPr>
              <a:t>We can declare a variable length argument with * symbol as follows.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        def f1(*n)</a:t>
            </a:r>
          </a:p>
        </p:txBody>
      </p:sp>
    </p:spTree>
    <p:extLst>
      <p:ext uri="{BB962C8B-B14F-4D97-AF65-F5344CB8AC3E}">
        <p14:creationId xmlns:p14="http://schemas.microsoft.com/office/powerpoint/2010/main" val="42474874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AD41A-4E15-B1BF-2FAC-B540F1E47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Thank You Letters Very · Free image on Pixabay">
            <a:extLst>
              <a:ext uri="{FF2B5EF4-FFF2-40B4-BE49-F238E27FC236}">
                <a16:creationId xmlns:a16="http://schemas.microsoft.com/office/drawing/2014/main" id="{69C9D05E-52CF-EDA9-C9F3-E5DDEFFA56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0331" y="1825625"/>
            <a:ext cx="5494338" cy="5494338"/>
          </a:xfrm>
        </p:spPr>
      </p:pic>
    </p:spTree>
    <p:extLst>
      <p:ext uri="{BB962C8B-B14F-4D97-AF65-F5344CB8AC3E}">
        <p14:creationId xmlns:p14="http://schemas.microsoft.com/office/powerpoint/2010/main" val="908708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D1E0F-4C8E-EC97-E8B7-4E6AB8906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Where we can use Python?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9B5A8-F76C-038E-90BA-66275BB85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en-US" dirty="0">
                <a:cs typeface="Calibri"/>
              </a:rPr>
              <a:t>We can use everywhere. The most common areas are:</a:t>
            </a:r>
          </a:p>
          <a:p>
            <a:endParaRPr lang="en-US" dirty="0">
              <a:cs typeface="Calibri"/>
            </a:endParaRPr>
          </a:p>
          <a:p>
            <a:pPr>
              <a:buFont typeface="Wingdings" panose="020B0604020202020204" pitchFamily="34" charset="0"/>
              <a:buChar char="v"/>
            </a:pPr>
            <a:r>
              <a:rPr lang="en-US" dirty="0">
                <a:cs typeface="Calibri"/>
              </a:rPr>
              <a:t> For developing Desktop Applications</a:t>
            </a:r>
          </a:p>
          <a:p>
            <a:pPr>
              <a:buFont typeface="Wingdings" panose="020B0604020202020204" pitchFamily="34" charset="0"/>
              <a:buChar char="v"/>
            </a:pPr>
            <a:endParaRPr lang="en-US" dirty="0">
              <a:cs typeface="Calibri"/>
            </a:endParaRPr>
          </a:p>
          <a:p>
            <a:pPr>
              <a:buFont typeface="Wingdings" panose="020B0604020202020204" pitchFamily="34" charset="0"/>
              <a:buChar char="v"/>
            </a:pPr>
            <a:r>
              <a:rPr lang="en-US" dirty="0">
                <a:cs typeface="Calibri"/>
              </a:rPr>
              <a:t> For developing web Applications</a:t>
            </a:r>
          </a:p>
          <a:p>
            <a:pPr>
              <a:buFont typeface="Wingdings" panose="020B0604020202020204" pitchFamily="34" charset="0"/>
              <a:buChar char="v"/>
            </a:pPr>
            <a:endParaRPr lang="en-US" dirty="0">
              <a:cs typeface="Calibri"/>
            </a:endParaRPr>
          </a:p>
          <a:p>
            <a:pPr>
              <a:buFont typeface="Wingdings" panose="020B0604020202020204" pitchFamily="34" charset="0"/>
              <a:buChar char="v"/>
            </a:pPr>
            <a:r>
              <a:rPr lang="en-US" dirty="0">
                <a:cs typeface="Calibri"/>
              </a:rPr>
              <a:t> For developing database Applications</a:t>
            </a:r>
          </a:p>
          <a:p>
            <a:pPr>
              <a:buFont typeface="Wingdings" panose="020B0604020202020204" pitchFamily="34" charset="0"/>
              <a:buChar char="v"/>
            </a:pPr>
            <a:endParaRPr lang="en-US" dirty="0">
              <a:cs typeface="Calibri"/>
            </a:endParaRPr>
          </a:p>
          <a:p>
            <a:pPr>
              <a:buFont typeface="Wingdings" panose="020B0604020202020204" pitchFamily="34" charset="0"/>
              <a:buChar char="v"/>
            </a:pPr>
            <a:r>
              <a:rPr lang="en-US" dirty="0">
                <a:cs typeface="Calibri"/>
              </a:rPr>
              <a:t> For Machine Learning</a:t>
            </a:r>
          </a:p>
          <a:p>
            <a:pPr>
              <a:buFont typeface="Wingdings" panose="020B0604020202020204" pitchFamily="34" charset="0"/>
              <a:buChar char="v"/>
            </a:pPr>
            <a:endParaRPr lang="en-US" dirty="0">
              <a:cs typeface="Calibri"/>
            </a:endParaRPr>
          </a:p>
          <a:p>
            <a:pPr>
              <a:buFont typeface="Wingdings" panose="020B0604020202020204" pitchFamily="34" charset="0"/>
              <a:buChar char="v"/>
            </a:pPr>
            <a:r>
              <a:rPr lang="en-US" dirty="0">
                <a:cs typeface="Calibri"/>
              </a:rPr>
              <a:t> For Developing AI Applications</a:t>
            </a:r>
          </a:p>
          <a:p>
            <a:pPr>
              <a:buFont typeface="Wingdings" panose="020B0604020202020204" pitchFamily="34" charset="0"/>
              <a:buChar char="v"/>
            </a:pPr>
            <a:endParaRPr lang="en-US" dirty="0">
              <a:cs typeface="Calibri"/>
            </a:endParaRPr>
          </a:p>
          <a:p>
            <a:pPr>
              <a:buFont typeface="Wingdings" panose="020B0604020202020204" pitchFamily="34" charset="0"/>
              <a:buChar char="v"/>
            </a:pPr>
            <a:r>
              <a:rPr lang="en-US" dirty="0">
                <a:cs typeface="Calibri"/>
              </a:rPr>
              <a:t> For Data Analysis</a:t>
            </a:r>
          </a:p>
          <a:p>
            <a:pPr>
              <a:buFont typeface="Wingdings" panose="020B0604020202020204" pitchFamily="34" charset="0"/>
              <a:buChar char="v"/>
            </a:pPr>
            <a:endParaRPr lang="en-US" dirty="0">
              <a:cs typeface="Calibri"/>
            </a:endParaRPr>
          </a:p>
          <a:p>
            <a:pPr>
              <a:buFont typeface="Wingdings" panose="020B0604020202020204" pitchFamily="34" charset="0"/>
              <a:buChar char="v"/>
            </a:pPr>
            <a:r>
              <a:rPr lang="en-US" dirty="0">
                <a:cs typeface="Calibri"/>
              </a:rPr>
              <a:t> For Network Programming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6738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23232-30ED-249A-646D-22A28B410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Features of 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7C98F-5B6E-A573-00E7-8C95226A6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Simple and easy to learn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Dynamically Typed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Both Procedure Oriented and Object Oriented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Interpreted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Extensive Library</a:t>
            </a:r>
          </a:p>
        </p:txBody>
      </p:sp>
    </p:spTree>
    <p:extLst>
      <p:ext uri="{BB962C8B-B14F-4D97-AF65-F5344CB8AC3E}">
        <p14:creationId xmlns:p14="http://schemas.microsoft.com/office/powerpoint/2010/main" val="487802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A661B-F773-A914-A23D-B560D15D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Python Versions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56D7D-F9E4-DF46-325E-231DDEA8E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Python 1.0V introduced in Jan 1994</a:t>
            </a:r>
          </a:p>
          <a:p>
            <a:r>
              <a:rPr lang="en-US" dirty="0">
                <a:cs typeface="Calibri"/>
              </a:rPr>
              <a:t>Python 2.0V introduced in Jan October 2000</a:t>
            </a:r>
          </a:p>
          <a:p>
            <a:r>
              <a:rPr lang="en-US" dirty="0">
                <a:cs typeface="Calibri"/>
              </a:rPr>
              <a:t>Python 3.0V introduced in Jan October 2008</a:t>
            </a:r>
          </a:p>
          <a:p>
            <a:endParaRPr lang="en-US" dirty="0">
              <a:cs typeface="Calibri"/>
            </a:endParaRPr>
          </a:p>
          <a:p>
            <a:r>
              <a:rPr lang="en-US" u="sng" dirty="0">
                <a:cs typeface="Calibri"/>
              </a:rPr>
              <a:t>Current Versions</a:t>
            </a:r>
          </a:p>
          <a:p>
            <a:endParaRPr lang="en-US" u="sng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latest  stable version is 3.11.2</a:t>
            </a:r>
            <a:endParaRPr lang="en-US" u="sng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For more : </a:t>
            </a:r>
            <a:r>
              <a:rPr lang="en-US" dirty="0">
                <a:ea typeface="+mn-lt"/>
                <a:cs typeface="+mn-lt"/>
              </a:rPr>
              <a:t>https://www.python.org/downloads/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9206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C7841-DDA8-AF8B-0032-7CB2BB633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Limitations of 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E1A0C-A8A5-91F0-001C-FD7E6B6B5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Performance wise not up to the mark because it is interpreted language.</a:t>
            </a:r>
            <a:endParaRPr lang="en-US"/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Not using for mobile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548626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6AD89-A6E5-B730-AF1E-D4551BB86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DATA 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D1601-2EB6-1FB6-C31E-4C078D8D5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Data Type represents the type of data present inside a </a:t>
            </a:r>
            <a:r>
              <a:rPr lang="en-US" dirty="0" err="1">
                <a:cs typeface="Calibri"/>
              </a:rPr>
              <a:t>varaible</a:t>
            </a:r>
            <a:r>
              <a:rPr lang="en-US" dirty="0">
                <a:cs typeface="Calibri"/>
              </a:rPr>
              <a:t>.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algn="just"/>
            <a:r>
              <a:rPr lang="en-US" dirty="0">
                <a:cs typeface="Calibri"/>
              </a:rPr>
              <a:t>In Python we are not required to specify the type explicitly. Based on value provided, the type will be assigned automatically.</a:t>
            </a:r>
          </a:p>
          <a:p>
            <a:pPr marL="0" indent="0" algn="just">
              <a:buNone/>
            </a:pPr>
            <a:r>
              <a:rPr lang="en-US" dirty="0">
                <a:cs typeface="Calibri"/>
              </a:rPr>
              <a:t>   Hence Python is dynamically Typed Language.</a:t>
            </a:r>
            <a:endParaRPr lang="en-US">
              <a:cs typeface="Calibri" panose="020F0502020204030204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1390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48050-8565-2ED2-9334-6E09460B8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6389F-8C12-55E1-53D0-089911905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Calibri"/>
              </a:rPr>
              <a:t>Python contains the following inbuilt data types.</a:t>
            </a:r>
          </a:p>
          <a:p>
            <a:pPr marL="514350" indent="-514350">
              <a:buAutoNum type="arabicPeriod"/>
            </a:pPr>
            <a:r>
              <a:rPr lang="en-US" sz="2400" dirty="0">
                <a:cs typeface="Calibri"/>
              </a:rPr>
              <a:t>Int</a:t>
            </a:r>
          </a:p>
          <a:p>
            <a:pPr marL="514350" indent="-514350">
              <a:buAutoNum type="arabicPeriod"/>
            </a:pPr>
            <a:r>
              <a:rPr lang="en-US" sz="2400" dirty="0">
                <a:cs typeface="Calibri"/>
              </a:rPr>
              <a:t>Float</a:t>
            </a:r>
          </a:p>
          <a:p>
            <a:pPr marL="514350" indent="-514350">
              <a:buAutoNum type="arabicPeriod"/>
            </a:pPr>
            <a:r>
              <a:rPr lang="en-US" sz="2400" dirty="0">
                <a:cs typeface="Calibri"/>
              </a:rPr>
              <a:t>String</a:t>
            </a:r>
          </a:p>
          <a:p>
            <a:pPr marL="514350" indent="-514350">
              <a:buAutoNum type="arabicPeriod"/>
            </a:pPr>
            <a:r>
              <a:rPr lang="en-US" sz="2400" dirty="0">
                <a:cs typeface="Calibri"/>
              </a:rPr>
              <a:t>List</a:t>
            </a:r>
          </a:p>
          <a:p>
            <a:pPr marL="514350" indent="-514350">
              <a:buAutoNum type="arabicPeriod"/>
            </a:pPr>
            <a:r>
              <a:rPr lang="en-US" sz="2400" dirty="0">
                <a:cs typeface="Calibri"/>
              </a:rPr>
              <a:t>Tuple</a:t>
            </a:r>
          </a:p>
          <a:p>
            <a:pPr marL="514350" indent="-514350">
              <a:buAutoNum type="arabicPeriod"/>
            </a:pPr>
            <a:r>
              <a:rPr lang="en-US" sz="2400" dirty="0">
                <a:cs typeface="Calibri"/>
              </a:rPr>
              <a:t>Dictionary</a:t>
            </a:r>
          </a:p>
          <a:p>
            <a:pPr marL="514350" indent="-514350">
              <a:buAutoNum type="arabicPeriod"/>
            </a:pPr>
            <a:r>
              <a:rPr lang="en-US" sz="2400" dirty="0">
                <a:cs typeface="Calibri"/>
              </a:rPr>
              <a:t>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310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Introduction to Python Programming </vt:lpstr>
      <vt:lpstr>What is Python?</vt:lpstr>
      <vt:lpstr>PowerPoint Presentation</vt:lpstr>
      <vt:lpstr>Where we can use Python?</vt:lpstr>
      <vt:lpstr>Features of Python</vt:lpstr>
      <vt:lpstr>Python Versions</vt:lpstr>
      <vt:lpstr>Limitations of Python</vt:lpstr>
      <vt:lpstr>DATA Types</vt:lpstr>
      <vt:lpstr>PowerPoint Presentation</vt:lpstr>
      <vt:lpstr>int Data Type</vt:lpstr>
      <vt:lpstr>Float Data Type</vt:lpstr>
      <vt:lpstr>String Data Type</vt:lpstr>
      <vt:lpstr>PowerPoint Presentation</vt:lpstr>
      <vt:lpstr>List Data Type</vt:lpstr>
      <vt:lpstr>Tuple Data Type</vt:lpstr>
      <vt:lpstr>Dict Data Type</vt:lpstr>
      <vt:lpstr>Set Data Type</vt:lpstr>
      <vt:lpstr>Frozenset Data Type</vt:lpstr>
      <vt:lpstr>Logical Operators</vt:lpstr>
      <vt:lpstr>Flow Control </vt:lpstr>
      <vt:lpstr>Conditional Statements</vt:lpstr>
      <vt:lpstr>If-else</vt:lpstr>
      <vt:lpstr>if-elif-else</vt:lpstr>
      <vt:lpstr>Iterative Statements</vt:lpstr>
      <vt:lpstr>Transfer Statements</vt:lpstr>
      <vt:lpstr>Function</vt:lpstr>
      <vt:lpstr>Built in Functions</vt:lpstr>
      <vt:lpstr>User Defined Functions</vt:lpstr>
      <vt:lpstr>Note</vt:lpstr>
      <vt:lpstr>Types of Arguments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909</cp:revision>
  <dcterms:created xsi:type="dcterms:W3CDTF">2023-08-07T18:00:31Z</dcterms:created>
  <dcterms:modified xsi:type="dcterms:W3CDTF">2023-08-09T11:12:26Z</dcterms:modified>
</cp:coreProperties>
</file>