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165A3-2610-D1A7-05F0-E413A5A82F4B}" v="340" dt="2023-09-13T06:44:43.981"/>
    <p1510:client id="{1FB379EE-6CD0-01B9-32B3-7F8F9B1084E1}" v="135" dt="2023-09-13T17:13:56.956"/>
    <p1510:client id="{A12F50B9-3F16-2158-4890-C251F01E1065}" v="7" dt="2023-09-13T15:26:01.702"/>
    <p1510:client id="{A43F2563-2BA5-A37B-FC58-E4EC666BA072}" v="518" dt="2023-09-13T03:25:30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  <a:ea typeface="+mj-lt"/>
                <a:cs typeface="+mj-lt"/>
              </a:rPr>
              <a:t>Python for File Handling and Advanced Concepts</a:t>
            </a:r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F1C9-3F53-D43F-5759-A59DFC79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to define a Class?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F00A-D69A-9E47-17E3-CF1739C2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class </a:t>
            </a:r>
            <a:r>
              <a:rPr lang="en-US" err="1">
                <a:ea typeface="+mn-lt"/>
                <a:cs typeface="+mn-lt"/>
              </a:rPr>
              <a:t>ClassName</a:t>
            </a:r>
            <a:r>
              <a:rPr lang="en-US">
                <a:ea typeface="+mn-lt"/>
                <a:cs typeface="+mn-lt"/>
              </a:rPr>
              <a:t>: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 # Variables (class attributes or instance attributes)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 variable1 = value1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 variable2 = value2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 def __</a:t>
            </a:r>
            <a:r>
              <a:rPr lang="en-US" err="1">
                <a:ea typeface="+mn-lt"/>
                <a:cs typeface="+mn-lt"/>
              </a:rPr>
              <a:t>init</a:t>
            </a:r>
            <a:r>
              <a:rPr lang="en-US">
                <a:ea typeface="+mn-lt"/>
                <a:cs typeface="+mn-lt"/>
              </a:rPr>
              <a:t>__(self, parameter1, parameter2):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# Constructor method to initialize instance attributes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self.instance_variable1 = parameter1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self.instance_variable2 = parameter2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 # Methods (instance methods)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 def method1(self, parameter1):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# Method definition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pass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 def method2(self, parameter2):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# Another method definition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 pass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351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B04B-E85B-598D-D382-0D5BD809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162" y="670095"/>
            <a:ext cx="9407629" cy="1053192"/>
          </a:xfrm>
        </p:spPr>
        <p:txBody>
          <a:bodyPr anchor="t"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Comparison of constructor methods and instance methods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A21A7B-40B5-9D3A-4D96-1CFCC053AA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1162" y="2257162"/>
          <a:ext cx="10373740" cy="3905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639">
                  <a:extLst>
                    <a:ext uri="{9D8B030D-6E8A-4147-A177-3AD203B41FA5}">
                      <a16:colId xmlns:a16="http://schemas.microsoft.com/office/drawing/2014/main" val="2096969098"/>
                    </a:ext>
                  </a:extLst>
                </a:gridCol>
                <a:gridCol w="3964709">
                  <a:extLst>
                    <a:ext uri="{9D8B030D-6E8A-4147-A177-3AD203B41FA5}">
                      <a16:colId xmlns:a16="http://schemas.microsoft.com/office/drawing/2014/main" val="1616713195"/>
                    </a:ext>
                  </a:extLst>
                </a:gridCol>
                <a:gridCol w="3936392">
                  <a:extLst>
                    <a:ext uri="{9D8B030D-6E8A-4147-A177-3AD203B41FA5}">
                      <a16:colId xmlns:a16="http://schemas.microsoft.com/office/drawing/2014/main" val="1296969876"/>
                    </a:ext>
                  </a:extLst>
                </a:gridCol>
              </a:tblGrid>
              <a:tr h="445224">
                <a:tc>
                  <a:txBody>
                    <a:bodyPr/>
                    <a:lstStyle/>
                    <a:p>
                      <a:r>
                        <a:rPr lang="en-US" sz="2000"/>
                        <a:t>Aspect</a:t>
                      </a:r>
                    </a:p>
                  </a:txBody>
                  <a:tcPr marL="101187" marR="101187" marT="50594" marB="505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Constructor Method</a:t>
                      </a:r>
                    </a:p>
                  </a:txBody>
                  <a:tcPr marL="101187" marR="101187" marT="50594" marB="505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Instance Method</a:t>
                      </a:r>
                    </a:p>
                  </a:txBody>
                  <a:tcPr marL="101187" marR="101187" marT="50594" marB="505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092"/>
                  </a:ext>
                </a:extLst>
              </a:tr>
              <a:tr h="1052347">
                <a:tc>
                  <a:txBody>
                    <a:bodyPr/>
                    <a:lstStyle/>
                    <a:p>
                      <a:r>
                        <a:rPr lang="en-US" sz="2000" b="1"/>
                        <a:t>Purpose</a:t>
                      </a:r>
                      <a:endParaRPr lang="en-US" sz="2000"/>
                    </a:p>
                  </a:txBody>
                  <a:tcPr marL="101187" marR="101187" marT="50594" marB="505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Initialize object attributes when an object is created.</a:t>
                      </a:r>
                    </a:p>
                  </a:txBody>
                  <a:tcPr marL="101187" marR="101187" marT="50594" marB="505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Provide behavior specific to the object and perform operations on its attributes.</a:t>
                      </a:r>
                    </a:p>
                  </a:txBody>
                  <a:tcPr marL="101187" marR="101187" marT="50594" marB="505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5265"/>
                  </a:ext>
                </a:extLst>
              </a:tr>
              <a:tr h="1052347">
                <a:tc>
                  <a:txBody>
                    <a:bodyPr/>
                    <a:lstStyle/>
                    <a:p>
                      <a:r>
                        <a:rPr lang="en-US" sz="2000" b="1"/>
                        <a:t>Name</a:t>
                      </a:r>
                      <a:endParaRPr lang="en-US" sz="2000"/>
                    </a:p>
                  </a:txBody>
                  <a:tcPr marL="101187" marR="101187" marT="50594" marB="505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__init__ (reserved name)</a:t>
                      </a:r>
                    </a:p>
                  </a:txBody>
                  <a:tcPr marL="101187" marR="101187" marT="50594" marB="505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Any valid method name, but typically takes self as the first parameter.</a:t>
                      </a:r>
                    </a:p>
                  </a:txBody>
                  <a:tcPr marL="101187" marR="101187" marT="50594" marB="505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994257"/>
                  </a:ext>
                </a:extLst>
              </a:tr>
              <a:tr h="1355908">
                <a:tc>
                  <a:txBody>
                    <a:bodyPr/>
                    <a:lstStyle/>
                    <a:p>
                      <a:r>
                        <a:rPr lang="en-US" sz="2000" b="1"/>
                        <a:t>Parameters</a:t>
                      </a:r>
                      <a:endParaRPr lang="en-US" sz="2000"/>
                    </a:p>
                  </a:txBody>
                  <a:tcPr marL="101187" marR="101187" marT="50594" marB="505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Takes self as the first parameter (referring to the instance being created) and additional parameters to initialize attributes.</a:t>
                      </a:r>
                    </a:p>
                  </a:txBody>
                  <a:tcPr marL="101187" marR="101187" marT="50594" marB="505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Takes self as the first parameter (to access instance attributes) and additional parameters as needed for the method's task.</a:t>
                      </a:r>
                    </a:p>
                  </a:txBody>
                  <a:tcPr marL="101187" marR="101187" marT="50594" marB="505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54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73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1DA4-FF8C-3043-82E7-E6A03CDB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is Object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988AB-953E-5614-39CE-E0E722709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Object</a:t>
            </a:r>
            <a:r>
              <a:rPr lang="en-US">
                <a:ea typeface="+mn-lt"/>
                <a:cs typeface="+mn-lt"/>
              </a:rPr>
              <a:t>: An object is an instance of a class. It represents a specific entity that has attributes and can perform actions defined by the class.</a:t>
            </a:r>
          </a:p>
          <a:p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Syntax to create object</a:t>
            </a:r>
          </a:p>
          <a:p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Reference variable=</a:t>
            </a:r>
            <a:r>
              <a:rPr lang="en-US" err="1">
                <a:cs typeface="Calibri" panose="020F0502020204030204"/>
              </a:rPr>
              <a:t>classname</a:t>
            </a:r>
            <a:r>
              <a:rPr lang="en-US">
                <a:cs typeface="Calibri" panose="020F0502020204030204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43296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B77-D292-D8AE-EED0-D4244BB9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Encapsulation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282D-5703-19B0-49DC-5C8174CDB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Encapsulation is one of the fundamental principles of object-oriented programming (OOP) and is a key concept in Python. 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It refers to the practice of hiding the internal state and implementation details of an object from the outside world while providing controlled access to that state through well-defined interfaces</a:t>
            </a:r>
          </a:p>
          <a:p>
            <a:r>
              <a:rPr lang="en-US">
                <a:ea typeface="+mn-lt"/>
                <a:cs typeface="+mn-lt"/>
              </a:rPr>
              <a:t>In Python, there is a convention to make attributes and methods private by prefixing them with an underscore (e.g., </a:t>
            </a:r>
            <a:r>
              <a:rPr lang="en-US">
                <a:latin typeface="Consolas"/>
                <a:cs typeface="Calibri" panose="020F0502020204030204"/>
              </a:rPr>
              <a:t>_</a:t>
            </a:r>
            <a:r>
              <a:rPr lang="en-US" err="1">
                <a:latin typeface="Consolas"/>
                <a:cs typeface="Calibri" panose="020F0502020204030204"/>
              </a:rPr>
              <a:t>variable_name</a:t>
            </a:r>
            <a:r>
              <a:rPr lang="en-US">
                <a:ea typeface="+mn-lt"/>
                <a:cs typeface="+mn-lt"/>
              </a:rPr>
              <a:t> or </a:t>
            </a:r>
            <a:r>
              <a:rPr lang="en-US">
                <a:latin typeface="Consolas"/>
                <a:cs typeface="Calibri" panose="020F0502020204030204"/>
              </a:rPr>
              <a:t>_</a:t>
            </a:r>
            <a:r>
              <a:rPr lang="en-US" err="1">
                <a:latin typeface="Consolas"/>
                <a:cs typeface="Calibri" panose="020F0502020204030204"/>
              </a:rPr>
              <a:t>method_name</a:t>
            </a:r>
            <a:r>
              <a:rPr lang="en-US">
                <a:ea typeface="+mn-lt"/>
                <a:cs typeface="+mn-lt"/>
              </a:rPr>
              <a:t>).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4227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62AE-B166-1BC2-B6E8-AEBB15D6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BC4E-481E-B244-C9DD-7A1AD3CAD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Python does not provide strict access control like some other languages (e.g., Java or C++), so it relies on naming conventions and developer discipline to achieve encapsulation.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3003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0ACA-5095-339F-BE48-9EE8F25D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Inheritance in Python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02A0E-E4FC-041F-2244-A2302BCD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Inheritance allows you to create a new class (called a subclass or derived class) that inherits properties and behaviors (attributes and methods) from an existing class (called a superclass or base class). </a:t>
            </a:r>
          </a:p>
          <a:p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This allows you to reuse and extend the functionality of existing classes, promoting code reusability and modularity.</a:t>
            </a:r>
          </a:p>
          <a:p>
            <a:r>
              <a:rPr lang="en-US" b="1">
                <a:ea typeface="+mn-lt"/>
                <a:cs typeface="+mn-lt"/>
              </a:rPr>
              <a:t>Syntax for Inheritance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class </a:t>
            </a:r>
            <a:r>
              <a:rPr lang="en-US" err="1">
                <a:ea typeface="+mn-lt"/>
                <a:cs typeface="+mn-lt"/>
              </a:rPr>
              <a:t>BaseClass</a:t>
            </a:r>
            <a:r>
              <a:rPr lang="en-US">
                <a:ea typeface="+mn-lt"/>
                <a:cs typeface="+mn-lt"/>
              </a:rPr>
              <a:t>:</a:t>
            </a:r>
            <a:endParaRPr lang="en-US">
              <a:cs typeface="Calibri"/>
            </a:endParaRP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    # Base class attributes and methods</a:t>
            </a:r>
            <a:endParaRPr lang="en-US">
              <a:cs typeface="Calibri" panose="020F0502020204030204"/>
            </a:endParaRPr>
          </a:p>
          <a:p>
            <a:pPr marL="457200" lvl="1" indent="0">
              <a:buNone/>
            </a:pPr>
            <a:endParaRPr lang="en-US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class </a:t>
            </a:r>
            <a:r>
              <a:rPr lang="en-US" err="1">
                <a:ea typeface="+mn-lt"/>
                <a:cs typeface="+mn-lt"/>
              </a:rPr>
              <a:t>SubClass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BaseClass</a:t>
            </a:r>
            <a:r>
              <a:rPr lang="en-US">
                <a:ea typeface="+mn-lt"/>
                <a:cs typeface="+mn-lt"/>
              </a:rPr>
              <a:t>):</a:t>
            </a:r>
            <a:endParaRPr lang="en-US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    # Subclass attributes and methods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361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6B97-AC27-B50B-59A0-990DEC83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 in Python</a:t>
            </a:r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EC9AE-3A67-F7A5-1196-E4998C4D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word polymorphism means having many forms. In programming, polymorphism means the same function name (but different signatures) being used for different types</a:t>
            </a: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0330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8D3E-5398-3686-5FF8-077DD88C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Python Modules and Packages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C4C0-3272-7E89-B708-FE4C9E933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Modules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A module is a single Python file containing Python code.</a:t>
            </a:r>
            <a:endParaRPr lang="en-US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It serves as a way to organize related functions, variables, and classes into a single unit.</a:t>
            </a:r>
            <a:endParaRPr lang="en-US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Modules can be imported and reused in other Python scripts.</a:t>
            </a:r>
            <a:endParaRPr lang="en-US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You can create your modules by simply creating a </a:t>
            </a:r>
            <a:r>
              <a:rPr lang="en-US" dirty="0">
                <a:latin typeface="Consolas"/>
              </a:rPr>
              <a:t>.</a:t>
            </a:r>
            <a:r>
              <a:rPr lang="en-US" err="1">
                <a:latin typeface="Consolas"/>
              </a:rPr>
              <a:t>py</a:t>
            </a:r>
            <a:r>
              <a:rPr lang="en-US" dirty="0">
                <a:ea typeface="+mn-lt"/>
                <a:cs typeface="+mn-lt"/>
              </a:rPr>
              <a:t> file with Python </a:t>
            </a:r>
            <a:r>
              <a:rPr lang="en-US">
                <a:ea typeface="+mn-lt"/>
                <a:cs typeface="+mn-lt"/>
              </a:rPr>
              <a:t>code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3640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939D-6543-F941-7F8E-60A3E72F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Packages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B5A58-AE02-21B9-24A3-7269D95F5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A package is a directory that contains one or more Python modules, along with a special </a:t>
            </a:r>
            <a:r>
              <a:rPr lang="en-US" dirty="0">
                <a:latin typeface="Consolas"/>
              </a:rPr>
              <a:t>__init__.py</a:t>
            </a:r>
            <a:r>
              <a:rPr lang="en-US" dirty="0">
                <a:ea typeface="+mn-lt"/>
                <a:cs typeface="+mn-lt"/>
              </a:rPr>
              <a:t> file (which can be empty).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Packages help organize modules into a hierarchical structure, making it easier to manage code in large projects.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3920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0482-DD98-498C-00C2-350CF7BB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88B6-AA3E-A8EF-C69A-FA8FB4169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ea typeface="+mn-lt"/>
                <a:cs typeface="+mn-lt"/>
              </a:rPr>
              <a:t>Suppose you have a package named </a:t>
            </a:r>
            <a:r>
              <a:rPr lang="en-US" dirty="0">
                <a:latin typeface="Consolas"/>
              </a:rPr>
              <a:t>shapes</a:t>
            </a:r>
            <a:r>
              <a:rPr lang="en-US" dirty="0">
                <a:ea typeface="+mn-lt"/>
                <a:cs typeface="+mn-lt"/>
              </a:rPr>
              <a:t> structured like this: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shapes/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__init__.py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circle.py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Rectangle.py</a:t>
            </a:r>
          </a:p>
          <a:p>
            <a:pPr>
              <a:buFont typeface="Arial"/>
              <a:buChar char="•"/>
            </a:pPr>
            <a:r>
              <a:rPr lang="en-US" dirty="0">
                <a:latin typeface="Consolas"/>
                <a:cs typeface="Calibri"/>
              </a:rPr>
              <a:t>__init__.py</a:t>
            </a:r>
            <a:r>
              <a:rPr lang="en-US" dirty="0">
                <a:ea typeface="+mn-lt"/>
                <a:cs typeface="+mn-lt"/>
              </a:rPr>
              <a:t> can be an empty file, but it makes the directory a package.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latin typeface="Consolas"/>
                <a:cs typeface="Calibri"/>
              </a:rPr>
              <a:t>circle.py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dirty="0">
                <a:latin typeface="Consolas"/>
                <a:cs typeface="Calibri"/>
              </a:rPr>
              <a:t>rectangle.py</a:t>
            </a:r>
            <a:r>
              <a:rPr lang="en-US" dirty="0">
                <a:ea typeface="+mn-lt"/>
                <a:cs typeface="+mn-lt"/>
              </a:rPr>
              <a:t> can contain module-level code related to those shapes.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550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2980-0A04-E85A-6069-E7AD1B3F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75BD8-2AAC-29D8-24DC-1385D7821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Files are essential for storing and retrieving data in various applications.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They allow data persistence between program runs.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Different file formats serve different purposes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6839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6EA47-8243-6EF2-048D-14106D4ED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ea typeface="+mj-lt"/>
                <a:cs typeface="+mj-lt"/>
              </a:rPr>
              <a:t>Steps to Create a Python Package</a:t>
            </a:r>
            <a:endParaRPr lang="en-US" dirty="0" err="1"/>
          </a:p>
          <a:p>
            <a:endParaRPr lang="en-US" sz="5400" dirty="0">
              <a:cs typeface="Calibri Light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FE438F9-235C-0693-E638-6F467A5A0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Step 1: Create the Directory Structure</a:t>
            </a:r>
          </a:p>
          <a:p>
            <a:pPr marL="0" indent="0">
              <a:buNone/>
            </a:pPr>
            <a:endParaRPr lang="en-US" sz="2200" dirty="0">
              <a:cs typeface="Calibri" panose="020F0502020204030204"/>
            </a:endParaRPr>
          </a:p>
          <a:p>
            <a:pPr marL="342900" indent="-342900"/>
            <a:r>
              <a:rPr lang="en-US" sz="2200" dirty="0">
                <a:ea typeface="+mn-lt"/>
                <a:cs typeface="+mn-lt"/>
              </a:rPr>
              <a:t>Step 2: Create </a:t>
            </a:r>
            <a:r>
              <a:rPr lang="en-US" sz="2200" dirty="0">
                <a:latin typeface="Consolas"/>
                <a:cs typeface="Calibri" panose="020F0502020204030204"/>
              </a:rPr>
              <a:t>__init__.py</a:t>
            </a:r>
            <a:r>
              <a:rPr lang="en-US" sz="2200" dirty="0">
                <a:ea typeface="+mn-lt"/>
                <a:cs typeface="+mn-lt"/>
              </a:rPr>
              <a:t> File</a:t>
            </a:r>
            <a:endParaRPr lang="en-US" dirty="0">
              <a:cs typeface="Calibri" panose="020F0502020204030204"/>
            </a:endParaRPr>
          </a:p>
          <a:p>
            <a:pPr marL="342900" indent="-342900"/>
            <a:endParaRPr lang="en-US" sz="2200" dirty="0">
              <a:cs typeface="Calibri"/>
            </a:endParaRPr>
          </a:p>
          <a:p>
            <a:r>
              <a:rPr lang="en-US" sz="2200" dirty="0">
                <a:ea typeface="+mn-lt"/>
                <a:cs typeface="+mn-lt"/>
              </a:rPr>
              <a:t>Step 3: Create Module Files</a:t>
            </a:r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  <a:p>
            <a:r>
              <a:rPr lang="en-US" sz="2200" dirty="0">
                <a:ea typeface="+mn-lt"/>
                <a:cs typeface="+mn-lt"/>
              </a:rPr>
              <a:t>Step 4: Using the Package</a:t>
            </a:r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  <a:p>
            <a:r>
              <a:rPr lang="en-US" sz="2200" dirty="0">
                <a:ea typeface="+mn-lt"/>
                <a:cs typeface="+mn-lt"/>
              </a:rPr>
              <a:t>Step 5: Running the Script</a:t>
            </a:r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  <a:p>
            <a:pPr marL="342900" indent="-342900"/>
            <a:endParaRPr lang="en-US" sz="2200" dirty="0">
              <a:cs typeface="Calibri"/>
            </a:endParaRPr>
          </a:p>
          <a:p>
            <a:pPr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b="1" dirty="0">
              <a:cs typeface="Calibri"/>
            </a:endParaRPr>
          </a:p>
          <a:p>
            <a:endParaRPr lang="en-US" sz="22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2632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A151829-06D5-F1DB-C6BC-EF821E83D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FA95B-E617-22E3-09F6-9142C741D65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34797" y="4163030"/>
            <a:ext cx="5801917" cy="38994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             </a:t>
            </a:r>
            <a:r>
              <a:rPr lang="en-US" sz="8000" dirty="0"/>
              <a:t>Thank You </a:t>
            </a:r>
            <a:endParaRPr lang="en-US" sz="8000" dirty="0">
              <a:cs typeface="Calibri"/>
            </a:endParaRPr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1EC68C12-AB4D-4778-9226-9CE0299C2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9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FA2D-0047-3CD7-8D04-E16BE90D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Types of Files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80FC-3699-2BD1-F566-5AE31E2E0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Text files: Contain plain text data.</a:t>
            </a:r>
            <a:endParaRPr lang="en-US">
              <a:cs typeface="Calibri" panose="020F0502020204030204"/>
            </a:endParaRPr>
          </a:p>
          <a:p>
            <a:pPr lvl="1"/>
            <a:r>
              <a:rPr lang="en-US">
                <a:ea typeface="+mn-lt"/>
                <a:cs typeface="+mn-lt"/>
              </a:rPr>
              <a:t>Example: </a:t>
            </a:r>
            <a:r>
              <a:rPr lang="en-US">
                <a:latin typeface="Consolas"/>
              </a:rPr>
              <a:t>sample.txt</a:t>
            </a:r>
            <a:endParaRPr lang="en-US"/>
          </a:p>
          <a:p>
            <a:pPr lvl="1"/>
            <a:endParaRPr lang="en-US">
              <a:latin typeface="Consolas"/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CSV files: Comma-Separated Values for structured data.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Example: </a:t>
            </a:r>
            <a:r>
              <a:rPr lang="en-US">
                <a:latin typeface="Consolas"/>
              </a:rPr>
              <a:t>data.csv</a:t>
            </a:r>
            <a:endParaRPr lang="en-US"/>
          </a:p>
          <a:p>
            <a:pPr lvl="1"/>
            <a:endParaRPr lang="en-US">
              <a:latin typeface="Consolas"/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Binary files: Contain non-textual data.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Example: </a:t>
            </a:r>
            <a:r>
              <a:rPr lang="en-US">
                <a:latin typeface="Consolas"/>
              </a:rPr>
              <a:t>image.jpg</a:t>
            </a:r>
            <a:endParaRPr lang="en-US"/>
          </a:p>
          <a:p>
            <a:pPr lvl="1"/>
            <a:endParaRPr lang="en-US">
              <a:latin typeface="Consolas"/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JSON files: Store data in a structured format.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Example: </a:t>
            </a:r>
            <a:r>
              <a:rPr lang="en-US" err="1">
                <a:latin typeface="Consolas"/>
              </a:rPr>
              <a:t>config.json</a:t>
            </a:r>
            <a:endParaRPr lang="en-US" err="1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964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7326-4CAC-E922-78B5-62AB3FC4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Reading and Writing Text Files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EB307-0753-A72E-44D0-3401E05E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Before performing any operation(read or write) on the </a:t>
            </a:r>
            <a:r>
              <a:rPr lang="en-US" err="1">
                <a:cs typeface="Calibri"/>
              </a:rPr>
              <a:t>file,first</a:t>
            </a:r>
            <a:r>
              <a:rPr lang="en-US">
                <a:cs typeface="Calibri"/>
              </a:rPr>
              <a:t> we have to open that file. For this we can use Python Inbuilt function. </a:t>
            </a:r>
            <a:r>
              <a:rPr lang="en-US" b="1">
                <a:cs typeface="Calibri"/>
              </a:rPr>
              <a:t>Open()</a:t>
            </a:r>
          </a:p>
          <a:p>
            <a:r>
              <a:rPr lang="en-US">
                <a:cs typeface="Calibri"/>
              </a:rPr>
              <a:t>But at the time of open, we have to specify mode, which represents the purpose of opening file.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                                f=open(</a:t>
            </a:r>
            <a:r>
              <a:rPr lang="en-US" err="1">
                <a:cs typeface="Calibri"/>
              </a:rPr>
              <a:t>filename,mode</a:t>
            </a:r>
            <a:r>
              <a:rPr lang="en-US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59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FF26D-DE73-BF8C-7DEF-54985B75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5400">
                <a:latin typeface="Calibri"/>
                <a:cs typeface="Calibri"/>
              </a:rPr>
              <a:t>The allowed modes in Python are:</a:t>
            </a:r>
            <a:endParaRPr lang="en-US"/>
          </a:p>
          <a:p>
            <a:endParaRPr lang="en-US" sz="5400">
              <a:cs typeface="Calibri Light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77F1-D7EB-F937-7B63-F81EDA603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/>
            </a:pPr>
            <a:r>
              <a:rPr lang="en-US" sz="1500" b="1">
                <a:ea typeface="+mn-lt"/>
                <a:cs typeface="+mn-lt"/>
              </a:rPr>
              <a:t>'r' (Read)</a:t>
            </a:r>
            <a:r>
              <a:rPr lang="en-US" sz="1500">
                <a:ea typeface="+mn-lt"/>
                <a:cs typeface="+mn-lt"/>
              </a:rPr>
              <a:t>: This mode is used for reading an existing file. It opens the file for reading, and if the file does not exist, it raises a </a:t>
            </a:r>
            <a:r>
              <a:rPr lang="en-US" sz="1500" err="1">
                <a:latin typeface="Consolas"/>
                <a:cs typeface="Calibri"/>
              </a:rPr>
              <a:t>FileNotFoundError</a:t>
            </a:r>
            <a:r>
              <a:rPr lang="en-US" sz="1500">
                <a:ea typeface="+mn-lt"/>
                <a:cs typeface="+mn-lt"/>
              </a:rPr>
              <a:t>.</a:t>
            </a:r>
            <a:endParaRPr lang="en-US" sz="1500"/>
          </a:p>
          <a:p>
            <a:pPr>
              <a:buFont typeface="Arial"/>
              <a:buChar char="•"/>
            </a:pPr>
            <a:r>
              <a:rPr lang="en-US" sz="1500" b="1">
                <a:ea typeface="+mn-lt"/>
                <a:cs typeface="+mn-lt"/>
              </a:rPr>
              <a:t>'w' (Write)</a:t>
            </a:r>
            <a:r>
              <a:rPr lang="en-US" sz="1500">
                <a:ea typeface="+mn-lt"/>
                <a:cs typeface="+mn-lt"/>
              </a:rPr>
              <a:t>: This mode is used to create a new file or truncate (clear) an existing file. If the file does not exist, it will be created. If it does exist, its contents will be overwritten.</a:t>
            </a:r>
            <a:endParaRPr lang="en-US" sz="1500"/>
          </a:p>
          <a:p>
            <a:pPr>
              <a:buFont typeface="Arial"/>
              <a:buChar char="•"/>
            </a:pPr>
            <a:r>
              <a:rPr lang="en-US" sz="1500" b="1">
                <a:ea typeface="+mn-lt"/>
                <a:cs typeface="+mn-lt"/>
              </a:rPr>
              <a:t>'a' (Append)</a:t>
            </a:r>
            <a:r>
              <a:rPr lang="en-US" sz="1500">
                <a:ea typeface="+mn-lt"/>
                <a:cs typeface="+mn-lt"/>
              </a:rPr>
              <a:t>: This mode is used to open a file for writing, but it does not truncate the file. Instead, it appends data to the end of the file. If the file doesn't exist, it will be created.</a:t>
            </a:r>
            <a:endParaRPr lang="en-US" sz="1500"/>
          </a:p>
          <a:p>
            <a:pPr>
              <a:buFont typeface="Arial"/>
              <a:buChar char="•"/>
            </a:pPr>
            <a:r>
              <a:rPr lang="en-US" sz="1500" b="1">
                <a:ea typeface="+mn-lt"/>
                <a:cs typeface="+mn-lt"/>
              </a:rPr>
              <a:t>'b' (Binary)</a:t>
            </a:r>
            <a:r>
              <a:rPr lang="en-US" sz="1500">
                <a:ea typeface="+mn-lt"/>
                <a:cs typeface="+mn-lt"/>
              </a:rPr>
              <a:t>: This mode can be added to any of the above modes (e.g., '</a:t>
            </a:r>
            <a:r>
              <a:rPr lang="en-US" sz="1500" err="1">
                <a:ea typeface="+mn-lt"/>
                <a:cs typeface="+mn-lt"/>
              </a:rPr>
              <a:t>rb</a:t>
            </a:r>
            <a:r>
              <a:rPr lang="en-US" sz="1500">
                <a:ea typeface="+mn-lt"/>
                <a:cs typeface="+mn-lt"/>
              </a:rPr>
              <a:t>', '</a:t>
            </a:r>
            <a:r>
              <a:rPr lang="en-US" sz="1500" err="1">
                <a:ea typeface="+mn-lt"/>
                <a:cs typeface="+mn-lt"/>
              </a:rPr>
              <a:t>wb</a:t>
            </a:r>
            <a:r>
              <a:rPr lang="en-US" sz="1500">
                <a:ea typeface="+mn-lt"/>
                <a:cs typeface="+mn-lt"/>
              </a:rPr>
              <a:t>', 'ab') to indicate that the file should be treated as a binary file, rather than a text file. This is often used when working with non-text files like images or binary data.</a:t>
            </a:r>
            <a:endParaRPr lang="en-US" sz="1500"/>
          </a:p>
          <a:p>
            <a:pPr>
              <a:buFont typeface="Arial"/>
              <a:buChar char="•"/>
            </a:pPr>
            <a:r>
              <a:rPr lang="en-US" sz="1500" b="1">
                <a:ea typeface="+mn-lt"/>
                <a:cs typeface="+mn-lt"/>
              </a:rPr>
              <a:t>'x' (Exclusive creation)</a:t>
            </a:r>
            <a:r>
              <a:rPr lang="en-US" sz="1500">
                <a:ea typeface="+mn-lt"/>
                <a:cs typeface="+mn-lt"/>
              </a:rPr>
              <a:t>: This mode is used to create a new file, but it raises a </a:t>
            </a:r>
            <a:r>
              <a:rPr lang="en-US" sz="1500" err="1">
                <a:latin typeface="Consolas"/>
                <a:cs typeface="Calibri"/>
              </a:rPr>
              <a:t>FileExistsError</a:t>
            </a:r>
            <a:r>
              <a:rPr lang="en-US" sz="1500">
                <a:ea typeface="+mn-lt"/>
                <a:cs typeface="+mn-lt"/>
              </a:rPr>
              <a:t> if the file already exists.</a:t>
            </a:r>
            <a:endParaRPr lang="en-US" sz="1500"/>
          </a:p>
          <a:p>
            <a:pPr>
              <a:buFont typeface="Arial"/>
              <a:buChar char="•"/>
            </a:pPr>
            <a:r>
              <a:rPr lang="en-US" sz="1500" b="1">
                <a:ea typeface="+mn-lt"/>
                <a:cs typeface="+mn-lt"/>
              </a:rPr>
              <a:t>'t' (Text)</a:t>
            </a:r>
            <a:r>
              <a:rPr lang="en-US" sz="1500">
                <a:ea typeface="+mn-lt"/>
                <a:cs typeface="+mn-lt"/>
              </a:rPr>
              <a:t>: This mode can be added to any of the above modes (e.g., 'rt', '</a:t>
            </a:r>
            <a:r>
              <a:rPr lang="en-US" sz="1500" err="1">
                <a:ea typeface="+mn-lt"/>
                <a:cs typeface="+mn-lt"/>
              </a:rPr>
              <a:t>wt</a:t>
            </a:r>
            <a:r>
              <a:rPr lang="en-US" sz="1500">
                <a:ea typeface="+mn-lt"/>
                <a:cs typeface="+mn-lt"/>
              </a:rPr>
              <a:t>', 'at') to specify that the file should be treated as a text file. This is the default mode if no mode is specified.</a:t>
            </a:r>
            <a:endParaRPr lang="en-US" sz="1500"/>
          </a:p>
          <a:p>
            <a:pPr>
              <a:buFont typeface="Arial"/>
              <a:buChar char="•"/>
            </a:pPr>
            <a:r>
              <a:rPr lang="en-US" sz="1500" b="1">
                <a:ea typeface="+mn-lt"/>
                <a:cs typeface="+mn-lt"/>
              </a:rPr>
              <a:t>'+' (Read and Write)</a:t>
            </a:r>
            <a:r>
              <a:rPr lang="en-US" sz="1500">
                <a:ea typeface="+mn-lt"/>
                <a:cs typeface="+mn-lt"/>
              </a:rPr>
              <a:t>: This mode can be added to any of the above modes (e.g., 'r+', 'w+', 'a+') to allow both reading and writing operations on the file.</a:t>
            </a:r>
            <a:endParaRPr lang="en-US" sz="1500"/>
          </a:p>
          <a:p>
            <a:pPr marL="0" indent="0">
              <a:buNone/>
            </a:pPr>
            <a:endParaRPr lang="en-US" sz="1500">
              <a:cs typeface="Calibri"/>
            </a:endParaRPr>
          </a:p>
          <a:p>
            <a:pPr marL="514350" indent="-514350">
              <a:buAutoNum type="arabicPeriod"/>
            </a:pPr>
            <a:endParaRPr lang="en-US" sz="15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508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A026-2DB4-3010-B59D-31E97E1C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162" y="670095"/>
            <a:ext cx="9407629" cy="1053192"/>
          </a:xfrm>
        </p:spPr>
        <p:txBody>
          <a:bodyPr anchor="t"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comparison between using the </a:t>
            </a:r>
            <a:r>
              <a:rPr lang="en-US" sz="3200">
                <a:latin typeface="Consolas"/>
              </a:rPr>
              <a:t>with open</a:t>
            </a:r>
            <a:r>
              <a:rPr lang="en-US" sz="3200">
                <a:ea typeface="+mj-lt"/>
                <a:cs typeface="+mj-lt"/>
              </a:rPr>
              <a:t> statement and working with files without it:</a:t>
            </a:r>
            <a:endParaRPr lang="en-US" sz="32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E2B9AC-7C7A-24DB-F6FD-A6BEA9CB1F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06277" y="2250410"/>
          <a:ext cx="9583510" cy="3919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9640">
                  <a:extLst>
                    <a:ext uri="{9D8B030D-6E8A-4147-A177-3AD203B41FA5}">
                      <a16:colId xmlns:a16="http://schemas.microsoft.com/office/drawing/2014/main" val="1502440129"/>
                    </a:ext>
                  </a:extLst>
                </a:gridCol>
                <a:gridCol w="3237626">
                  <a:extLst>
                    <a:ext uri="{9D8B030D-6E8A-4147-A177-3AD203B41FA5}">
                      <a16:colId xmlns:a16="http://schemas.microsoft.com/office/drawing/2014/main" val="748827826"/>
                    </a:ext>
                  </a:extLst>
                </a:gridCol>
                <a:gridCol w="3176244">
                  <a:extLst>
                    <a:ext uri="{9D8B030D-6E8A-4147-A177-3AD203B41FA5}">
                      <a16:colId xmlns:a16="http://schemas.microsoft.com/office/drawing/2014/main" val="2602517753"/>
                    </a:ext>
                  </a:extLst>
                </a:gridCol>
              </a:tblGrid>
              <a:tr h="363820">
                <a:tc>
                  <a:txBody>
                    <a:bodyPr/>
                    <a:lstStyle/>
                    <a:p>
                      <a:r>
                        <a:rPr lang="en-US" sz="1600"/>
                        <a:t>Aspect</a:t>
                      </a:r>
                    </a:p>
                  </a:txBody>
                  <a:tcPr marL="82686" marR="82686" marT="41343" marB="413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With with open</a:t>
                      </a:r>
                    </a:p>
                  </a:txBody>
                  <a:tcPr marL="82686" marR="82686" marT="41343" marB="413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Without with open</a:t>
                      </a:r>
                    </a:p>
                  </a:txBody>
                  <a:tcPr marL="82686" marR="82686" marT="41343" marB="413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158015"/>
                  </a:ext>
                </a:extLst>
              </a:tr>
              <a:tr h="859937">
                <a:tc>
                  <a:txBody>
                    <a:bodyPr/>
                    <a:lstStyle/>
                    <a:p>
                      <a:r>
                        <a:rPr lang="en-US" sz="1600"/>
                        <a:t>Automatic Cleanup</a:t>
                      </a:r>
                    </a:p>
                  </a:txBody>
                  <a:tcPr marL="82686" marR="82686" marT="41343" marB="413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Automatically closes the file when the block exits.</a:t>
                      </a:r>
                    </a:p>
                  </a:txBody>
                  <a:tcPr marL="82686" marR="82686" marT="41343" marB="413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Requires explicit use of .close() to close the file properly. Missing this can lead to resource leaks.</a:t>
                      </a:r>
                    </a:p>
                  </a:txBody>
                  <a:tcPr marL="82686" marR="82686" marT="41343" marB="413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897339"/>
                  </a:ext>
                </a:extLst>
              </a:tr>
              <a:tr h="611879">
                <a:tc>
                  <a:txBody>
                    <a:bodyPr/>
                    <a:lstStyle/>
                    <a:p>
                      <a:r>
                        <a:rPr lang="en-US" sz="1600"/>
                        <a:t>Exception Safety</a:t>
                      </a:r>
                    </a:p>
                  </a:txBody>
                  <a:tcPr marL="82686" marR="82686" marT="41343" marB="413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Handles exceptions and ensures proper file closure.</a:t>
                      </a:r>
                    </a:p>
                  </a:txBody>
                  <a:tcPr marL="82686" marR="82686" marT="41343" marB="413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Requires manual exception handling for proper closure.</a:t>
                      </a:r>
                    </a:p>
                  </a:txBody>
                  <a:tcPr marL="82686" marR="82686" marT="41343" marB="413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75445"/>
                  </a:ext>
                </a:extLst>
              </a:tr>
              <a:tr h="611879">
                <a:tc>
                  <a:txBody>
                    <a:bodyPr/>
                    <a:lstStyle/>
                    <a:p>
                      <a:r>
                        <a:rPr lang="en-US" sz="1600"/>
                        <a:t>Concise and Readable Syntax</a:t>
                      </a:r>
                    </a:p>
                  </a:txBody>
                  <a:tcPr marL="82686" marR="82686" marT="41343" marB="413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Provides a clean and readable code structure.</a:t>
                      </a:r>
                    </a:p>
                  </a:txBody>
                  <a:tcPr marL="82686" marR="82686" marT="41343" marB="413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Code can become less readable due to explicit file management.</a:t>
                      </a:r>
                    </a:p>
                  </a:txBody>
                  <a:tcPr marL="82686" marR="82686" marT="41343" marB="413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501656"/>
                  </a:ext>
                </a:extLst>
              </a:tr>
              <a:tr h="611879">
                <a:tc>
                  <a:txBody>
                    <a:bodyPr/>
                    <a:lstStyle/>
                    <a:p>
                      <a:r>
                        <a:rPr lang="en-US" sz="1600"/>
                        <a:t>Common Best Practice</a:t>
                      </a:r>
                    </a:p>
                  </a:txBody>
                  <a:tcPr marL="82686" marR="82686" marT="41343" marB="413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 recommended and widely adopted best practice.</a:t>
                      </a:r>
                    </a:p>
                  </a:txBody>
                  <a:tcPr marL="82686" marR="82686" marT="41343" marB="413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Less common and considered error-prone.</a:t>
                      </a:r>
                    </a:p>
                  </a:txBody>
                  <a:tcPr marL="82686" marR="82686" marT="41343" marB="413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288620"/>
                  </a:ext>
                </a:extLst>
              </a:tr>
              <a:tr h="859937">
                <a:tc>
                  <a:txBody>
                    <a:bodyPr/>
                    <a:lstStyle/>
                    <a:p>
                      <a:r>
                        <a:rPr lang="en-US" sz="1600"/>
                        <a:t>Reduces Risk of Errors</a:t>
                      </a:r>
                    </a:p>
                  </a:txBody>
                  <a:tcPr marL="82686" marR="82686" marT="41343" marB="413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Less prone to forgetting to close the file.</a:t>
                      </a:r>
                    </a:p>
                  </a:txBody>
                  <a:tcPr marL="82686" marR="82686" marT="41343" marB="413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Prone to errors if you forget to close the file or handle exceptions properly.</a:t>
                      </a:r>
                    </a:p>
                  </a:txBody>
                  <a:tcPr marL="82686" marR="82686" marT="41343" marB="413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047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24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9F71-B6A8-9E52-EC21-E10CA87B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Exception Handling in Python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A5A6A-E664-BBF2-4BA0-26627975E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>
                <a:ea typeface="+mn-lt"/>
                <a:cs typeface="+mn-lt"/>
              </a:rPr>
              <a:t>Exception handling in Python begins with the fundamental concept of the "try-except" block.</a:t>
            </a:r>
          </a:p>
          <a:p>
            <a:r>
              <a:rPr lang="en-US">
                <a:ea typeface="+mn-lt"/>
                <a:cs typeface="+mn-lt"/>
              </a:rPr>
              <a:t>This construct is essential for gracefully handling errors and exceptions in your code.</a:t>
            </a:r>
          </a:p>
          <a:p>
            <a:pPr marL="0" indent="0">
              <a:buNone/>
            </a:pPr>
            <a:r>
              <a:rPr lang="en-US" i="1">
                <a:ea typeface="+mn-lt"/>
                <a:cs typeface="+mn-lt"/>
              </a:rPr>
              <a:t>Syntax: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The "try-except" block consists of two main parts: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The </a:t>
            </a:r>
            <a:r>
              <a:rPr lang="en-US">
                <a:latin typeface="Consolas"/>
                <a:cs typeface="Calibri"/>
              </a:rPr>
              <a:t>try</a:t>
            </a:r>
            <a:r>
              <a:rPr lang="en-US">
                <a:ea typeface="+mn-lt"/>
                <a:cs typeface="+mn-lt"/>
              </a:rPr>
              <a:t> keyword followed by a block of code where you anticipate exceptions.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The </a:t>
            </a:r>
            <a:r>
              <a:rPr lang="en-US">
                <a:latin typeface="Consolas"/>
                <a:cs typeface="Calibri"/>
              </a:rPr>
              <a:t>except</a:t>
            </a:r>
            <a:r>
              <a:rPr lang="en-US">
                <a:ea typeface="+mn-lt"/>
                <a:cs typeface="+mn-lt"/>
              </a:rPr>
              <a:t> keyword followed by a block of code that specifies how to handle exceptions when they occur.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The "finally" block is used to define code that must be executed regardless of whether an exception occurred or not.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665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4D9D-3A42-DEFC-8263-9813971A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Object-oriented programming (OOP) concepts in python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003F-0014-C645-DC57-84F840327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OOP concepts in Python, and they provide a powerful way to structure and organize code, making it more modular, reusable, and maintainable.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Object-Oriented Programming (OOP) is a programming paradigm that revolves around the concept of "objects," which are instances of classes.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9973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5651-9C5C-C04D-CFCF-BF5CED0A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>
                <a:cs typeface="Calibri Light"/>
              </a:rPr>
              <a:t>Classes and Objects:</a:t>
            </a:r>
            <a:endParaRPr lang="en-US" sz="5400">
              <a:cs typeface="Calibri Light"/>
            </a:endParaRPr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4ABF0-4368-9F0E-DEEF-4A96B7ED4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 Python everything is an object. To create objects we required some Model or Plan or Blue print , Which is nothing but class.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We write a class to represent properties(attributes) and actions(</a:t>
            </a:r>
            <a:r>
              <a:rPr lang="en-US" err="1">
                <a:cs typeface="Calibri"/>
              </a:rPr>
              <a:t>behaviour</a:t>
            </a:r>
            <a:r>
              <a:rPr lang="en-US">
                <a:cs typeface="Calibri"/>
              </a:rPr>
              <a:t>) of object.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Properties can be represented by variables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Actions can be represented by </a:t>
            </a:r>
            <a:r>
              <a:rPr lang="en-US" err="1">
                <a:cs typeface="Calibri"/>
              </a:rPr>
              <a:t>Mehods</a:t>
            </a:r>
          </a:p>
        </p:txBody>
      </p:sp>
    </p:spTree>
    <p:extLst>
      <p:ext uri="{BB962C8B-B14F-4D97-AF65-F5344CB8AC3E}">
        <p14:creationId xmlns:p14="http://schemas.microsoft.com/office/powerpoint/2010/main" val="2568726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Python for File Handling and Advanced Concepts</vt:lpstr>
      <vt:lpstr>Introduction</vt:lpstr>
      <vt:lpstr>Types of Files</vt:lpstr>
      <vt:lpstr>Reading and Writing Text Files</vt:lpstr>
      <vt:lpstr>The allowed modes in Python are: </vt:lpstr>
      <vt:lpstr>comparison between using the with open statement and working with files without it:</vt:lpstr>
      <vt:lpstr>Exception Handling in Python</vt:lpstr>
      <vt:lpstr>Object-oriented programming (OOP) concepts in python</vt:lpstr>
      <vt:lpstr>Classes and Objects: </vt:lpstr>
      <vt:lpstr>How to define a Class?</vt:lpstr>
      <vt:lpstr>Comparison of constructor methods and instance methods</vt:lpstr>
      <vt:lpstr>What is Object</vt:lpstr>
      <vt:lpstr>Encapsulation</vt:lpstr>
      <vt:lpstr>Note</vt:lpstr>
      <vt:lpstr>Inheritance in Python</vt:lpstr>
      <vt:lpstr>Polymorphism in Python </vt:lpstr>
      <vt:lpstr>Python Modules and Packages</vt:lpstr>
      <vt:lpstr>Packages</vt:lpstr>
      <vt:lpstr>PowerPoint Presentation</vt:lpstr>
      <vt:lpstr>Steps to Create a Python Package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75</cp:revision>
  <dcterms:created xsi:type="dcterms:W3CDTF">2023-09-12T12:01:42Z</dcterms:created>
  <dcterms:modified xsi:type="dcterms:W3CDTF">2023-09-13T17:14:09Z</dcterms:modified>
</cp:coreProperties>
</file>