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4"/>
  </p:notesMasterIdLst>
  <p:sldIdLst>
    <p:sldId id="256" r:id="rId2"/>
    <p:sldId id="259" r:id="rId3"/>
    <p:sldId id="260" r:id="rId4"/>
    <p:sldId id="261" r:id="rId5"/>
    <p:sldId id="262" r:id="rId6"/>
    <p:sldId id="263" r:id="rId7"/>
    <p:sldId id="264" r:id="rId8"/>
    <p:sldId id="267" r:id="rId9"/>
    <p:sldId id="265" r:id="rId10"/>
    <p:sldId id="268" r:id="rId11"/>
    <p:sldId id="269" r:id="rId12"/>
    <p:sldId id="270" r:id="rId13"/>
    <p:sldId id="271" r:id="rId14"/>
    <p:sldId id="272" r:id="rId15"/>
    <p:sldId id="274" r:id="rId16"/>
    <p:sldId id="273" r:id="rId17"/>
    <p:sldId id="277" r:id="rId18"/>
    <p:sldId id="278" r:id="rId19"/>
    <p:sldId id="279" r:id="rId20"/>
    <p:sldId id="280" r:id="rId21"/>
    <p:sldId id="297" r:id="rId22"/>
    <p:sldId id="298" r:id="rId23"/>
    <p:sldId id="299" r:id="rId24"/>
    <p:sldId id="300" r:id="rId25"/>
    <p:sldId id="301" r:id="rId26"/>
    <p:sldId id="302" r:id="rId27"/>
    <p:sldId id="303" r:id="rId28"/>
    <p:sldId id="309" r:id="rId29"/>
    <p:sldId id="308" r:id="rId30"/>
    <p:sldId id="307" r:id="rId31"/>
    <p:sldId id="306" r:id="rId32"/>
    <p:sldId id="30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952799-FB84-4A78-94BD-1AD9FCDDE570}">
          <p14:sldIdLst>
            <p14:sldId id="256"/>
            <p14:sldId id="259"/>
            <p14:sldId id="260"/>
            <p14:sldId id="261"/>
            <p14:sldId id="262"/>
            <p14:sldId id="263"/>
            <p14:sldId id="264"/>
            <p14:sldId id="267"/>
            <p14:sldId id="265"/>
            <p14:sldId id="268"/>
            <p14:sldId id="269"/>
            <p14:sldId id="270"/>
            <p14:sldId id="271"/>
            <p14:sldId id="272"/>
            <p14:sldId id="274"/>
            <p14:sldId id="273"/>
            <p14:sldId id="277"/>
            <p14:sldId id="278"/>
            <p14:sldId id="279"/>
            <p14:sldId id="280"/>
            <p14:sldId id="297"/>
            <p14:sldId id="298"/>
            <p14:sldId id="299"/>
            <p14:sldId id="300"/>
            <p14:sldId id="301"/>
            <p14:sldId id="302"/>
            <p14:sldId id="303"/>
            <p14:sldId id="309"/>
          </p14:sldIdLst>
        </p14:section>
        <p14:section name="Untitled Section" id="{AA6FACF6-AEB5-45AD-A751-4CAB2F3DECA6}">
          <p14:sldIdLst>
            <p14:sldId id="308"/>
            <p14:sldId id="307"/>
            <p14:sldId id="306"/>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07" autoAdjust="0"/>
    <p:restoredTop sz="94103" autoAdjust="0"/>
  </p:normalViewPr>
  <p:slideViewPr>
    <p:cSldViewPr snapToGrid="0" snapToObjects="1">
      <p:cViewPr varScale="1">
        <p:scale>
          <a:sx n="70" d="100"/>
          <a:sy n="70" d="100"/>
        </p:scale>
        <p:origin x="1180" y="60"/>
      </p:cViewPr>
      <p:guideLst>
        <p:guide orient="horz" pos="2160"/>
        <p:guide pos="2880"/>
      </p:guideLst>
    </p:cSldViewPr>
  </p:slideViewPr>
  <p:outlineViewPr>
    <p:cViewPr>
      <p:scale>
        <a:sx n="33" d="100"/>
        <a:sy n="33" d="100"/>
      </p:scale>
      <p:origin x="0" y="16096"/>
    </p:cViewPr>
    <p:sldLst>
      <p:sld r:id="rId1" collapse="1"/>
    </p:sldLst>
  </p:outlineViewPr>
  <p:notesTextViewPr>
    <p:cViewPr>
      <p:scale>
        <a:sx n="100" d="100"/>
        <a:sy n="100" d="100"/>
      </p:scale>
      <p:origin x="0" y="0"/>
    </p:cViewPr>
  </p:notesTextViewPr>
  <p:sorterViewPr>
    <p:cViewPr>
      <p:scale>
        <a:sx n="100" d="100"/>
        <a:sy n="100" d="100"/>
      </p:scale>
      <p:origin x="0" y="-84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19E21-85CD-E04C-ADA7-D2F0CE69F78C}" type="datetimeFigureOut">
              <a:rPr lang="en-US" smtClean="0"/>
              <a:t>11/12/2015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77F74-A8FC-8A44-B44E-A589A4DF79C7}" type="slidenum">
              <a:rPr lang="en-US" smtClean="0"/>
              <a:t>‹#›</a:t>
            </a:fld>
            <a:endParaRPr lang="en-US"/>
          </a:p>
        </p:txBody>
      </p:sp>
    </p:spTree>
    <p:extLst>
      <p:ext uri="{BB962C8B-B14F-4D97-AF65-F5344CB8AC3E}">
        <p14:creationId xmlns:p14="http://schemas.microsoft.com/office/powerpoint/2010/main" val="15382846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0D0B6-9167-B44F-B43A-44B277922FCF}" type="slidenum">
              <a:rPr lang="en-US"/>
              <a:pPr/>
              <a:t>2</a:t>
            </a:fld>
            <a:endParaRPr lang="en-US"/>
          </a:p>
        </p:txBody>
      </p:sp>
      <p:sp>
        <p:nvSpPr>
          <p:cNvPr id="176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18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CBE9A-B60C-BE48-A069-52136A5D8126}" type="slidenum">
              <a:rPr lang="en-US"/>
              <a:pPr/>
              <a:t>11</a:t>
            </a:fld>
            <a:endParaRPr lang="en-US"/>
          </a:p>
        </p:txBody>
      </p:sp>
      <p:sp>
        <p:nvSpPr>
          <p:cNvPr id="1863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46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9F974-80A4-E94A-ABA8-B1944B1F018B}" type="slidenum">
              <a:rPr lang="en-US"/>
              <a:pPr/>
              <a:t>12</a:t>
            </a:fld>
            <a:endParaRPr lang="en-US"/>
          </a:p>
        </p:txBody>
      </p:sp>
      <p:sp>
        <p:nvSpPr>
          <p:cNvPr id="1873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17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43CC7-2F2C-3F45-A0D6-BB59CE6027E7}" type="slidenum">
              <a:rPr lang="en-US"/>
              <a:pPr/>
              <a:t>13</a:t>
            </a:fld>
            <a:endParaRPr lang="en-US"/>
          </a:p>
        </p:txBody>
      </p:sp>
      <p:sp>
        <p:nvSpPr>
          <p:cNvPr id="1884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752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CA5AC-63E2-104B-94B5-6B671E959799}" type="slidenum">
              <a:rPr lang="en-US"/>
              <a:pPr/>
              <a:t>14</a:t>
            </a:fld>
            <a:endParaRPr lang="en-US"/>
          </a:p>
        </p:txBody>
      </p:sp>
      <p:sp>
        <p:nvSpPr>
          <p:cNvPr id="189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0636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F1D02-8D32-2042-909E-EBFBC327A7AA}" type="slidenum">
              <a:rPr lang="en-US"/>
              <a:pPr/>
              <a:t>15</a:t>
            </a:fld>
            <a:endParaRPr lang="en-US"/>
          </a:p>
        </p:txBody>
      </p:sp>
      <p:sp>
        <p:nvSpPr>
          <p:cNvPr id="191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1759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A0EC3-518D-C04D-BB94-A6797F5D896B}" type="slidenum">
              <a:rPr lang="en-US"/>
              <a:pPr/>
              <a:t>16</a:t>
            </a:fld>
            <a:endParaRPr lang="en-US"/>
          </a:p>
        </p:txBody>
      </p:sp>
      <p:sp>
        <p:nvSpPr>
          <p:cNvPr id="1904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0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3010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393E0-8906-8646-82F2-466AB4A59499}" type="slidenum">
              <a:rPr lang="en-US"/>
              <a:pPr/>
              <a:t>17</a:t>
            </a:fld>
            <a:endParaRPr lang="en-US"/>
          </a:p>
        </p:txBody>
      </p:sp>
      <p:sp>
        <p:nvSpPr>
          <p:cNvPr id="1945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198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6838B-851F-0042-BA7C-F1079C55561E}" type="slidenum">
              <a:rPr lang="en-US"/>
              <a:pPr/>
              <a:t>18</a:t>
            </a:fld>
            <a:endParaRPr lang="en-US"/>
          </a:p>
        </p:txBody>
      </p:sp>
      <p:sp>
        <p:nvSpPr>
          <p:cNvPr id="1955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09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86E11-EB7E-884C-B7AA-C9E1967E0147}" type="slidenum">
              <a:rPr lang="en-US"/>
              <a:pPr/>
              <a:t>19</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106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D5D7C-21D9-3C42-8E41-4EA7D3C50539}" type="slidenum">
              <a:rPr lang="en-US"/>
              <a:pPr/>
              <a:t>20</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494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36C07-76AB-FE44-B77C-C156877430D2}" type="slidenum">
              <a:rPr lang="en-US"/>
              <a:pPr/>
              <a:t>3</a:t>
            </a:fld>
            <a:endParaRPr lang="en-US"/>
          </a:p>
        </p:txBody>
      </p:sp>
      <p:sp>
        <p:nvSpPr>
          <p:cNvPr id="177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2438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168F1-E262-6E4C-8CAC-C5E834C3C59C}" type="slidenum">
              <a:rPr lang="en-US"/>
              <a:pPr/>
              <a:t>21</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5834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7F6A1-D712-604D-B03D-6515E1A84AE3}" type="slidenum">
              <a:rPr lang="en-US"/>
              <a:pPr/>
              <a:t>22</a:t>
            </a:fld>
            <a:endParaRPr lang="en-US"/>
          </a:p>
        </p:txBody>
      </p:sp>
      <p:sp>
        <p:nvSpPr>
          <p:cNvPr id="532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3924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F66C9-A4E5-364F-B189-A20F0B8BCEAB}" type="slidenum">
              <a:rPr lang="en-US"/>
              <a:pPr/>
              <a:t>23</a:t>
            </a:fld>
            <a:endParaRPr lang="en-US"/>
          </a:p>
        </p:txBody>
      </p:sp>
      <p:sp>
        <p:nvSpPr>
          <p:cNvPr id="542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01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7C486-D87E-7548-BF70-4ACE057D8D93}" type="slidenum">
              <a:rPr lang="en-US"/>
              <a:pPr/>
              <a:t>24</a:t>
            </a:fld>
            <a:endParaRPr lang="en-US"/>
          </a:p>
        </p:txBody>
      </p:sp>
      <p:sp>
        <p:nvSpPr>
          <p:cNvPr id="5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0810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16665-E309-7546-8CBB-5D9ED46B223B}" type="slidenum">
              <a:rPr lang="en-US"/>
              <a:pPr/>
              <a:t>25</a:t>
            </a:fld>
            <a:endParaRPr lang="en-US"/>
          </a:p>
        </p:txBody>
      </p:sp>
      <p:sp>
        <p:nvSpPr>
          <p:cNvPr id="56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6187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8DEBB-0E14-834E-9E62-2A5951CDFDD9}" type="slidenum">
              <a:rPr lang="en-US"/>
              <a:pPr/>
              <a:t>26</a:t>
            </a:fld>
            <a:endParaRPr lang="en-US"/>
          </a:p>
        </p:txBody>
      </p:sp>
      <p:sp>
        <p:nvSpPr>
          <p:cNvPr id="57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8595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FDA15-7B64-9547-BB06-7C6B6FAD4466}" type="slidenum">
              <a:rPr lang="en-US"/>
              <a:pPr/>
              <a:t>27</a:t>
            </a:fld>
            <a:endParaRPr lang="en-US"/>
          </a:p>
        </p:txBody>
      </p:sp>
      <p:sp>
        <p:nvSpPr>
          <p:cNvPr id="583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679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DE77F74-A8FC-8A44-B44E-A589A4DF79C7}" type="slidenum">
              <a:rPr lang="en-US" smtClean="0"/>
              <a:t>28</a:t>
            </a:fld>
            <a:endParaRPr lang="en-US"/>
          </a:p>
        </p:txBody>
      </p:sp>
    </p:spTree>
    <p:extLst>
      <p:ext uri="{BB962C8B-B14F-4D97-AF65-F5344CB8AC3E}">
        <p14:creationId xmlns:p14="http://schemas.microsoft.com/office/powerpoint/2010/main" val="275607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DF34D-D659-6A46-B5B2-45091C082E93}" type="slidenum">
              <a:rPr lang="en-US"/>
              <a:pPr/>
              <a:t>4</a:t>
            </a:fld>
            <a:endParaRPr lang="en-US"/>
          </a:p>
        </p:txBody>
      </p:sp>
      <p:sp>
        <p:nvSpPr>
          <p:cNvPr id="178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75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3DF18-2E5B-084F-9BDC-2CE76C5FBCE5}" type="slidenum">
              <a:rPr lang="en-US"/>
              <a:pPr/>
              <a:t>5</a:t>
            </a:fld>
            <a:endParaRPr lang="en-US"/>
          </a:p>
        </p:txBody>
      </p:sp>
      <p:sp>
        <p:nvSpPr>
          <p:cNvPr id="1792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134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401AC-3C0A-884F-B142-83626D055B2D}" type="slidenum">
              <a:rPr lang="en-US"/>
              <a:pPr/>
              <a:t>6</a:t>
            </a:fld>
            <a:endParaRPr lang="en-US"/>
          </a:p>
        </p:txBody>
      </p:sp>
      <p:sp>
        <p:nvSpPr>
          <p:cNvPr id="180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550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689DD-58B8-6848-951E-4A17CB55329E}" type="slidenum">
              <a:rPr lang="en-US"/>
              <a:pPr/>
              <a:t>7</a:t>
            </a:fld>
            <a:endParaRPr lang="en-US"/>
          </a:p>
        </p:txBody>
      </p:sp>
      <p:sp>
        <p:nvSpPr>
          <p:cNvPr id="1812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190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91D3C-E17E-EF47-8EB5-E2698F018E1A}" type="slidenum">
              <a:rPr lang="en-US"/>
              <a:pPr/>
              <a:t>8</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695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29E9C-37E3-C548-8EE0-2438303AC4F1}" type="slidenum">
              <a:rPr lang="en-US"/>
              <a:pPr/>
              <a:t>9</a:t>
            </a:fld>
            <a:endParaRPr lang="en-US"/>
          </a:p>
        </p:txBody>
      </p:sp>
      <p:sp>
        <p:nvSpPr>
          <p:cNvPr id="1822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541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14BC1-AC52-964B-8E73-16DED38F565A}" type="slidenum">
              <a:rPr lang="en-US"/>
              <a:pPr/>
              <a:t>10</a:t>
            </a:fld>
            <a:endParaRPr lang="en-US"/>
          </a:p>
        </p:txBody>
      </p:sp>
      <p:sp>
        <p:nvSpPr>
          <p:cNvPr id="1853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796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5E2D1-3DF9-E845-BD3D-E0F6948A4317}"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32688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6391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1006369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5125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4138437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65E2D1-3DF9-E845-BD3D-E0F6948A4317}"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840915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65E2D1-3DF9-E845-BD3D-E0F6948A4317}"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7588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5E2D1-3DF9-E845-BD3D-E0F6948A4317}"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1494533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5E2D1-3DF9-E845-BD3D-E0F6948A4317}"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427168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6629400" cy="868362"/>
          </a:xfrm>
        </p:spPr>
        <p:txBody>
          <a:bodyPr/>
          <a:lstStyle/>
          <a:p>
            <a:r>
              <a:rPr lang="ga-IE" smtClean="0"/>
              <a:t>Click to edit Master title style</a:t>
            </a:r>
            <a:endParaRPr lang="en-US"/>
          </a:p>
        </p:txBody>
      </p:sp>
      <p:sp>
        <p:nvSpPr>
          <p:cNvPr id="3" name="Text Placeholder 2"/>
          <p:cNvSpPr>
            <a:spLocks noGrp="1"/>
          </p:cNvSpPr>
          <p:nvPr>
            <p:ph type="body" sz="half" idx="1"/>
          </p:nvPr>
        </p:nvSpPr>
        <p:spPr>
          <a:xfrm>
            <a:off x="457200" y="1447800"/>
            <a:ext cx="4038600" cy="4949825"/>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Content Placeholder 3"/>
          <p:cNvSpPr>
            <a:spLocks noGrp="1"/>
          </p:cNvSpPr>
          <p:nvPr>
            <p:ph sz="half" idx="2"/>
          </p:nvPr>
        </p:nvSpPr>
        <p:spPr>
          <a:xfrm>
            <a:off x="4648200" y="1447800"/>
            <a:ext cx="4038600" cy="4949825"/>
          </a:xfrm>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9F7B3B37-7A34-EE44-BD5D-BADE4595BE76}" type="slidenum">
              <a:rPr lang="en-US"/>
              <a:pPr/>
              <a:t>‹#›</a:t>
            </a:fld>
            <a:endParaRPr lang="en-US"/>
          </a:p>
        </p:txBody>
      </p:sp>
    </p:spTree>
    <p:extLst>
      <p:ext uri="{BB962C8B-B14F-4D97-AF65-F5344CB8AC3E}">
        <p14:creationId xmlns:p14="http://schemas.microsoft.com/office/powerpoint/2010/main" val="409930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5E2D1-3DF9-E845-BD3D-E0F6948A4317}"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63543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5E2D1-3DF9-E845-BD3D-E0F6948A4317}"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342070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97729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5E2D1-3DF9-E845-BD3D-E0F6948A4317}" type="datetimeFigureOut">
              <a:rPr lang="en-US" smtClean="0"/>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79009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5E2D1-3DF9-E845-BD3D-E0F6948A4317}"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83264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F865E2D1-3DF9-E845-BD3D-E0F6948A4317}" type="datetimeFigureOut">
              <a:rPr lang="en-US" smtClean="0"/>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82595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54246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5E2D1-3DF9-E845-BD3D-E0F6948A4317}"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AE08E-3C5C-704C-98D8-99D08FE4603D}" type="slidenum">
              <a:rPr lang="en-US" smtClean="0"/>
              <a:t>‹#›</a:t>
            </a:fld>
            <a:endParaRPr lang="en-US"/>
          </a:p>
        </p:txBody>
      </p:sp>
    </p:spTree>
    <p:extLst>
      <p:ext uri="{BB962C8B-B14F-4D97-AF65-F5344CB8AC3E}">
        <p14:creationId xmlns:p14="http://schemas.microsoft.com/office/powerpoint/2010/main" val="2912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F865E2D1-3DF9-E845-BD3D-E0F6948A4317}" type="datetimeFigureOut">
              <a:rPr lang="en-US" smtClean="0"/>
              <a:t>11/12/2015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71AE08E-3C5C-704C-98D8-99D08FE4603D}" type="slidenum">
              <a:rPr lang="en-US" smtClean="0"/>
              <a:t>‹#›</a:t>
            </a:fld>
            <a:endParaRPr lang="en-US"/>
          </a:p>
        </p:txBody>
      </p:sp>
    </p:spTree>
    <p:extLst>
      <p:ext uri="{BB962C8B-B14F-4D97-AF65-F5344CB8AC3E}">
        <p14:creationId xmlns:p14="http://schemas.microsoft.com/office/powerpoint/2010/main" val="39069325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Associative Democracy for an Associational Society</a:t>
            </a:r>
            <a:endParaRPr lang="en-US" sz="3200" dirty="0"/>
          </a:p>
        </p:txBody>
      </p:sp>
      <p:sp>
        <p:nvSpPr>
          <p:cNvPr id="3" name="Subtitle 2"/>
          <p:cNvSpPr>
            <a:spLocks noGrp="1"/>
          </p:cNvSpPr>
          <p:nvPr>
            <p:ph type="subTitle" idx="1"/>
          </p:nvPr>
        </p:nvSpPr>
        <p:spPr/>
        <p:txBody>
          <a:bodyPr/>
          <a:lstStyle/>
          <a:p>
            <a:r>
              <a:rPr lang="en-US" dirty="0" err="1" smtClean="0"/>
              <a:t>Dr</a:t>
            </a:r>
            <a:r>
              <a:rPr lang="en-US" dirty="0" smtClean="0"/>
              <a:t> Paul A. Stokes</a:t>
            </a:r>
          </a:p>
          <a:p>
            <a:r>
              <a:rPr lang="en-US" dirty="0" smtClean="0"/>
              <a:t>University College Dublin</a:t>
            </a:r>
            <a:endParaRPr lang="en-US" dirty="0"/>
          </a:p>
        </p:txBody>
      </p:sp>
    </p:spTree>
    <p:extLst>
      <p:ext uri="{BB962C8B-B14F-4D97-AF65-F5344CB8AC3E}">
        <p14:creationId xmlns:p14="http://schemas.microsoft.com/office/powerpoint/2010/main" val="255126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IE"/>
              <a:t>Identity leads to Complexity</a:t>
            </a:r>
            <a:endParaRPr lang="en-US"/>
          </a:p>
        </p:txBody>
      </p:sp>
      <p:sp>
        <p:nvSpPr>
          <p:cNvPr id="50179" name="Rectangle 3"/>
          <p:cNvSpPr>
            <a:spLocks noGrp="1" noChangeArrowheads="1"/>
          </p:cNvSpPr>
          <p:nvPr>
            <p:ph sz="quarter" idx="13"/>
          </p:nvPr>
        </p:nvSpPr>
        <p:spPr/>
        <p:txBody>
          <a:bodyPr>
            <a:normAutofit/>
          </a:bodyPr>
          <a:lstStyle/>
          <a:p>
            <a:pPr>
              <a:lnSpc>
                <a:spcPct val="90000"/>
              </a:lnSpc>
            </a:pPr>
            <a:r>
              <a:rPr lang="en-IE"/>
              <a:t>Identities are </a:t>
            </a:r>
          </a:p>
          <a:p>
            <a:pPr lvl="1">
              <a:lnSpc>
                <a:spcPct val="90000"/>
              </a:lnSpc>
            </a:pPr>
            <a:r>
              <a:rPr lang="en-IE"/>
              <a:t>Autonomous</a:t>
            </a:r>
          </a:p>
          <a:p>
            <a:pPr lvl="1">
              <a:lnSpc>
                <a:spcPct val="90000"/>
              </a:lnSpc>
            </a:pPr>
            <a:r>
              <a:rPr lang="en-IE"/>
              <a:t>Undecidable</a:t>
            </a:r>
          </a:p>
          <a:p>
            <a:pPr lvl="1">
              <a:lnSpc>
                <a:spcPct val="90000"/>
              </a:lnSpc>
            </a:pPr>
            <a:r>
              <a:rPr lang="en-IE"/>
              <a:t>Recursive</a:t>
            </a:r>
          </a:p>
          <a:p>
            <a:pPr lvl="1">
              <a:lnSpc>
                <a:spcPct val="90000"/>
              </a:lnSpc>
            </a:pPr>
            <a:r>
              <a:rPr lang="en-IE"/>
              <a:t>A ‘Black Box’</a:t>
            </a:r>
          </a:p>
          <a:p>
            <a:pPr>
              <a:lnSpc>
                <a:spcPct val="90000"/>
              </a:lnSpc>
            </a:pPr>
            <a:endParaRPr lang="en-IE"/>
          </a:p>
          <a:p>
            <a:pPr>
              <a:lnSpc>
                <a:spcPct val="90000"/>
              </a:lnSpc>
            </a:pPr>
            <a:r>
              <a:rPr lang="en-IE"/>
              <a:t>They are problematic from the point of view of control</a:t>
            </a:r>
          </a:p>
          <a:p>
            <a:pPr>
              <a:lnSpc>
                <a:spcPct val="90000"/>
              </a:lnSpc>
            </a:pPr>
            <a:r>
              <a:rPr lang="en-IE"/>
              <a:t>They add to the complexity and unpredictability of the environment</a:t>
            </a:r>
            <a:endParaRPr lang="en-US"/>
          </a:p>
        </p:txBody>
      </p:sp>
      <p:sp>
        <p:nvSpPr>
          <p:cNvPr id="5" name="Slide Number Placeholder 5"/>
          <p:cNvSpPr>
            <a:spLocks noGrp="1"/>
          </p:cNvSpPr>
          <p:nvPr>
            <p:ph type="sldNum" sz="quarter" idx="12"/>
          </p:nvPr>
        </p:nvSpPr>
        <p:spPr/>
        <p:txBody>
          <a:bodyPr/>
          <a:lstStyle/>
          <a:p>
            <a:fld id="{7020E8C9-7FBB-914B-B428-9F3848EB0C42}" type="slidenum">
              <a:rPr lang="en-US"/>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IE"/>
              <a:t>Horizontal Complexity</a:t>
            </a:r>
            <a:endParaRPr lang="en-US"/>
          </a:p>
        </p:txBody>
      </p:sp>
      <p:sp>
        <p:nvSpPr>
          <p:cNvPr id="164867" name="Rectangle 3"/>
          <p:cNvSpPr>
            <a:spLocks noGrp="1" noChangeArrowheads="1"/>
          </p:cNvSpPr>
          <p:nvPr>
            <p:ph sz="quarter" idx="13"/>
          </p:nvPr>
        </p:nvSpPr>
        <p:spPr/>
        <p:txBody>
          <a:bodyPr/>
          <a:lstStyle/>
          <a:p>
            <a:r>
              <a:rPr lang="en-IE"/>
              <a:t>The major issue today is what Beer calls ‘horizontal relevance’</a:t>
            </a:r>
          </a:p>
          <a:p>
            <a:r>
              <a:rPr lang="en-IE"/>
              <a:t>Horizontal trend in relationships has led t a veritable explosion of complexity</a:t>
            </a:r>
          </a:p>
          <a:p>
            <a:r>
              <a:rPr lang="en-IE"/>
              <a:t>Vertical, bureaucratic structures of control have tried to chase this lateral revolution</a:t>
            </a:r>
            <a:endParaRPr lang="en-US"/>
          </a:p>
        </p:txBody>
      </p:sp>
      <p:sp>
        <p:nvSpPr>
          <p:cNvPr id="5" name="Slide Number Placeholder 5"/>
          <p:cNvSpPr>
            <a:spLocks noGrp="1"/>
          </p:cNvSpPr>
          <p:nvPr>
            <p:ph type="sldNum" sz="quarter" idx="12"/>
          </p:nvPr>
        </p:nvSpPr>
        <p:spPr/>
        <p:txBody>
          <a:bodyPr/>
          <a:lstStyle/>
          <a:p>
            <a:fld id="{6AF28D02-DEFC-F049-8EFC-665E8F3CF57F}"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IE" sz="3600"/>
              <a:t>Variety</a:t>
            </a:r>
            <a:endParaRPr lang="en-US" sz="3600"/>
          </a:p>
        </p:txBody>
      </p:sp>
      <p:sp>
        <p:nvSpPr>
          <p:cNvPr id="51203" name="Rectangle 3"/>
          <p:cNvSpPr>
            <a:spLocks noGrp="1" noChangeArrowheads="1"/>
          </p:cNvSpPr>
          <p:nvPr>
            <p:ph sz="quarter" idx="13"/>
          </p:nvPr>
        </p:nvSpPr>
        <p:spPr/>
        <p:txBody>
          <a:bodyPr/>
          <a:lstStyle/>
          <a:p>
            <a:r>
              <a:rPr lang="en-IE"/>
              <a:t>Complexity is a function of the number of observed or active states of a system</a:t>
            </a:r>
          </a:p>
          <a:p>
            <a:r>
              <a:rPr lang="en-IE"/>
              <a:t>Variety – the Measure of Complexity</a:t>
            </a:r>
          </a:p>
          <a:p>
            <a:endParaRPr lang="en-US"/>
          </a:p>
        </p:txBody>
      </p:sp>
      <p:sp>
        <p:nvSpPr>
          <p:cNvPr id="6" name="Slide Number Placeholder 5"/>
          <p:cNvSpPr>
            <a:spLocks noGrp="1"/>
          </p:cNvSpPr>
          <p:nvPr>
            <p:ph type="sldNum" sz="quarter" idx="12"/>
          </p:nvPr>
        </p:nvSpPr>
        <p:spPr/>
        <p:txBody>
          <a:bodyPr/>
          <a:lstStyle/>
          <a:p>
            <a:fld id="{74F30FC5-CC75-B24D-84FF-9B1882BC7B46}" type="slidenum">
              <a:rPr lang="en-US"/>
              <a:pPr/>
              <a:t>12</a:t>
            </a:fld>
            <a:endParaRPr lang="en-US"/>
          </a:p>
        </p:txBody>
      </p:sp>
      <p:sp>
        <p:nvSpPr>
          <p:cNvPr id="51204" name="Rectangle 4"/>
          <p:cNvSpPr>
            <a:spLocks noChangeArrowheads="1"/>
          </p:cNvSpPr>
          <p:nvPr/>
        </p:nvSpPr>
        <p:spPr bwMode="auto">
          <a:xfrm>
            <a:off x="1476375" y="3933825"/>
            <a:ext cx="5832475" cy="1619250"/>
          </a:xfrm>
          <a:prstGeom prst="rect">
            <a:avLst/>
          </a:prstGeom>
          <a:solidFill>
            <a:srgbClr val="00FFFF"/>
          </a:solidFill>
          <a:ln w="12700" cap="sq">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IE"/>
              <a:t>According to Ashby’s Law every good regulator must have a model of the system to be regulated. The model must be sufficiently detailed unto the task and the behavioural repertoire of the control system must have sufficient range and flexibility relative to the system to be controlled or else regulation will fail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Grp="1" noChangeArrowheads="1"/>
          </p:cNvSpPr>
          <p:nvPr>
            <p:ph type="title"/>
          </p:nvPr>
        </p:nvSpPr>
        <p:spPr/>
        <p:txBody>
          <a:bodyPr/>
          <a:lstStyle/>
          <a:p>
            <a:r>
              <a:rPr lang="en-IE"/>
              <a:t>The Variety Equation</a:t>
            </a:r>
            <a:endParaRPr lang="en-US"/>
          </a:p>
        </p:txBody>
      </p:sp>
      <p:pic>
        <p:nvPicPr>
          <p:cNvPr id="158726" name="Picture 6" descr="Variety Management 03"/>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800" y="2388989"/>
            <a:ext cx="7772400" cy="338018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5" name="Slide Number Placeholder 5"/>
          <p:cNvSpPr>
            <a:spLocks noGrp="1"/>
          </p:cNvSpPr>
          <p:nvPr>
            <p:ph type="sldNum" sz="quarter" idx="12"/>
          </p:nvPr>
        </p:nvSpPr>
        <p:spPr/>
        <p:txBody>
          <a:bodyPr/>
          <a:lstStyle/>
          <a:p>
            <a:fld id="{A8A30B61-ADC6-8845-B520-DB35AD056330}"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403350" y="274638"/>
            <a:ext cx="7129463" cy="868362"/>
          </a:xfrm>
        </p:spPr>
        <p:txBody>
          <a:bodyPr/>
          <a:lstStyle/>
          <a:p>
            <a:pPr marL="762000" indent="-762000"/>
            <a:r>
              <a:rPr lang="en-GB" sz="3200" b="1"/>
              <a:t>From Government to Governance</a:t>
            </a:r>
            <a:endParaRPr lang="en-US" sz="3200" b="1"/>
          </a:p>
        </p:txBody>
      </p:sp>
      <p:sp>
        <p:nvSpPr>
          <p:cNvPr id="165891" name="Rectangle 3"/>
          <p:cNvSpPr>
            <a:spLocks noGrp="1" noChangeArrowheads="1"/>
          </p:cNvSpPr>
          <p:nvPr>
            <p:ph sz="quarter" idx="13"/>
          </p:nvPr>
        </p:nvSpPr>
        <p:spPr/>
        <p:txBody>
          <a:bodyPr/>
          <a:lstStyle/>
          <a:p>
            <a:r>
              <a:rPr lang="en-IE"/>
              <a:t>Governance has always been with us</a:t>
            </a:r>
          </a:p>
          <a:p>
            <a:r>
              <a:rPr lang="en-IE"/>
              <a:t>Societal complexity challenges adequacy of existing structures and procedures</a:t>
            </a:r>
          </a:p>
          <a:p>
            <a:r>
              <a:rPr lang="en-IE"/>
              <a:t>Existing institutions lack ‘requisite variety’ Governance is government ‘outside the box’</a:t>
            </a:r>
          </a:p>
          <a:p>
            <a:endParaRPr lang="en-US"/>
          </a:p>
        </p:txBody>
      </p:sp>
      <p:sp>
        <p:nvSpPr>
          <p:cNvPr id="5" name="Slide Number Placeholder 5"/>
          <p:cNvSpPr>
            <a:spLocks noGrp="1"/>
          </p:cNvSpPr>
          <p:nvPr>
            <p:ph type="sldNum" sz="quarter" idx="12"/>
          </p:nvPr>
        </p:nvSpPr>
        <p:spPr/>
        <p:txBody>
          <a:bodyPr/>
          <a:lstStyle/>
          <a:p>
            <a:fld id="{5CE1C500-6F9F-BC46-B326-9EE8A740D08E}"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IE"/>
              <a:t>Outside the Box</a:t>
            </a:r>
            <a:endParaRPr lang="en-US"/>
          </a:p>
        </p:txBody>
      </p:sp>
      <p:sp>
        <p:nvSpPr>
          <p:cNvPr id="167939" name="Rectangle 3"/>
          <p:cNvSpPr>
            <a:spLocks noGrp="1" noChangeArrowheads="1"/>
          </p:cNvSpPr>
          <p:nvPr>
            <p:ph sz="quarter" idx="13"/>
          </p:nvPr>
        </p:nvSpPr>
        <p:spPr/>
        <p:txBody>
          <a:bodyPr/>
          <a:lstStyle/>
          <a:p>
            <a:r>
              <a:rPr lang="en-IE"/>
              <a:t>Inter-penetration of state and civil society</a:t>
            </a:r>
          </a:p>
          <a:p>
            <a:r>
              <a:rPr lang="en-IE"/>
              <a:t>Regulation also important for civil society</a:t>
            </a:r>
          </a:p>
          <a:p>
            <a:r>
              <a:rPr lang="en-IE"/>
              <a:t>Control is a distributed property of all complex systems</a:t>
            </a:r>
          </a:p>
          <a:p>
            <a:r>
              <a:rPr lang="en-IE"/>
              <a:t>Mixed mode governance involving:</a:t>
            </a:r>
          </a:p>
          <a:p>
            <a:pPr lvl="1"/>
            <a:r>
              <a:rPr lang="en-IE"/>
              <a:t>State</a:t>
            </a:r>
          </a:p>
          <a:p>
            <a:pPr lvl="1"/>
            <a:r>
              <a:rPr lang="en-IE"/>
              <a:t>Market</a:t>
            </a:r>
          </a:p>
          <a:p>
            <a:pPr lvl="1"/>
            <a:r>
              <a:rPr lang="en-IE"/>
              <a:t>Civil society</a:t>
            </a:r>
          </a:p>
          <a:p>
            <a:endParaRPr lang="en-US"/>
          </a:p>
        </p:txBody>
      </p:sp>
      <p:sp>
        <p:nvSpPr>
          <p:cNvPr id="5" name="Slide Number Placeholder 5"/>
          <p:cNvSpPr>
            <a:spLocks noGrp="1"/>
          </p:cNvSpPr>
          <p:nvPr>
            <p:ph type="sldNum" sz="quarter" idx="12"/>
          </p:nvPr>
        </p:nvSpPr>
        <p:spPr/>
        <p:txBody>
          <a:bodyPr/>
          <a:lstStyle/>
          <a:p>
            <a:fld id="{C638D50E-1C41-4C4B-8ACB-26909AB22F2F}"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IE" sz="3200"/>
              <a:t>Post-Parliamentary Governance</a:t>
            </a:r>
            <a:endParaRPr lang="en-US" sz="3200"/>
          </a:p>
        </p:txBody>
      </p:sp>
      <p:sp>
        <p:nvSpPr>
          <p:cNvPr id="166915" name="Rectangle 3"/>
          <p:cNvSpPr>
            <a:spLocks noGrp="1" noChangeArrowheads="1"/>
          </p:cNvSpPr>
          <p:nvPr>
            <p:ph sz="quarter" idx="13"/>
          </p:nvPr>
        </p:nvSpPr>
        <p:spPr/>
        <p:txBody>
          <a:bodyPr/>
          <a:lstStyle/>
          <a:p>
            <a:r>
              <a:rPr lang="en-IE"/>
              <a:t>Limitations of periodic national elections as mechanisms of social and political regulation have been exposed</a:t>
            </a:r>
          </a:p>
          <a:p>
            <a:r>
              <a:rPr lang="en-IE"/>
              <a:t>News forms of democracy</a:t>
            </a:r>
          </a:p>
          <a:p>
            <a:pPr lvl="1"/>
            <a:r>
              <a:rPr lang="en-IE"/>
              <a:t>Deliberative</a:t>
            </a:r>
          </a:p>
          <a:p>
            <a:pPr lvl="1"/>
            <a:r>
              <a:rPr lang="en-IE"/>
              <a:t>Associational</a:t>
            </a:r>
          </a:p>
          <a:p>
            <a:endParaRPr lang="en-US"/>
          </a:p>
        </p:txBody>
      </p:sp>
      <p:sp>
        <p:nvSpPr>
          <p:cNvPr id="5" name="Slide Number Placeholder 5"/>
          <p:cNvSpPr>
            <a:spLocks noGrp="1"/>
          </p:cNvSpPr>
          <p:nvPr>
            <p:ph type="sldNum" sz="quarter" idx="12"/>
          </p:nvPr>
        </p:nvSpPr>
        <p:spPr/>
        <p:txBody>
          <a:bodyPr/>
          <a:lstStyle/>
          <a:p>
            <a:fld id="{F982AACC-9139-CE40-87F1-3368AE06A7F0}"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IE"/>
              <a:t>Society of Identities</a:t>
            </a:r>
            <a:endParaRPr lang="en-US"/>
          </a:p>
        </p:txBody>
      </p:sp>
      <p:sp>
        <p:nvSpPr>
          <p:cNvPr id="156675" name="Rectangle 3"/>
          <p:cNvSpPr>
            <a:spLocks noGrp="1" noChangeArrowheads="1"/>
          </p:cNvSpPr>
          <p:nvPr>
            <p:ph sz="quarter" idx="13"/>
          </p:nvPr>
        </p:nvSpPr>
        <p:spPr/>
        <p:txBody>
          <a:bodyPr/>
          <a:lstStyle/>
          <a:p>
            <a:r>
              <a:rPr lang="en-IE"/>
              <a:t>Autonomy</a:t>
            </a:r>
          </a:p>
          <a:p>
            <a:r>
              <a:rPr lang="en-IE"/>
              <a:t>Culture</a:t>
            </a:r>
          </a:p>
          <a:p>
            <a:r>
              <a:rPr lang="en-IE"/>
              <a:t>Resource Bargaining and Institutionalisation (‘Here &amp; Now’)</a:t>
            </a:r>
          </a:p>
          <a:p>
            <a:r>
              <a:rPr lang="en-IE"/>
              <a:t>Anticipation and Goal-seeking (‘Project-ion’, ‘planning’ – ‘there and then’)</a:t>
            </a:r>
          </a:p>
          <a:p>
            <a:r>
              <a:rPr lang="en-IE"/>
              <a:t>Closure</a:t>
            </a:r>
          </a:p>
          <a:p>
            <a:endParaRPr lang="en-US"/>
          </a:p>
        </p:txBody>
      </p:sp>
      <p:sp>
        <p:nvSpPr>
          <p:cNvPr id="5" name="Slide Number Placeholder 5"/>
          <p:cNvSpPr>
            <a:spLocks noGrp="1"/>
          </p:cNvSpPr>
          <p:nvPr>
            <p:ph type="sldNum" sz="quarter" idx="12"/>
          </p:nvPr>
        </p:nvSpPr>
        <p:spPr/>
        <p:txBody>
          <a:bodyPr/>
          <a:lstStyle/>
          <a:p>
            <a:fld id="{67F70A44-94F7-5D40-B1A1-673A32F09A81}"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title"/>
          </p:nvPr>
        </p:nvSpPr>
        <p:spPr/>
        <p:txBody>
          <a:bodyPr/>
          <a:lstStyle/>
          <a:p>
            <a:r>
              <a:rPr lang="en-IE"/>
              <a:t>The Viable System Model</a:t>
            </a:r>
            <a:endParaRPr lang="en-US"/>
          </a:p>
        </p:txBody>
      </p:sp>
      <p:pic>
        <p:nvPicPr>
          <p:cNvPr id="160775" name="Picture 7" descr="VSM"/>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843213" y="1268413"/>
            <a:ext cx="3413125" cy="49498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5" name="Slide Number Placeholder 6"/>
          <p:cNvSpPr>
            <a:spLocks noGrp="1"/>
          </p:cNvSpPr>
          <p:nvPr>
            <p:ph type="sldNum" sz="quarter" idx="12"/>
          </p:nvPr>
        </p:nvSpPr>
        <p:spPr/>
        <p:txBody>
          <a:bodyPr/>
          <a:lstStyle/>
          <a:p>
            <a:fld id="{B9B8AEE0-B4AC-754D-9635-19AFE5807A5F}"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Summary</a:t>
            </a:r>
          </a:p>
        </p:txBody>
      </p:sp>
      <p:sp>
        <p:nvSpPr>
          <p:cNvPr id="32771" name="Rectangle 3"/>
          <p:cNvSpPr>
            <a:spLocks noGrp="1" noChangeArrowheads="1"/>
          </p:cNvSpPr>
          <p:nvPr>
            <p:ph sz="quarter" idx="13"/>
          </p:nvPr>
        </p:nvSpPr>
        <p:spPr/>
        <p:txBody>
          <a:bodyPr/>
          <a:lstStyle/>
          <a:p>
            <a:pPr>
              <a:spcAft>
                <a:spcPts val="300"/>
              </a:spcAft>
            </a:pPr>
            <a:r>
              <a:rPr lang="en-US"/>
              <a:t>Governance crisis of society calls for a response</a:t>
            </a:r>
          </a:p>
          <a:p>
            <a:pPr>
              <a:spcAft>
                <a:spcPts val="300"/>
              </a:spcAft>
            </a:pPr>
            <a:r>
              <a:rPr lang="en-US"/>
              <a:t>Social-Cybernetics has the key in the concept of identity</a:t>
            </a:r>
          </a:p>
          <a:p>
            <a:pPr>
              <a:spcAft>
                <a:spcPts val="300"/>
              </a:spcAft>
            </a:pPr>
            <a:r>
              <a:rPr lang="en-US"/>
              <a:t>Time to move forward ... .</a:t>
            </a:r>
          </a:p>
        </p:txBody>
      </p:sp>
      <p:sp>
        <p:nvSpPr>
          <p:cNvPr id="5" name="Slide Number Placeholder 5"/>
          <p:cNvSpPr>
            <a:spLocks noGrp="1"/>
          </p:cNvSpPr>
          <p:nvPr>
            <p:ph type="sldNum" sz="quarter" idx="12"/>
          </p:nvPr>
        </p:nvSpPr>
        <p:spPr/>
        <p:txBody>
          <a:bodyPr/>
          <a:lstStyle/>
          <a:p>
            <a:fld id="{CDF7123B-0E4A-C045-A3BB-F48103B87D79}" type="slidenum">
              <a:rPr lang="en-US"/>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IE"/>
              <a:t>Government Crisis</a:t>
            </a:r>
            <a:endParaRPr lang="en-US"/>
          </a:p>
        </p:txBody>
      </p:sp>
      <p:sp>
        <p:nvSpPr>
          <p:cNvPr id="52227" name="Rectangle 3"/>
          <p:cNvSpPr>
            <a:spLocks noGrp="1" noChangeArrowheads="1"/>
          </p:cNvSpPr>
          <p:nvPr>
            <p:ph sz="quarter" idx="13"/>
          </p:nvPr>
        </p:nvSpPr>
        <p:spPr/>
        <p:txBody>
          <a:bodyPr/>
          <a:lstStyle/>
          <a:p>
            <a:r>
              <a:rPr lang="en-IE"/>
              <a:t>Government failure</a:t>
            </a:r>
          </a:p>
          <a:p>
            <a:r>
              <a:rPr lang="en-IE"/>
              <a:t>‘Hollowing  out of the State’ (Rhodes)</a:t>
            </a:r>
            <a:endParaRPr lang="en-US"/>
          </a:p>
        </p:txBody>
      </p:sp>
      <p:sp>
        <p:nvSpPr>
          <p:cNvPr id="5" name="Slide Number Placeholder 5"/>
          <p:cNvSpPr>
            <a:spLocks noGrp="1"/>
          </p:cNvSpPr>
          <p:nvPr>
            <p:ph type="sldNum" sz="quarter" idx="12"/>
          </p:nvPr>
        </p:nvSpPr>
        <p:spPr/>
        <p:txBody>
          <a:bodyPr/>
          <a:lstStyle/>
          <a:p>
            <a:fld id="{9F4C6C1F-0037-7540-A4D2-1FAB1CC82F3A}" type="slidenum">
              <a:rPr lang="en-US"/>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The Recursive Society</a:t>
            </a:r>
          </a:p>
        </p:txBody>
      </p:sp>
      <p:pic>
        <p:nvPicPr>
          <p:cNvPr id="173059" name="Picture 3" descr="Cap_4"/>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a:xfrm>
            <a:off x="1688283" y="2366963"/>
            <a:ext cx="5767433" cy="342423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miter lim="8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5" name="Slide Number Placeholder 5"/>
          <p:cNvSpPr>
            <a:spLocks noGrp="1"/>
          </p:cNvSpPr>
          <p:nvPr>
            <p:ph type="sldNum" sz="quarter" idx="12"/>
          </p:nvPr>
        </p:nvSpPr>
        <p:spPr/>
        <p:txBody>
          <a:bodyPr/>
          <a:lstStyle/>
          <a:p>
            <a:fld id="{09193902-38D6-4747-8AF9-733840195980}"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t>Identity as a cybernetic construct and project</a:t>
            </a:r>
          </a:p>
        </p:txBody>
      </p:sp>
      <p:sp>
        <p:nvSpPr>
          <p:cNvPr id="20483" name="Rectangle 3"/>
          <p:cNvSpPr>
            <a:spLocks noGrp="1" noChangeArrowheads="1"/>
          </p:cNvSpPr>
          <p:nvPr>
            <p:ph sz="quarter" idx="13"/>
          </p:nvPr>
        </p:nvSpPr>
        <p:spPr/>
        <p:txBody>
          <a:bodyPr>
            <a:normAutofit fontScale="85000" lnSpcReduction="20000"/>
          </a:bodyPr>
          <a:lstStyle/>
          <a:p>
            <a:pPr>
              <a:lnSpc>
                <a:spcPct val="90000"/>
              </a:lnSpc>
              <a:spcAft>
                <a:spcPts val="300"/>
              </a:spcAft>
            </a:pPr>
            <a:r>
              <a:rPr lang="en-US" sz="2800"/>
              <a:t>Beer</a:t>
            </a:r>
            <a:r>
              <a:rPr lang="ja-JP" altLang="en-US" sz="2800">
                <a:latin typeface="Arial"/>
              </a:rPr>
              <a:t>’</a:t>
            </a:r>
            <a:r>
              <a:rPr lang="en-US" sz="2800"/>
              <a:t>s cybernetics and Wiener</a:t>
            </a:r>
            <a:r>
              <a:rPr lang="ja-JP" altLang="en-US" sz="2800">
                <a:latin typeface="Arial"/>
              </a:rPr>
              <a:t>’</a:t>
            </a:r>
            <a:r>
              <a:rPr lang="en-US" sz="2800"/>
              <a:t>s cybernetics </a:t>
            </a:r>
            <a:r>
              <a:rPr lang="en-GB" sz="2800"/>
              <a:t>are </a:t>
            </a:r>
            <a:r>
              <a:rPr lang="en-US" sz="2800"/>
              <a:t>different</a:t>
            </a:r>
            <a:r>
              <a:rPr lang="en-GB" sz="2800"/>
              <a:t>.</a:t>
            </a:r>
            <a:r>
              <a:rPr lang="en-US" sz="2800"/>
              <a:t> Why?</a:t>
            </a:r>
          </a:p>
          <a:p>
            <a:pPr>
              <a:lnSpc>
                <a:spcPct val="90000"/>
              </a:lnSpc>
              <a:spcAft>
                <a:spcPts val="300"/>
              </a:spcAft>
            </a:pPr>
            <a:r>
              <a:rPr lang="en-US" sz="2800"/>
              <a:t>Beer discovered the cybernetic significance of identity</a:t>
            </a:r>
          </a:p>
          <a:p>
            <a:pPr>
              <a:lnSpc>
                <a:spcPct val="90000"/>
              </a:lnSpc>
              <a:spcAft>
                <a:spcPts val="300"/>
              </a:spcAft>
            </a:pPr>
            <a:r>
              <a:rPr lang="en-US" sz="2800"/>
              <a:t>VSM is a model of identity</a:t>
            </a:r>
            <a:r>
              <a:rPr lang="en-GB" sz="2800"/>
              <a:t>:</a:t>
            </a:r>
            <a:endParaRPr lang="en-US" sz="2800"/>
          </a:p>
          <a:p>
            <a:pPr lvl="1">
              <a:lnSpc>
                <a:spcPct val="90000"/>
              </a:lnSpc>
            </a:pPr>
            <a:r>
              <a:rPr lang="en-US" sz="2400"/>
              <a:t>Level 1. Enactment</a:t>
            </a:r>
          </a:p>
          <a:p>
            <a:pPr lvl="1">
              <a:lnSpc>
                <a:spcPct val="90000"/>
              </a:lnSpc>
            </a:pPr>
            <a:r>
              <a:rPr lang="en-US" sz="2400"/>
              <a:t>Levels 2-5: The Metasystem</a:t>
            </a:r>
          </a:p>
          <a:p>
            <a:pPr lvl="1">
              <a:lnSpc>
                <a:spcPct val="90000"/>
              </a:lnSpc>
            </a:pPr>
            <a:r>
              <a:rPr lang="en-US" sz="2400"/>
              <a:t>Level 2: Pattern</a:t>
            </a:r>
          </a:p>
          <a:p>
            <a:pPr lvl="1">
              <a:lnSpc>
                <a:spcPct val="90000"/>
              </a:lnSpc>
            </a:pPr>
            <a:r>
              <a:rPr lang="en-US" sz="2400"/>
              <a:t>Level 3: Integration </a:t>
            </a:r>
          </a:p>
          <a:p>
            <a:pPr lvl="1">
              <a:lnSpc>
                <a:spcPct val="90000"/>
              </a:lnSpc>
            </a:pPr>
            <a:r>
              <a:rPr lang="en-US" sz="2400"/>
              <a:t>Level 4: Anticipation</a:t>
            </a:r>
          </a:p>
          <a:p>
            <a:pPr lvl="1">
              <a:lnSpc>
                <a:spcPct val="90000"/>
              </a:lnSpc>
            </a:pPr>
            <a:r>
              <a:rPr lang="en-US" sz="2400"/>
              <a:t>Level 5: Closure</a:t>
            </a:r>
          </a:p>
        </p:txBody>
      </p:sp>
      <p:sp>
        <p:nvSpPr>
          <p:cNvPr id="5" name="Slide Number Placeholder 5"/>
          <p:cNvSpPr>
            <a:spLocks noGrp="1"/>
          </p:cNvSpPr>
          <p:nvPr>
            <p:ph type="sldNum" sz="quarter" idx="12"/>
          </p:nvPr>
        </p:nvSpPr>
        <p:spPr/>
        <p:txBody>
          <a:bodyPr/>
          <a:lstStyle/>
          <a:p>
            <a:fld id="{2CB6D2E0-E7C0-2249-A924-29A9B475569C}"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Level 1. Enactment</a:t>
            </a:r>
          </a:p>
        </p:txBody>
      </p:sp>
      <p:sp>
        <p:nvSpPr>
          <p:cNvPr id="22531" name="Rectangle 3"/>
          <p:cNvSpPr>
            <a:spLocks noGrp="1" noChangeArrowheads="1"/>
          </p:cNvSpPr>
          <p:nvPr>
            <p:ph sz="quarter" idx="13"/>
          </p:nvPr>
        </p:nvSpPr>
        <p:spPr/>
        <p:txBody>
          <a:bodyPr>
            <a:normAutofit fontScale="77500" lnSpcReduction="20000"/>
          </a:bodyPr>
          <a:lstStyle/>
          <a:p>
            <a:pPr>
              <a:lnSpc>
                <a:spcPct val="90000"/>
              </a:lnSpc>
              <a:spcAft>
                <a:spcPts val="300"/>
              </a:spcAft>
            </a:pPr>
            <a:r>
              <a:rPr lang="en-US" sz="2800"/>
              <a:t>R</a:t>
            </a:r>
            <a:r>
              <a:rPr lang="en-US" sz="2800" baseline="-25000"/>
              <a:t>-1</a:t>
            </a:r>
            <a:r>
              <a:rPr lang="en-US" sz="2800"/>
              <a:t>	Individuals engaged in the perceptual control of their own behaviours and projects in environments which they enact with others </a:t>
            </a:r>
          </a:p>
          <a:p>
            <a:pPr>
              <a:lnSpc>
                <a:spcPct val="90000"/>
              </a:lnSpc>
              <a:spcAft>
                <a:spcPts val="300"/>
              </a:spcAft>
            </a:pPr>
            <a:r>
              <a:rPr lang="en-US" sz="2800"/>
              <a:t>R</a:t>
            </a:r>
            <a:r>
              <a:rPr lang="en-US" sz="2800" baseline="-25000"/>
              <a:t>0</a:t>
            </a:r>
            <a:r>
              <a:rPr lang="en-US" sz="2800"/>
              <a:t>	Organizations constructing and maintaining their identities though boundary interactions with complex environments; the achievement of complex projects and the production of use-values for individuals and other organizations </a:t>
            </a:r>
          </a:p>
          <a:p>
            <a:pPr>
              <a:lnSpc>
                <a:spcPct val="90000"/>
              </a:lnSpc>
              <a:spcAft>
                <a:spcPts val="300"/>
              </a:spcAft>
            </a:pPr>
            <a:r>
              <a:rPr lang="en-US" sz="2800"/>
              <a:t>R</a:t>
            </a:r>
            <a:r>
              <a:rPr lang="en-US" sz="2800" baseline="-25000"/>
              <a:t>+1</a:t>
            </a:r>
            <a:r>
              <a:rPr lang="en-US" sz="2800"/>
              <a:t>	State-Societies: maintaining themselves as viable identities through the production of real collective use-values e.g. education, transport, energy, water, sanitary services, infrastructure, etc</a:t>
            </a:r>
          </a:p>
        </p:txBody>
      </p:sp>
      <p:sp>
        <p:nvSpPr>
          <p:cNvPr id="5" name="Slide Number Placeholder 5"/>
          <p:cNvSpPr>
            <a:spLocks noGrp="1"/>
          </p:cNvSpPr>
          <p:nvPr>
            <p:ph type="sldNum" sz="quarter" idx="12"/>
          </p:nvPr>
        </p:nvSpPr>
        <p:spPr/>
        <p:txBody>
          <a:bodyPr/>
          <a:lstStyle/>
          <a:p>
            <a:fld id="{F9431516-7BBE-AF4A-946A-5EC69FBB8D99}"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Level 2: Pattern – S2</a:t>
            </a:r>
          </a:p>
        </p:txBody>
      </p:sp>
      <p:sp>
        <p:nvSpPr>
          <p:cNvPr id="24579" name="Rectangle 3"/>
          <p:cNvSpPr>
            <a:spLocks noGrp="1" noChangeArrowheads="1"/>
          </p:cNvSpPr>
          <p:nvPr>
            <p:ph sz="quarter" idx="13"/>
          </p:nvPr>
        </p:nvSpPr>
        <p:spPr/>
        <p:txBody>
          <a:bodyPr>
            <a:normAutofit fontScale="77500" lnSpcReduction="20000"/>
          </a:bodyPr>
          <a:lstStyle/>
          <a:p>
            <a:pPr>
              <a:lnSpc>
                <a:spcPct val="90000"/>
              </a:lnSpc>
              <a:spcAft>
                <a:spcPts val="300"/>
              </a:spcAft>
            </a:pPr>
            <a:r>
              <a:rPr lang="en-US" sz="2800"/>
              <a:t>R</a:t>
            </a:r>
            <a:r>
              <a:rPr lang="en-US" sz="2800" baseline="-25000"/>
              <a:t>-1</a:t>
            </a:r>
            <a:r>
              <a:rPr lang="en-US" sz="2800"/>
              <a:t>	Protocols and norms for communication and interaction as given in language and the performative &amp; pragmatic aspects of communication and interaction, i.e. culture </a:t>
            </a:r>
          </a:p>
          <a:p>
            <a:pPr>
              <a:lnSpc>
                <a:spcPct val="90000"/>
              </a:lnSpc>
              <a:spcAft>
                <a:spcPts val="300"/>
              </a:spcAft>
            </a:pPr>
            <a:r>
              <a:rPr lang="en-US" sz="2800"/>
              <a:t>R</a:t>
            </a:r>
            <a:r>
              <a:rPr lang="en-US" sz="2800" baseline="-25000"/>
              <a:t>0</a:t>
            </a:r>
            <a:r>
              <a:rPr lang="en-US" sz="2800"/>
              <a:t>	Interactional ethos &amp; norms between organizations and between organizations and people; anti-oscillatory measures but </a:t>
            </a:r>
            <a:r>
              <a:rPr lang="en-GB" sz="2800"/>
              <a:t>also </a:t>
            </a:r>
            <a:r>
              <a:rPr lang="en-US" sz="2800"/>
              <a:t>reduction of transaction costs, and build-up of trust, social capital, business culture</a:t>
            </a:r>
          </a:p>
          <a:p>
            <a:pPr>
              <a:lnSpc>
                <a:spcPct val="90000"/>
              </a:lnSpc>
              <a:spcAft>
                <a:spcPts val="300"/>
              </a:spcAft>
            </a:pPr>
            <a:r>
              <a:rPr lang="en-US" sz="2800"/>
              <a:t>R</a:t>
            </a:r>
            <a:r>
              <a:rPr lang="en-US" sz="2800" baseline="-25000"/>
              <a:t>+1</a:t>
            </a:r>
            <a:r>
              <a:rPr lang="en-US" sz="2800"/>
              <a:t>	Sets of practices developed by the service class and underwritten by the state: doctors, accountants, engineers, e.g. standards of all kinds</a:t>
            </a:r>
          </a:p>
        </p:txBody>
      </p:sp>
      <p:sp>
        <p:nvSpPr>
          <p:cNvPr id="5" name="Slide Number Placeholder 5"/>
          <p:cNvSpPr>
            <a:spLocks noGrp="1"/>
          </p:cNvSpPr>
          <p:nvPr>
            <p:ph type="sldNum" sz="quarter" idx="12"/>
          </p:nvPr>
        </p:nvSpPr>
        <p:spPr/>
        <p:txBody>
          <a:bodyPr/>
          <a:lstStyle/>
          <a:p>
            <a:fld id="{D343CA99-CD8F-364D-9E1C-D1191CEA4772}"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Level 3: Integration – S3</a:t>
            </a:r>
          </a:p>
        </p:txBody>
      </p:sp>
      <p:sp>
        <p:nvSpPr>
          <p:cNvPr id="26627" name="Rectangle 3"/>
          <p:cNvSpPr>
            <a:spLocks noGrp="1" noChangeArrowheads="1"/>
          </p:cNvSpPr>
          <p:nvPr>
            <p:ph sz="quarter" idx="13"/>
          </p:nvPr>
        </p:nvSpPr>
        <p:spPr/>
        <p:txBody>
          <a:bodyPr>
            <a:normAutofit fontScale="77500" lnSpcReduction="20000"/>
          </a:bodyPr>
          <a:lstStyle/>
          <a:p>
            <a:pPr>
              <a:lnSpc>
                <a:spcPct val="90000"/>
              </a:lnSpc>
              <a:spcAft>
                <a:spcPts val="300"/>
              </a:spcAft>
            </a:pPr>
            <a:r>
              <a:rPr lang="en-US" sz="2800"/>
              <a:t>R</a:t>
            </a:r>
            <a:r>
              <a:rPr lang="en-US" sz="2800" baseline="-25000"/>
              <a:t>-1</a:t>
            </a:r>
            <a:r>
              <a:rPr lang="en-US" sz="2800"/>
              <a:t>	Stabilisation of the personality system and the adaptation of the individual</a:t>
            </a:r>
            <a:r>
              <a:rPr lang="ja-JP" altLang="en-US" sz="2800">
                <a:latin typeface="Arial"/>
              </a:rPr>
              <a:t>’</a:t>
            </a:r>
            <a:r>
              <a:rPr lang="en-US" sz="2800"/>
              <a:t>s drive economy with the structure and horizon of constraints and opportunities for action. Socialization and the social construction of the individual generally through processing by social institutions e.g. schooling. </a:t>
            </a:r>
          </a:p>
          <a:p>
            <a:pPr>
              <a:lnSpc>
                <a:spcPct val="90000"/>
              </a:lnSpc>
              <a:spcAft>
                <a:spcPts val="300"/>
              </a:spcAft>
            </a:pPr>
            <a:r>
              <a:rPr lang="en-US" sz="2800"/>
              <a:t>R</a:t>
            </a:r>
            <a:r>
              <a:rPr lang="en-US" sz="2800" baseline="-25000"/>
              <a:t>0</a:t>
            </a:r>
            <a:r>
              <a:rPr lang="en-US" sz="2800"/>
              <a:t>	Process of selection whereby some organizational forms and practices become institutionalised by the state</a:t>
            </a:r>
          </a:p>
          <a:p>
            <a:pPr>
              <a:lnSpc>
                <a:spcPct val="90000"/>
              </a:lnSpc>
              <a:spcAft>
                <a:spcPts val="300"/>
              </a:spcAft>
            </a:pPr>
            <a:r>
              <a:rPr lang="en-US" sz="2800"/>
              <a:t>R</a:t>
            </a:r>
            <a:r>
              <a:rPr lang="en-US" sz="2800" baseline="-25000"/>
              <a:t>+1</a:t>
            </a:r>
            <a:r>
              <a:rPr lang="en-US" sz="2800"/>
              <a:t>	Resource bargaining by Ministries of State with organizations (institutions) and individuals</a:t>
            </a:r>
          </a:p>
        </p:txBody>
      </p:sp>
      <p:sp>
        <p:nvSpPr>
          <p:cNvPr id="5" name="Slide Number Placeholder 5"/>
          <p:cNvSpPr>
            <a:spLocks noGrp="1"/>
          </p:cNvSpPr>
          <p:nvPr>
            <p:ph type="sldNum" sz="quarter" idx="12"/>
          </p:nvPr>
        </p:nvSpPr>
        <p:spPr/>
        <p:txBody>
          <a:bodyPr/>
          <a:lstStyle/>
          <a:p>
            <a:fld id="{7CCD4881-2D80-9D44-B5B2-CB184D484D59}"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Level 4: Anticipation </a:t>
            </a:r>
            <a:r>
              <a:rPr lang="en-US" b="1">
                <a:latin typeface="Arial Narrow" charset="0"/>
              </a:rPr>
              <a:t>– S4</a:t>
            </a:r>
            <a:endParaRPr lang="en-US"/>
          </a:p>
        </p:txBody>
      </p:sp>
      <p:sp>
        <p:nvSpPr>
          <p:cNvPr id="28675" name="Rectangle 3"/>
          <p:cNvSpPr>
            <a:spLocks noGrp="1" noChangeArrowheads="1"/>
          </p:cNvSpPr>
          <p:nvPr>
            <p:ph sz="quarter" idx="13"/>
          </p:nvPr>
        </p:nvSpPr>
        <p:spPr/>
        <p:txBody>
          <a:bodyPr>
            <a:normAutofit fontScale="77500" lnSpcReduction="20000"/>
          </a:bodyPr>
          <a:lstStyle/>
          <a:p>
            <a:pPr>
              <a:spcAft>
                <a:spcPts val="300"/>
              </a:spcAft>
            </a:pPr>
            <a:r>
              <a:rPr lang="en-US" sz="2800"/>
              <a:t>R</a:t>
            </a:r>
            <a:r>
              <a:rPr lang="en-US" sz="2800" baseline="-25000"/>
              <a:t>-1</a:t>
            </a:r>
            <a:r>
              <a:rPr lang="en-US" sz="2800"/>
              <a:t>	The ability to anticipate the ever more remote and ramified consequences of one</a:t>
            </a:r>
            <a:r>
              <a:rPr lang="ja-JP" altLang="en-US" sz="2800">
                <a:latin typeface="Arial"/>
              </a:rPr>
              <a:t>’</a:t>
            </a:r>
            <a:r>
              <a:rPr lang="en-US" sz="2800"/>
              <a:t>s behaviour; self-restraining behaviour e.g. the civilizing process </a:t>
            </a:r>
          </a:p>
          <a:p>
            <a:pPr>
              <a:spcAft>
                <a:spcPts val="300"/>
              </a:spcAft>
            </a:pPr>
            <a:r>
              <a:rPr lang="en-US" sz="2800"/>
              <a:t>R</a:t>
            </a:r>
            <a:r>
              <a:rPr lang="en-US" sz="2800" baseline="-25000"/>
              <a:t>0</a:t>
            </a:r>
            <a:r>
              <a:rPr lang="en-US" sz="2800"/>
              <a:t>	Similar process at the level of organizations e.g. Corporate Social Responsibility (CSR)</a:t>
            </a:r>
          </a:p>
          <a:p>
            <a:pPr>
              <a:spcAft>
                <a:spcPts val="300"/>
              </a:spcAft>
            </a:pPr>
            <a:r>
              <a:rPr lang="en-US" sz="2800"/>
              <a:t>R</a:t>
            </a:r>
            <a:r>
              <a:rPr lang="en-US" sz="2800" baseline="-25000"/>
              <a:t>+1</a:t>
            </a:r>
            <a:r>
              <a:rPr lang="en-US" sz="2800"/>
              <a:t>	Foreign affairs &amp; diplomacy; all state planning, studies and projections regarding the future. Applied social science</a:t>
            </a:r>
          </a:p>
        </p:txBody>
      </p:sp>
      <p:sp>
        <p:nvSpPr>
          <p:cNvPr id="5" name="Slide Number Placeholder 5"/>
          <p:cNvSpPr>
            <a:spLocks noGrp="1"/>
          </p:cNvSpPr>
          <p:nvPr>
            <p:ph type="sldNum" sz="quarter" idx="12"/>
          </p:nvPr>
        </p:nvSpPr>
        <p:spPr/>
        <p:txBody>
          <a:bodyPr/>
          <a:lstStyle/>
          <a:p>
            <a:fld id="{ADDCDECD-5559-9047-8D95-4052A277A01D}"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Level 5: Closure </a:t>
            </a:r>
            <a:r>
              <a:rPr lang="en-US" b="1">
                <a:latin typeface="Arial Narrow" charset="0"/>
              </a:rPr>
              <a:t>– S5</a:t>
            </a:r>
            <a:endParaRPr lang="en-US"/>
          </a:p>
        </p:txBody>
      </p:sp>
      <p:sp>
        <p:nvSpPr>
          <p:cNvPr id="30723" name="Rectangle 3"/>
          <p:cNvSpPr>
            <a:spLocks noGrp="1" noChangeArrowheads="1"/>
          </p:cNvSpPr>
          <p:nvPr>
            <p:ph sz="quarter" idx="13"/>
          </p:nvPr>
        </p:nvSpPr>
        <p:spPr/>
        <p:txBody>
          <a:bodyPr/>
          <a:lstStyle/>
          <a:p>
            <a:pPr>
              <a:spcAft>
                <a:spcPts val="300"/>
              </a:spcAft>
            </a:pPr>
            <a:r>
              <a:rPr lang="en-US"/>
              <a:t>R</a:t>
            </a:r>
            <a:r>
              <a:rPr lang="en-US" baseline="-25000"/>
              <a:t>-1</a:t>
            </a:r>
            <a:r>
              <a:rPr lang="en-US"/>
              <a:t>	The Individuals sense of him or her-self: identity</a:t>
            </a:r>
          </a:p>
          <a:p>
            <a:pPr>
              <a:spcAft>
                <a:spcPts val="300"/>
              </a:spcAft>
            </a:pPr>
            <a:r>
              <a:rPr lang="en-US"/>
              <a:t>R</a:t>
            </a:r>
            <a:r>
              <a:rPr lang="en-US" baseline="-25000"/>
              <a:t>0</a:t>
            </a:r>
            <a:r>
              <a:rPr lang="en-US"/>
              <a:t>	The Board and the corporate identity of the organisation</a:t>
            </a:r>
          </a:p>
          <a:p>
            <a:pPr>
              <a:spcAft>
                <a:spcPts val="300"/>
              </a:spcAft>
            </a:pPr>
            <a:r>
              <a:rPr lang="en-US"/>
              <a:t>R</a:t>
            </a:r>
            <a:r>
              <a:rPr lang="en-US" baseline="-25000"/>
              <a:t>+1</a:t>
            </a:r>
            <a:r>
              <a:rPr lang="en-US"/>
              <a:t>	The Cabinet; the Head of State; symbols of national identity e.g. flag and emblems</a:t>
            </a:r>
          </a:p>
        </p:txBody>
      </p:sp>
      <p:sp>
        <p:nvSpPr>
          <p:cNvPr id="5" name="Slide Number Placeholder 5"/>
          <p:cNvSpPr>
            <a:spLocks noGrp="1"/>
          </p:cNvSpPr>
          <p:nvPr>
            <p:ph type="sldNum" sz="quarter" idx="12"/>
          </p:nvPr>
        </p:nvSpPr>
        <p:spPr/>
        <p:txBody>
          <a:bodyPr/>
          <a:lstStyle/>
          <a:p>
            <a:fld id="{E5244311-5551-454A-B276-477F264BFB1A}"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Summary</a:t>
            </a:r>
          </a:p>
        </p:txBody>
      </p:sp>
      <p:sp>
        <p:nvSpPr>
          <p:cNvPr id="32771" name="Rectangle 3"/>
          <p:cNvSpPr>
            <a:spLocks noGrp="1" noChangeArrowheads="1"/>
          </p:cNvSpPr>
          <p:nvPr>
            <p:ph sz="quarter" idx="13"/>
          </p:nvPr>
        </p:nvSpPr>
        <p:spPr/>
        <p:txBody>
          <a:bodyPr/>
          <a:lstStyle/>
          <a:p>
            <a:pPr>
              <a:spcAft>
                <a:spcPts val="300"/>
              </a:spcAft>
            </a:pPr>
            <a:r>
              <a:rPr lang="en-US"/>
              <a:t>Governance crisis of society calls for a response</a:t>
            </a:r>
          </a:p>
          <a:p>
            <a:pPr>
              <a:spcAft>
                <a:spcPts val="300"/>
              </a:spcAft>
            </a:pPr>
            <a:r>
              <a:rPr lang="en-US"/>
              <a:t>Cybernetics has the key in the concept of identity</a:t>
            </a:r>
          </a:p>
          <a:p>
            <a:pPr>
              <a:spcAft>
                <a:spcPts val="300"/>
              </a:spcAft>
            </a:pPr>
            <a:r>
              <a:rPr lang="en-US"/>
              <a:t>Time to move forward ... .</a:t>
            </a:r>
          </a:p>
        </p:txBody>
      </p:sp>
      <p:sp>
        <p:nvSpPr>
          <p:cNvPr id="5" name="Slide Number Placeholder 5"/>
          <p:cNvSpPr>
            <a:spLocks noGrp="1"/>
          </p:cNvSpPr>
          <p:nvPr>
            <p:ph type="sldNum" sz="quarter" idx="12"/>
          </p:nvPr>
        </p:nvSpPr>
        <p:spPr/>
        <p:txBody>
          <a:bodyPr/>
          <a:lstStyle/>
          <a:p>
            <a:fld id="{BE6C3ABB-BAE0-2645-A94C-1CC34F2AF8CE}"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The virtues of associations</a:t>
            </a:r>
            <a:br>
              <a:rPr lang="en-IE" dirty="0" smtClean="0"/>
            </a:b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539258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Related Research</a:t>
            </a:r>
            <a:endParaRPr lang="en-IE"/>
          </a:p>
        </p:txBody>
      </p:sp>
      <p:sp>
        <p:nvSpPr>
          <p:cNvPr id="3" name="Content Placeholder 2"/>
          <p:cNvSpPr>
            <a:spLocks noGrp="1"/>
          </p:cNvSpPr>
          <p:nvPr>
            <p:ph idx="4294967295"/>
          </p:nvPr>
        </p:nvSpPr>
        <p:spPr>
          <a:xfrm>
            <a:off x="628650" y="2226469"/>
            <a:ext cx="7886700" cy="3263504"/>
          </a:xfrm>
          <a:prstGeom prst="rect">
            <a:avLst/>
          </a:prstGeom>
        </p:spPr>
        <p:txBody>
          <a:bodyPr/>
          <a:lstStyle/>
          <a:p>
            <a:r>
              <a:rPr lang="en-IE" dirty="0"/>
              <a:t>According to Archon Fung:</a:t>
            </a:r>
          </a:p>
          <a:p>
            <a:r>
              <a:rPr lang="en-IE" dirty="0"/>
              <a:t>Over the past decade, there has been a resurgence of interest in and research </a:t>
            </a:r>
            <a:r>
              <a:rPr lang="en-IE" dirty="0" smtClean="0"/>
              <a:t>into the connections between associations and democracy.</a:t>
            </a:r>
          </a:p>
          <a:p>
            <a:endParaRPr lang="en-IE" dirty="0"/>
          </a:p>
          <a:p>
            <a:pPr marL="0" indent="0">
              <a:buNone/>
            </a:pPr>
            <a:endParaRPr lang="en-IE" dirty="0"/>
          </a:p>
        </p:txBody>
      </p:sp>
    </p:spTree>
    <p:extLst>
      <p:ext uri="{BB962C8B-B14F-4D97-AF65-F5344CB8AC3E}">
        <p14:creationId xmlns:p14="http://schemas.microsoft.com/office/powerpoint/2010/main" val="6261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a:t>Long Term Historical Trends</a:t>
            </a:r>
          </a:p>
        </p:txBody>
      </p:sp>
      <p:sp>
        <p:nvSpPr>
          <p:cNvPr id="6147" name="Rectangle 3"/>
          <p:cNvSpPr>
            <a:spLocks noGrp="1" noChangeArrowheads="1"/>
          </p:cNvSpPr>
          <p:nvPr>
            <p:ph sz="quarter" idx="13"/>
          </p:nvPr>
        </p:nvSpPr>
        <p:spPr/>
        <p:txBody>
          <a:bodyPr/>
          <a:lstStyle/>
          <a:p>
            <a:pPr>
              <a:spcAft>
                <a:spcPts val="300"/>
              </a:spcAft>
            </a:pPr>
            <a:r>
              <a:rPr lang="en-US"/>
              <a:t>Nationalism – the ideology of </a:t>
            </a:r>
            <a:r>
              <a:rPr lang="ja-JP" altLang="en-US">
                <a:latin typeface="Arial"/>
              </a:rPr>
              <a:t>‘</a:t>
            </a:r>
            <a:r>
              <a:rPr lang="en-US"/>
              <a:t>survival units</a:t>
            </a:r>
            <a:r>
              <a:rPr lang="ja-JP" altLang="en-US">
                <a:latin typeface="Arial"/>
              </a:rPr>
              <a:t>’</a:t>
            </a:r>
            <a:endParaRPr lang="en-US"/>
          </a:p>
          <a:p>
            <a:pPr>
              <a:spcAft>
                <a:spcPts val="300"/>
              </a:spcAft>
            </a:pPr>
            <a:r>
              <a:rPr lang="en-US"/>
              <a:t>Organizations and their interrelations as the </a:t>
            </a:r>
            <a:r>
              <a:rPr lang="ja-JP" altLang="en-US">
                <a:latin typeface="Arial"/>
              </a:rPr>
              <a:t>‘</a:t>
            </a:r>
            <a:r>
              <a:rPr lang="en-US"/>
              <a:t>stuff</a:t>
            </a:r>
            <a:r>
              <a:rPr lang="ja-JP" altLang="en-US">
                <a:latin typeface="Arial"/>
              </a:rPr>
              <a:t>’</a:t>
            </a:r>
            <a:r>
              <a:rPr lang="en-US"/>
              <a:t> of society</a:t>
            </a:r>
          </a:p>
          <a:p>
            <a:pPr>
              <a:spcAft>
                <a:spcPts val="300"/>
              </a:spcAft>
            </a:pPr>
            <a:r>
              <a:rPr lang="en-US"/>
              <a:t>The Cutting Edge: Individualization</a:t>
            </a:r>
          </a:p>
        </p:txBody>
      </p:sp>
      <p:sp>
        <p:nvSpPr>
          <p:cNvPr id="5" name="Slide Number Placeholder 5"/>
          <p:cNvSpPr>
            <a:spLocks noGrp="1"/>
          </p:cNvSpPr>
          <p:nvPr>
            <p:ph type="sldNum" sz="quarter" idx="12"/>
          </p:nvPr>
        </p:nvSpPr>
        <p:spPr/>
        <p:txBody>
          <a:bodyPr/>
          <a:lstStyle/>
          <a:p>
            <a:fld id="{B3C1CEB1-3CF4-4A45-9D5A-3A05AC5E3270}"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Associations enhance democracy in at least six ways</a:t>
            </a:r>
            <a:br>
              <a:rPr lang="en-IE" dirty="0" smtClean="0"/>
            </a:br>
            <a:endParaRPr lang="en-IE" dirty="0"/>
          </a:p>
        </p:txBody>
      </p:sp>
      <p:sp>
        <p:nvSpPr>
          <p:cNvPr id="3" name="Content Placeholder 2"/>
          <p:cNvSpPr>
            <a:spLocks noGrp="1"/>
          </p:cNvSpPr>
          <p:nvPr>
            <p:ph idx="4294967295"/>
          </p:nvPr>
        </p:nvSpPr>
        <p:spPr>
          <a:xfrm>
            <a:off x="628650" y="2226469"/>
            <a:ext cx="7886700" cy="3263504"/>
          </a:xfrm>
          <a:prstGeom prst="rect">
            <a:avLst/>
          </a:prstGeom>
        </p:spPr>
        <p:txBody>
          <a:bodyPr>
            <a:normAutofit lnSpcReduction="10000"/>
          </a:bodyPr>
          <a:lstStyle/>
          <a:p>
            <a:r>
              <a:rPr lang="en-IE" dirty="0" smtClean="0"/>
              <a:t>through the intrinsic value of associative life, </a:t>
            </a:r>
          </a:p>
          <a:p>
            <a:r>
              <a:rPr lang="en-IE" dirty="0" smtClean="0"/>
              <a:t>fostering civic virtues and teaching political skills, </a:t>
            </a:r>
          </a:p>
          <a:p>
            <a:r>
              <a:rPr lang="en-IE" dirty="0" smtClean="0"/>
              <a:t>offering resistance to power and checking government, </a:t>
            </a:r>
          </a:p>
          <a:p>
            <a:r>
              <a:rPr lang="en-IE" dirty="0" smtClean="0"/>
              <a:t>improving the quality and equality of representation, </a:t>
            </a:r>
          </a:p>
          <a:p>
            <a:r>
              <a:rPr lang="en-IE" dirty="0" smtClean="0"/>
              <a:t>facilitating public deliberation, </a:t>
            </a:r>
          </a:p>
          <a:p>
            <a:r>
              <a:rPr lang="en-IE" dirty="0" smtClean="0"/>
              <a:t>and creating opportunities for citizens and groups to participate directly in governance.</a:t>
            </a:r>
          </a:p>
          <a:p>
            <a:endParaRPr lang="en-IE" dirty="0" smtClean="0"/>
          </a:p>
          <a:p>
            <a:endParaRPr lang="en-IE" dirty="0"/>
          </a:p>
        </p:txBody>
      </p:sp>
    </p:spTree>
    <p:extLst>
      <p:ext uri="{BB962C8B-B14F-4D97-AF65-F5344CB8AC3E}">
        <p14:creationId xmlns:p14="http://schemas.microsoft.com/office/powerpoint/2010/main" val="1776515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Quality of Representation</a:t>
            </a:r>
            <a:endParaRPr lang="en-IE" dirty="0"/>
          </a:p>
        </p:txBody>
      </p:sp>
      <p:sp>
        <p:nvSpPr>
          <p:cNvPr id="3" name="Content Placeholder 2"/>
          <p:cNvSpPr>
            <a:spLocks noGrp="1"/>
          </p:cNvSpPr>
          <p:nvPr>
            <p:ph idx="4294967295"/>
          </p:nvPr>
        </p:nvSpPr>
        <p:spPr>
          <a:xfrm>
            <a:off x="628650" y="2226469"/>
            <a:ext cx="7886700" cy="3263504"/>
          </a:xfrm>
          <a:prstGeom prst="rect">
            <a:avLst/>
          </a:prstGeom>
        </p:spPr>
        <p:txBody>
          <a:bodyPr>
            <a:normAutofit fontScale="85000" lnSpcReduction="20000"/>
          </a:bodyPr>
          <a:lstStyle/>
          <a:p>
            <a:r>
              <a:rPr lang="en-IE" dirty="0" smtClean="0"/>
              <a:t>Associations can improve the quality of representation, and so the quality of democracy more broadly, in several ways when they transmit the needs and preferences of their members to government. The views communicated by associations in areas such as health care, social security, education, and national security policy are likely to be more detailed, nuanced, and information rich than thinner channels of representation such as voting. Furthermore, associations often organize interests with less regard to territorial boundaries and so may introduce geographically dispersed interests that would be otherwise politically mute. Finally, associations may be better able to transmit intensities of interest to officials than formal channels of representation (Fung:25).</a:t>
            </a:r>
            <a:endParaRPr lang="en-IE" dirty="0"/>
          </a:p>
        </p:txBody>
      </p:sp>
    </p:spTree>
    <p:extLst>
      <p:ext uri="{BB962C8B-B14F-4D97-AF65-F5344CB8AC3E}">
        <p14:creationId xmlns:p14="http://schemas.microsoft.com/office/powerpoint/2010/main" val="3499005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habermas</a:t>
            </a:r>
            <a:endParaRPr lang="en-IE" dirty="0"/>
          </a:p>
        </p:txBody>
      </p:sp>
      <p:sp>
        <p:nvSpPr>
          <p:cNvPr id="3" name="Content Placeholder 2"/>
          <p:cNvSpPr>
            <a:spLocks noGrp="1"/>
          </p:cNvSpPr>
          <p:nvPr>
            <p:ph idx="4294967295"/>
          </p:nvPr>
        </p:nvSpPr>
        <p:spPr>
          <a:xfrm>
            <a:off x="628650" y="2226469"/>
            <a:ext cx="7886700" cy="3263504"/>
          </a:xfrm>
          <a:prstGeom prst="rect">
            <a:avLst/>
          </a:prstGeom>
        </p:spPr>
        <p:txBody>
          <a:bodyPr>
            <a:normAutofit fontScale="85000" lnSpcReduction="10000"/>
          </a:bodyPr>
          <a:lstStyle/>
          <a:p>
            <a:r>
              <a:rPr lang="en-IE" dirty="0"/>
              <a:t>Civil society is composed of those more or less spontaneously emergent associations, organizations, and movements that, attuned to how societal problems resonate in the private life sphere, distil and transmit such reactions in amplified form to the public sphere. The core of civil society comprises a network of associations that institutionalize problem solving discourses on questions of general interest inside the framework of organized public spheres. These “discursive designs” have an egalitarian, open form of organization that mirrors essential features of the kind of communication around which they crystallize and to which they lend continuity and permanence. (</a:t>
            </a:r>
            <a:r>
              <a:rPr lang="en-IE" dirty="0" err="1"/>
              <a:t>Habermas</a:t>
            </a:r>
            <a:r>
              <a:rPr lang="en-IE" dirty="0"/>
              <a:t> 1996, p. 367)</a:t>
            </a:r>
          </a:p>
          <a:p>
            <a:endParaRPr lang="en-IE" dirty="0"/>
          </a:p>
        </p:txBody>
      </p:sp>
    </p:spTree>
    <p:extLst>
      <p:ext uri="{BB962C8B-B14F-4D97-AF65-F5344CB8AC3E}">
        <p14:creationId xmlns:p14="http://schemas.microsoft.com/office/powerpoint/2010/main" val="295776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The Fate of Survival Units</a:t>
            </a:r>
          </a:p>
        </p:txBody>
      </p:sp>
      <p:sp>
        <p:nvSpPr>
          <p:cNvPr id="8195" name="Rectangle 3"/>
          <p:cNvSpPr>
            <a:spLocks noGrp="1" noChangeArrowheads="1"/>
          </p:cNvSpPr>
          <p:nvPr>
            <p:ph sz="quarter" idx="13"/>
          </p:nvPr>
        </p:nvSpPr>
        <p:spPr/>
        <p:txBody>
          <a:bodyPr>
            <a:normAutofit fontScale="85000" lnSpcReduction="20000"/>
          </a:bodyPr>
          <a:lstStyle/>
          <a:p>
            <a:pPr>
              <a:lnSpc>
                <a:spcPct val="90000"/>
              </a:lnSpc>
              <a:spcAft>
                <a:spcPts val="300"/>
              </a:spcAft>
            </a:pPr>
            <a:r>
              <a:rPr lang="en-GB" sz="2800"/>
              <a:t>‘</a:t>
            </a:r>
            <a:r>
              <a:rPr lang="en-US" sz="2800"/>
              <a:t>Monopoly Mechanism</a:t>
            </a:r>
            <a:r>
              <a:rPr lang="en-GB" sz="2800"/>
              <a:t>’,</a:t>
            </a:r>
            <a:r>
              <a:rPr lang="en-US" sz="2800"/>
              <a:t> and then ... </a:t>
            </a:r>
          </a:p>
          <a:p>
            <a:pPr>
              <a:lnSpc>
                <a:spcPct val="90000"/>
              </a:lnSpc>
              <a:spcAft>
                <a:spcPts val="300"/>
              </a:spcAft>
            </a:pPr>
            <a:r>
              <a:rPr lang="en-US" sz="2800"/>
              <a:t>Dispersal of monopoly power</a:t>
            </a:r>
          </a:p>
          <a:p>
            <a:pPr>
              <a:lnSpc>
                <a:spcPct val="90000"/>
              </a:lnSpc>
              <a:spcAft>
                <a:spcPts val="300"/>
              </a:spcAft>
            </a:pPr>
            <a:r>
              <a:rPr lang="en-US" sz="2800"/>
              <a:t>Lessening of power differentials between governors and governed and the development of multi-polar power</a:t>
            </a:r>
          </a:p>
          <a:p>
            <a:pPr>
              <a:lnSpc>
                <a:spcPct val="90000"/>
              </a:lnSpc>
              <a:spcAft>
                <a:spcPts val="300"/>
              </a:spcAft>
            </a:pPr>
            <a:r>
              <a:rPr lang="en-US" sz="2800"/>
              <a:t>Diminution of requisite hierarchy</a:t>
            </a:r>
          </a:p>
          <a:p>
            <a:pPr>
              <a:lnSpc>
                <a:spcPct val="90000"/>
              </a:lnSpc>
              <a:spcAft>
                <a:spcPts val="300"/>
              </a:spcAft>
            </a:pPr>
            <a:r>
              <a:rPr lang="en-US" sz="2800"/>
              <a:t>Historical increase in societal complexity</a:t>
            </a:r>
          </a:p>
          <a:p>
            <a:pPr>
              <a:lnSpc>
                <a:spcPct val="90000"/>
              </a:lnSpc>
              <a:spcAft>
                <a:spcPts val="300"/>
              </a:spcAft>
            </a:pPr>
            <a:r>
              <a:rPr lang="en-US" sz="2800"/>
              <a:t>Complexification and entropification</a:t>
            </a:r>
          </a:p>
          <a:p>
            <a:pPr>
              <a:lnSpc>
                <a:spcPct val="90000"/>
              </a:lnSpc>
              <a:spcAft>
                <a:spcPts val="300"/>
              </a:spcAft>
            </a:pPr>
            <a:r>
              <a:rPr lang="en-US" sz="2800"/>
              <a:t>Historical distortions of the viability model</a:t>
            </a:r>
          </a:p>
        </p:txBody>
      </p:sp>
      <p:sp>
        <p:nvSpPr>
          <p:cNvPr id="5" name="Slide Number Placeholder 5"/>
          <p:cNvSpPr>
            <a:spLocks noGrp="1"/>
          </p:cNvSpPr>
          <p:nvPr>
            <p:ph type="sldNum" sz="quarter" idx="12"/>
          </p:nvPr>
        </p:nvSpPr>
        <p:spPr/>
        <p:txBody>
          <a:bodyPr/>
          <a:lstStyle/>
          <a:p>
            <a:fld id="{6539DFCE-9FEA-5B44-B43F-A923ECD225DE}" type="slidenum">
              <a:rPr lang="en-US"/>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IE"/>
              <a:t>Individualization</a:t>
            </a:r>
            <a:endParaRPr lang="en-US"/>
          </a:p>
        </p:txBody>
      </p:sp>
      <p:sp>
        <p:nvSpPr>
          <p:cNvPr id="49155" name="Rectangle 3"/>
          <p:cNvSpPr>
            <a:spLocks noGrp="1" noChangeArrowheads="1"/>
          </p:cNvSpPr>
          <p:nvPr>
            <p:ph sz="quarter" idx="13"/>
          </p:nvPr>
        </p:nvSpPr>
        <p:spPr/>
        <p:txBody>
          <a:bodyPr/>
          <a:lstStyle/>
          <a:p>
            <a:r>
              <a:rPr lang="en-IE"/>
              <a:t> </a:t>
            </a:r>
            <a:r>
              <a:rPr lang="en-US"/>
              <a:t>Only complex societies with high levels of coordination and control are capable of supporting a culture that valorizes the individual</a:t>
            </a:r>
          </a:p>
          <a:p>
            <a:r>
              <a:rPr lang="en-IE"/>
              <a:t>In becoming more of themselves people propagate identities</a:t>
            </a:r>
            <a:endParaRPr lang="en-US"/>
          </a:p>
          <a:p>
            <a:r>
              <a:rPr lang="en-IE"/>
              <a:t>Autonomy is a social project (Riesman)</a:t>
            </a:r>
            <a:endParaRPr lang="en-US"/>
          </a:p>
        </p:txBody>
      </p:sp>
      <p:sp>
        <p:nvSpPr>
          <p:cNvPr id="5" name="Slide Number Placeholder 5"/>
          <p:cNvSpPr>
            <a:spLocks noGrp="1"/>
          </p:cNvSpPr>
          <p:nvPr>
            <p:ph type="sldNum" sz="quarter" idx="12"/>
          </p:nvPr>
        </p:nvSpPr>
        <p:spPr/>
        <p:txBody>
          <a:bodyPr/>
          <a:lstStyle/>
          <a:p>
            <a:fld id="{BA93BAD3-25A0-FC44-A1F4-059ED2666E29}" type="slidenum">
              <a:rPr lang="en-US"/>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IE"/>
              <a:t>Society of Organizations</a:t>
            </a:r>
            <a:endParaRPr lang="en-US"/>
          </a:p>
        </p:txBody>
      </p:sp>
      <p:sp>
        <p:nvSpPr>
          <p:cNvPr id="48131" name="Rectangle 3"/>
          <p:cNvSpPr>
            <a:spLocks noGrp="1" noChangeArrowheads="1"/>
          </p:cNvSpPr>
          <p:nvPr>
            <p:ph sz="quarter" idx="13"/>
          </p:nvPr>
        </p:nvSpPr>
        <p:spPr/>
        <p:txBody>
          <a:bodyPr/>
          <a:lstStyle/>
          <a:p>
            <a:r>
              <a:rPr lang="en-IE"/>
              <a:t>Individualisation has been maieutically assisted by the development of an organizational society. </a:t>
            </a:r>
          </a:p>
          <a:p>
            <a:r>
              <a:rPr lang="en-IE"/>
              <a:t>Organizations are privileged media of identity formation and identity stabilisation</a:t>
            </a:r>
          </a:p>
          <a:p>
            <a:r>
              <a:rPr lang="en-IE"/>
              <a:t>Society of Organizations</a:t>
            </a:r>
            <a:endParaRPr lang="en-US"/>
          </a:p>
        </p:txBody>
      </p:sp>
      <p:sp>
        <p:nvSpPr>
          <p:cNvPr id="5" name="Slide Number Placeholder 5"/>
          <p:cNvSpPr>
            <a:spLocks noGrp="1"/>
          </p:cNvSpPr>
          <p:nvPr>
            <p:ph type="sldNum" sz="quarter" idx="12"/>
          </p:nvPr>
        </p:nvSpPr>
        <p:spPr/>
        <p:txBody>
          <a:bodyPr/>
          <a:lstStyle/>
          <a:p>
            <a:fld id="{A339F3F3-B727-4340-AEC1-893750E3D80E}" type="slidenum">
              <a:rPr lang="en-US"/>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z="3200"/>
              <a:t>Society as a Dependent Hierarchy</a:t>
            </a:r>
          </a:p>
        </p:txBody>
      </p:sp>
      <p:pic>
        <p:nvPicPr>
          <p:cNvPr id="159747" name="Picture 3" descr="Cap_7"/>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a:xfrm>
            <a:off x="1033463" y="2192338"/>
            <a:ext cx="6991350" cy="28892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miter lim="8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5" name="Slide Number Placeholder 5"/>
          <p:cNvSpPr>
            <a:spLocks noGrp="1"/>
          </p:cNvSpPr>
          <p:nvPr>
            <p:ph type="sldNum" sz="quarter" idx="12"/>
          </p:nvPr>
        </p:nvSpPr>
        <p:spPr/>
        <p:txBody>
          <a:bodyPr/>
          <a:lstStyle/>
          <a:p>
            <a:fld id="{3F218B8A-EBF4-0549-B025-CA8B98521F0F}"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The Identity Society</a:t>
            </a:r>
          </a:p>
        </p:txBody>
      </p:sp>
      <p:sp>
        <p:nvSpPr>
          <p:cNvPr id="10243" name="Rectangle 3"/>
          <p:cNvSpPr>
            <a:spLocks noGrp="1" noChangeArrowheads="1"/>
          </p:cNvSpPr>
          <p:nvPr>
            <p:ph sz="quarter" idx="13"/>
          </p:nvPr>
        </p:nvSpPr>
        <p:spPr/>
        <p:txBody>
          <a:bodyPr/>
          <a:lstStyle/>
          <a:p>
            <a:pPr>
              <a:spcAft>
                <a:spcPts val="300"/>
              </a:spcAft>
            </a:pPr>
            <a:r>
              <a:rPr lang="en-US"/>
              <a:t>Decline of Mass Society based on demographics, mass managerial production-based capitalism</a:t>
            </a:r>
          </a:p>
          <a:p>
            <a:pPr>
              <a:spcAft>
                <a:spcPts val="300"/>
              </a:spcAft>
            </a:pPr>
            <a:r>
              <a:rPr lang="en-US"/>
              <a:t>Postmodernism </a:t>
            </a:r>
          </a:p>
          <a:p>
            <a:pPr>
              <a:spcAft>
                <a:spcPts val="300"/>
              </a:spcAft>
            </a:pPr>
            <a:r>
              <a:rPr lang="en-US"/>
              <a:t>New social movements e.g. greens</a:t>
            </a:r>
          </a:p>
          <a:p>
            <a:pPr>
              <a:spcAft>
                <a:spcPts val="300"/>
              </a:spcAft>
            </a:pPr>
            <a:r>
              <a:rPr lang="en-US"/>
              <a:t>Respect and human rights</a:t>
            </a:r>
          </a:p>
          <a:p>
            <a:pPr>
              <a:spcAft>
                <a:spcPts val="300"/>
              </a:spcAft>
            </a:pPr>
            <a:r>
              <a:rPr lang="en-US"/>
              <a:t>Support economy (Zuboff &amp; Maxmin)</a:t>
            </a:r>
          </a:p>
        </p:txBody>
      </p:sp>
      <p:sp>
        <p:nvSpPr>
          <p:cNvPr id="5" name="Slide Number Placeholder 5"/>
          <p:cNvSpPr>
            <a:spLocks noGrp="1"/>
          </p:cNvSpPr>
          <p:nvPr>
            <p:ph type="sldNum" sz="quarter" idx="12"/>
          </p:nvPr>
        </p:nvSpPr>
        <p:spPr/>
        <p:txBody>
          <a:bodyPr/>
          <a:lstStyle/>
          <a:p>
            <a:fld id="{0B83F3E7-085B-0C4E-B791-906349405356}" type="slidenum">
              <a:rPr lang="en-US"/>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The Salience of </a:t>
            </a:r>
            <a:r>
              <a:rPr lang="ja-JP" altLang="en-US">
                <a:latin typeface="Arial"/>
              </a:rPr>
              <a:t>‘</a:t>
            </a:r>
            <a:r>
              <a:rPr lang="en-US"/>
              <a:t>Identity</a:t>
            </a:r>
            <a:r>
              <a:rPr lang="ja-JP" altLang="en-US">
                <a:latin typeface="Arial"/>
              </a:rPr>
              <a:t>’</a:t>
            </a:r>
            <a:endParaRPr lang="en-US"/>
          </a:p>
        </p:txBody>
      </p:sp>
      <p:sp>
        <p:nvSpPr>
          <p:cNvPr id="12291" name="Rectangle 3"/>
          <p:cNvSpPr>
            <a:spLocks noGrp="1" noChangeArrowheads="1"/>
          </p:cNvSpPr>
          <p:nvPr>
            <p:ph sz="quarter" idx="13"/>
          </p:nvPr>
        </p:nvSpPr>
        <p:spPr/>
        <p:txBody>
          <a:bodyPr>
            <a:normAutofit fontScale="85000" lnSpcReduction="20000"/>
          </a:bodyPr>
          <a:lstStyle/>
          <a:p>
            <a:pPr>
              <a:lnSpc>
                <a:spcPct val="90000"/>
              </a:lnSpc>
              <a:spcAft>
                <a:spcPts val="300"/>
              </a:spcAft>
            </a:pPr>
            <a:r>
              <a:rPr lang="en-US" sz="2800" dirty="0"/>
              <a:t>The essential feature of human beings is a self-awareness that is mediated through the recognition of others</a:t>
            </a:r>
          </a:p>
          <a:p>
            <a:pPr>
              <a:lnSpc>
                <a:spcPct val="90000"/>
              </a:lnSpc>
              <a:spcAft>
                <a:spcPts val="300"/>
              </a:spcAft>
            </a:pPr>
            <a:r>
              <a:rPr lang="en-US" sz="2800" dirty="0"/>
              <a:t>All social entities exist by virtue of their being an identity. Identities are the social actors in society</a:t>
            </a:r>
          </a:p>
          <a:p>
            <a:pPr>
              <a:lnSpc>
                <a:spcPct val="90000"/>
              </a:lnSpc>
              <a:spcAft>
                <a:spcPts val="300"/>
              </a:spcAft>
            </a:pPr>
            <a:r>
              <a:rPr lang="en-US" sz="2800" dirty="0" err="1"/>
              <a:t>DeTocqueville</a:t>
            </a:r>
            <a:r>
              <a:rPr lang="en-US" sz="2800" dirty="0"/>
              <a:t> </a:t>
            </a:r>
            <a:r>
              <a:rPr lang="en-US" sz="2800" dirty="0" smtClean="0"/>
              <a:t>claimed </a:t>
            </a:r>
            <a:r>
              <a:rPr lang="en-US" sz="2800" dirty="0"/>
              <a:t>over 170 years ago in his celebrated </a:t>
            </a:r>
            <a:r>
              <a:rPr lang="en-US" sz="2800" i="1" dirty="0"/>
              <a:t>Democracy in America </a:t>
            </a:r>
            <a:r>
              <a:rPr lang="en-US" sz="2800" dirty="0"/>
              <a:t>that </a:t>
            </a:r>
            <a:r>
              <a:rPr lang="ja-JP" altLang="en-US" sz="2800" dirty="0">
                <a:latin typeface="Arial"/>
              </a:rPr>
              <a:t>“</a:t>
            </a:r>
            <a:r>
              <a:rPr lang="en-US" sz="2800" dirty="0"/>
              <a:t>the struggle for recognition is the dominant passion of modernity</a:t>
            </a:r>
            <a:r>
              <a:rPr lang="ja-JP" altLang="en-US" sz="2800" dirty="0">
                <a:latin typeface="Arial"/>
              </a:rPr>
              <a:t>”</a:t>
            </a:r>
            <a:r>
              <a:rPr lang="en-US" sz="2800" dirty="0"/>
              <a:t> </a:t>
            </a:r>
          </a:p>
          <a:p>
            <a:pPr>
              <a:lnSpc>
                <a:spcPct val="90000"/>
              </a:lnSpc>
              <a:spcAft>
                <a:spcPts val="300"/>
              </a:spcAft>
            </a:pPr>
            <a:r>
              <a:rPr lang="en-US" sz="2800" dirty="0"/>
              <a:t>The identity project is animated by the desire for recognition and control</a:t>
            </a:r>
          </a:p>
        </p:txBody>
      </p:sp>
      <p:sp>
        <p:nvSpPr>
          <p:cNvPr id="5" name="Slide Number Placeholder 5"/>
          <p:cNvSpPr>
            <a:spLocks noGrp="1"/>
          </p:cNvSpPr>
          <p:nvPr>
            <p:ph type="sldNum" sz="quarter" idx="12"/>
          </p:nvPr>
        </p:nvSpPr>
        <p:spPr/>
        <p:txBody>
          <a:bodyPr/>
          <a:lstStyle/>
          <a:p>
            <a:fld id="{627151A3-8F78-3749-8272-5D87B1169949}" type="slidenum">
              <a:rPr lang="en-US"/>
              <a:pPr/>
              <a:t>9</a:t>
            </a:fld>
            <a:endParaRPr lang="en-US"/>
          </a:p>
        </p:txBody>
      </p:sp>
    </p:spTree>
  </p:cSld>
  <p:clrMapOvr>
    <a:masterClrMapping/>
  </p:clrMapOvr>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1551</TotalTime>
  <Words>1094</Words>
  <Application>Microsoft Office PowerPoint</Application>
  <PresentationFormat>On-screen Show (4:3)</PresentationFormat>
  <Paragraphs>187</Paragraphs>
  <Slides>32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Narrow</vt:lpstr>
      <vt:lpstr>Calibri</vt:lpstr>
      <vt:lpstr>ＭＳ Ｐゴシック</vt:lpstr>
      <vt:lpstr>Tw Cen MT</vt:lpstr>
      <vt:lpstr>Droplet</vt:lpstr>
      <vt:lpstr>Associative Democracy for an Associational Society</vt:lpstr>
      <vt:lpstr>Government Crisis</vt:lpstr>
      <vt:lpstr>Long Term Historical Trends</vt:lpstr>
      <vt:lpstr>The Fate of Survival Units</vt:lpstr>
      <vt:lpstr>Individualization</vt:lpstr>
      <vt:lpstr>Society of Organizations</vt:lpstr>
      <vt:lpstr>Society as a Dependent Hierarchy</vt:lpstr>
      <vt:lpstr>The Identity Society</vt:lpstr>
      <vt:lpstr>The Salience of ‘Identity’</vt:lpstr>
      <vt:lpstr>Identity leads to Complexity</vt:lpstr>
      <vt:lpstr>Horizontal Complexity</vt:lpstr>
      <vt:lpstr>Variety</vt:lpstr>
      <vt:lpstr>The Variety Equation</vt:lpstr>
      <vt:lpstr>From Government to Governance</vt:lpstr>
      <vt:lpstr>Outside the Box</vt:lpstr>
      <vt:lpstr>Post-Parliamentary Governance</vt:lpstr>
      <vt:lpstr>Society of Identities</vt:lpstr>
      <vt:lpstr>The Viable System Model</vt:lpstr>
      <vt:lpstr>Summary</vt:lpstr>
      <vt:lpstr>The Recursive Society</vt:lpstr>
      <vt:lpstr>Identity as a cybernetic construct and project</vt:lpstr>
      <vt:lpstr>Level 1. Enactment</vt:lpstr>
      <vt:lpstr>Level 2: Pattern – S2</vt:lpstr>
      <vt:lpstr>Level 3: Integration – S3</vt:lpstr>
      <vt:lpstr>Level 4: Anticipation – S4</vt:lpstr>
      <vt:lpstr>Level 5: Closure – S5</vt:lpstr>
      <vt:lpstr>Summary</vt:lpstr>
      <vt:lpstr>The virtues of associations </vt:lpstr>
      <vt:lpstr>Related Research</vt:lpstr>
      <vt:lpstr>Associations enhance democracy in at least six ways </vt:lpstr>
      <vt:lpstr>Quality of Representation</vt:lpstr>
      <vt:lpstr>habermas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Associative Democracy for an Associational Society</dc:title>
  <dc:creator>Paul Stokes</dc:creator>
  <cp:lastModifiedBy>Paul Stokes</cp:lastModifiedBy>
  <cp:revision>12</cp:revision>
  <dcterms:created xsi:type="dcterms:W3CDTF">2015-11-07T18:15:47Z</dcterms:created>
  <dcterms:modified xsi:type="dcterms:W3CDTF">2015-11-12T08:32:53Z</dcterms:modified>
</cp:coreProperties>
</file>