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embeddedFontLst>
    <p:embeddedFont>
      <p:font typeface="Calibri" panose="020F0502020204030204" pitchFamily="34" charset="0"/>
      <p:regular r:id="rId57"/>
      <p:bold r:id="rId58"/>
      <p:italic r:id="rId59"/>
      <p:boldItalic r:id="rId60"/>
    </p:embeddedFont>
    <p:embeddedFont>
      <p:font typeface="Comic Sans MS" panose="030F0702030302020204" pitchFamily="66" charset="0"/>
      <p:regular r:id="rId61"/>
      <p:bold r:id="rId62"/>
      <p:italic r:id="rId63"/>
      <p:boldItalic r:id="rId64"/>
    </p:embeddedFont>
    <p:embeddedFont>
      <p:font typeface="Tahoma" panose="020B0604030504040204" pitchFamily="3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78815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4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127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04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354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1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4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353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0001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41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59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97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303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87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311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0154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162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204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8673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7163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5" name="Google Shape;26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2663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4" name="Google Shape;2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0868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4" name="Google Shape;28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658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200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50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411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2" name="Google Shape;31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7541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766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7" name="Google Shape;32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1430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7" name="Google Shape;33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5561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267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799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260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82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243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6104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470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863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509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1101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548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4126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3619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87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40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81467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61301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7012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563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79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3548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45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050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67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0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Counting techniques</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Basic Counting Principles, Pigeonhole Principle, Permutations and Combinations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Examples</a:t>
            </a:r>
            <a:endParaRPr/>
          </a:p>
        </p:txBody>
      </p:sp>
      <p:sp>
        <p:nvSpPr>
          <p:cNvPr id="143" name="Google Shape;14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B0F0"/>
              </a:buClr>
              <a:buSzPts val="3200"/>
              <a:buChar char="•"/>
            </a:pPr>
            <a:r>
              <a:rPr lang="en-US">
                <a:solidFill>
                  <a:srgbClr val="00B0F0"/>
                </a:solidFill>
              </a:rPr>
              <a:t>Example 1:</a:t>
            </a:r>
            <a:r>
              <a:rPr lang="en-US"/>
              <a:t> A computer company receives 350 applications from computer graduates for a job planning a line of new Web servers. Suppose that 220 of these applicants majored in computer science, 147 majored in business, and 51 majored both in computer science and in business. How many of these applicants majored neither in computer science nor in business?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9" name="Google Shape;14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rgbClr val="00B0F0"/>
              </a:buClr>
              <a:buSzPct val="100000"/>
              <a:buChar char="•"/>
            </a:pPr>
            <a:r>
              <a:rPr lang="en-US" i="1">
                <a:solidFill>
                  <a:srgbClr val="00B0F0"/>
                </a:solidFill>
              </a:rPr>
              <a:t>Solution:</a:t>
            </a:r>
            <a:r>
              <a:rPr lang="en-US" i="1"/>
              <a:t> </a:t>
            </a:r>
            <a:r>
              <a:rPr lang="en-US"/>
              <a:t>To find the number of these applicants who majored neither in computer science nor in business, we can subtract the number of students who majored either in computer science or in business (or both) from the total number of applicants. Let A</a:t>
            </a:r>
            <a:r>
              <a:rPr lang="en-US" baseline="-25000"/>
              <a:t>1</a:t>
            </a:r>
            <a:r>
              <a:rPr lang="en-US"/>
              <a:t> be the set of students who majored in computer science and A</a:t>
            </a:r>
            <a:r>
              <a:rPr lang="en-US" baseline="-25000"/>
              <a:t>2</a:t>
            </a:r>
            <a:r>
              <a:rPr lang="en-US"/>
              <a:t> the set of students who majored in business. Then A</a:t>
            </a:r>
            <a:r>
              <a:rPr lang="en-US" baseline="-25000"/>
              <a:t>1</a:t>
            </a:r>
            <a:r>
              <a:rPr lang="en-US"/>
              <a:t> ∪ A</a:t>
            </a:r>
            <a:r>
              <a:rPr lang="en-US" baseline="-25000"/>
              <a:t>2</a:t>
            </a:r>
            <a:r>
              <a:rPr lang="en-US"/>
              <a:t> is the set of students who majored in computer science or business (or both), and A</a:t>
            </a:r>
            <a:r>
              <a:rPr lang="en-US" baseline="-25000"/>
              <a:t>1</a:t>
            </a:r>
            <a:r>
              <a:rPr lang="en-US"/>
              <a:t> ∩ A</a:t>
            </a:r>
            <a:r>
              <a:rPr lang="en-US" baseline="-25000"/>
              <a:t>2</a:t>
            </a:r>
            <a:r>
              <a:rPr lang="en-US"/>
              <a:t> is the set of students who majored both in computer science and in business. By the subtraction rule</a:t>
            </a:r>
            <a:endParaRPr/>
          </a:p>
          <a:p>
            <a:pPr marL="342900" lvl="0" indent="-342900" algn="l" rtl="0">
              <a:spcBef>
                <a:spcPts val="448"/>
              </a:spcBef>
              <a:spcAft>
                <a:spcPts val="0"/>
              </a:spcAft>
              <a:buClr>
                <a:schemeClr val="dk1"/>
              </a:buClr>
              <a:buSzPct val="100000"/>
              <a:buChar char="•"/>
            </a:pPr>
            <a:r>
              <a:rPr lang="en-US"/>
              <a:t>the number of students who majored either in computer science or in business (or both) equals</a:t>
            </a:r>
            <a:endParaRPr/>
          </a:p>
          <a:p>
            <a:pPr marL="342900" lvl="0" indent="-342900" algn="l" rtl="0">
              <a:spcBef>
                <a:spcPts val="448"/>
              </a:spcBef>
              <a:spcAft>
                <a:spcPts val="0"/>
              </a:spcAft>
              <a:buClr>
                <a:schemeClr val="dk1"/>
              </a:buClr>
              <a:buSzPct val="100000"/>
              <a:buChar char="•"/>
            </a:pPr>
            <a:r>
              <a:rPr lang="en-US"/>
              <a:t>| A</a:t>
            </a:r>
            <a:r>
              <a:rPr lang="en-US" baseline="-25000"/>
              <a:t>1</a:t>
            </a:r>
            <a:r>
              <a:rPr lang="en-US"/>
              <a:t> ∪ A</a:t>
            </a:r>
            <a:r>
              <a:rPr lang="en-US" baseline="-25000"/>
              <a:t>2 </a:t>
            </a:r>
            <a:r>
              <a:rPr lang="en-US"/>
              <a:t>| = | A</a:t>
            </a:r>
            <a:r>
              <a:rPr lang="en-US" baseline="-25000"/>
              <a:t>1 </a:t>
            </a:r>
            <a:r>
              <a:rPr lang="en-US"/>
              <a:t>| + | A</a:t>
            </a:r>
            <a:r>
              <a:rPr lang="en-US" baseline="-25000"/>
              <a:t>2 </a:t>
            </a:r>
            <a:r>
              <a:rPr lang="en-US"/>
              <a:t>| − | A</a:t>
            </a:r>
            <a:r>
              <a:rPr lang="en-US" baseline="-25000"/>
              <a:t>1</a:t>
            </a:r>
            <a:r>
              <a:rPr lang="en-US"/>
              <a:t> ∩ A</a:t>
            </a:r>
            <a:r>
              <a:rPr lang="en-US" baseline="-25000"/>
              <a:t>2 </a:t>
            </a:r>
            <a:r>
              <a:rPr lang="en-US"/>
              <a:t>| = 220 + 147 − 51 = 316</a:t>
            </a:r>
            <a:r>
              <a:rPr lang="en-US" i="1"/>
              <a:t>.</a:t>
            </a:r>
            <a:endParaRPr/>
          </a:p>
          <a:p>
            <a:pPr marL="342900" lvl="0" indent="-342900" algn="l" rtl="0">
              <a:spcBef>
                <a:spcPts val="448"/>
              </a:spcBef>
              <a:spcAft>
                <a:spcPts val="0"/>
              </a:spcAft>
              <a:buClr>
                <a:schemeClr val="dk1"/>
              </a:buClr>
              <a:buSzPct val="100000"/>
              <a:buChar char="•"/>
            </a:pPr>
            <a:r>
              <a:rPr lang="en-US"/>
              <a:t>We conclude that 350 − 316 = 34 of the applicants majored neither in computer science nor in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5" name="Google Shape;155;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rgbClr val="00B0F0"/>
              </a:buClr>
              <a:buSzPct val="100000"/>
              <a:buChar char="•"/>
            </a:pPr>
            <a:r>
              <a:rPr lang="en-US">
                <a:solidFill>
                  <a:srgbClr val="00B0F0"/>
                </a:solidFill>
              </a:rPr>
              <a:t>Example 2:</a:t>
            </a:r>
            <a:r>
              <a:rPr lang="en-US"/>
              <a:t> In a discrete mathematics class every student is a major in computer science or mathematics, or both. The number of students having computer science as a major (possibly along with mathematics) is 25; the number of students having mathematics as a major (possibly along with computer science) is 13; and the number of students majoring in both computer science and mathematics is 8. How many students are in this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61" name="Google Shape;16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rgbClr val="00B0F0"/>
              </a:buClr>
              <a:buSzPct val="100000"/>
              <a:buChar char="•"/>
            </a:pPr>
            <a:r>
              <a:rPr lang="en-US" i="1">
                <a:solidFill>
                  <a:srgbClr val="00B0F0"/>
                </a:solidFill>
              </a:rPr>
              <a:t>Solution:</a:t>
            </a:r>
            <a:r>
              <a:rPr lang="en-US" i="1"/>
              <a:t> </a:t>
            </a:r>
            <a:r>
              <a:rPr lang="en-US"/>
              <a:t>Let </a:t>
            </a:r>
            <a:r>
              <a:rPr lang="en-US" i="1"/>
              <a:t>A </a:t>
            </a:r>
            <a:r>
              <a:rPr lang="en-US"/>
              <a:t>be the set of students in the class majoring in computer science and </a:t>
            </a:r>
            <a:r>
              <a:rPr lang="en-US" i="1"/>
              <a:t>B </a:t>
            </a:r>
            <a:r>
              <a:rPr lang="en-US"/>
              <a:t>be the set of students in the class majoring in mathematics. Then </a:t>
            </a:r>
            <a:r>
              <a:rPr lang="en-US" i="1"/>
              <a:t>A </a:t>
            </a:r>
            <a:r>
              <a:rPr lang="en-US"/>
              <a:t>∩ </a:t>
            </a:r>
            <a:r>
              <a:rPr lang="en-US" i="1"/>
              <a:t>B </a:t>
            </a:r>
            <a:r>
              <a:rPr lang="en-US"/>
              <a:t>is the set of students in the class who are joint mathematics and computer science majors. Because every student in the class is majoring in either computer science or mathematics (or both), it follows that the number of students in the class is |</a:t>
            </a:r>
            <a:r>
              <a:rPr lang="en-US" i="1"/>
              <a:t>A </a:t>
            </a:r>
            <a:r>
              <a:rPr lang="en-US"/>
              <a:t>∪ </a:t>
            </a:r>
            <a:r>
              <a:rPr lang="en-US" i="1"/>
              <a:t>B</a:t>
            </a:r>
            <a:r>
              <a:rPr lang="en-US"/>
              <a:t>|. Therefore,</a:t>
            </a:r>
            <a:endParaRPr/>
          </a:p>
          <a:p>
            <a:pPr marL="342900" lvl="0" indent="-342900" algn="l" rtl="0">
              <a:spcBef>
                <a:spcPts val="544"/>
              </a:spcBef>
              <a:spcAft>
                <a:spcPts val="0"/>
              </a:spcAft>
              <a:buClr>
                <a:schemeClr val="dk1"/>
              </a:buClr>
              <a:buSzPct val="100000"/>
              <a:buChar char="•"/>
            </a:pPr>
            <a:r>
              <a:rPr lang="en-US"/>
              <a:t>|</a:t>
            </a:r>
            <a:r>
              <a:rPr lang="en-US" i="1"/>
              <a:t>A </a:t>
            </a:r>
            <a:r>
              <a:rPr lang="en-US"/>
              <a:t>∪ </a:t>
            </a:r>
            <a:r>
              <a:rPr lang="en-US" i="1"/>
              <a:t>B</a:t>
            </a:r>
            <a:r>
              <a:rPr lang="en-US"/>
              <a:t>| = |</a:t>
            </a:r>
            <a:r>
              <a:rPr lang="en-US" i="1"/>
              <a:t>A</a:t>
            </a:r>
            <a:r>
              <a:rPr lang="en-US"/>
              <a:t>| + |</a:t>
            </a:r>
            <a:r>
              <a:rPr lang="en-US" i="1"/>
              <a:t>B</a:t>
            </a:r>
            <a:r>
              <a:rPr lang="en-US"/>
              <a:t>| − |</a:t>
            </a:r>
            <a:r>
              <a:rPr lang="en-US" i="1"/>
              <a:t>A </a:t>
            </a:r>
            <a:r>
              <a:rPr lang="en-US"/>
              <a:t>∩ </a:t>
            </a:r>
            <a:r>
              <a:rPr lang="en-US" i="1"/>
              <a:t>B</a:t>
            </a:r>
            <a:r>
              <a:rPr lang="en-US"/>
              <a:t>|</a:t>
            </a:r>
            <a:endParaRPr/>
          </a:p>
          <a:p>
            <a:pPr marL="0" lvl="0" indent="0" algn="l" rtl="0">
              <a:spcBef>
                <a:spcPts val="544"/>
              </a:spcBef>
              <a:spcAft>
                <a:spcPts val="0"/>
              </a:spcAft>
              <a:buClr>
                <a:schemeClr val="dk1"/>
              </a:buClr>
              <a:buSzPct val="100000"/>
              <a:buNone/>
            </a:pPr>
            <a:r>
              <a:rPr lang="en-US"/>
              <a:t>            = 25 + 13 − 8 = 30</a:t>
            </a:r>
            <a:r>
              <a:rPr lang="en-US" i="1"/>
              <a:t>.</a:t>
            </a:r>
            <a:endParaRPr/>
          </a:p>
          <a:p>
            <a:pPr marL="342900" lvl="0" indent="-342900" algn="l" rtl="0">
              <a:spcBef>
                <a:spcPts val="544"/>
              </a:spcBef>
              <a:spcAft>
                <a:spcPts val="0"/>
              </a:spcAft>
              <a:buClr>
                <a:schemeClr val="dk1"/>
              </a:buClr>
              <a:buSzPct val="100000"/>
              <a:buChar char="•"/>
            </a:pPr>
            <a:r>
              <a:rPr lang="en-US"/>
              <a:t>Therefore, there are 30 students in the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14</a:t>
            </a:fld>
            <a:endParaRPr sz="1200" b="0" i="0" u="none" strike="noStrike" cap="none">
              <a:solidFill>
                <a:srgbClr val="888888"/>
              </a:solidFill>
              <a:latin typeface="Calibri"/>
              <a:ea typeface="Calibri"/>
              <a:cs typeface="Calibri"/>
              <a:sym typeface="Calibri"/>
            </a:endParaRPr>
          </a:p>
        </p:txBody>
      </p:sp>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The pigeonhole principle</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sz="2800"/>
              <a:t>Suppose a flock of pigeons fly into a set of pigeonholes to roost</a:t>
            </a:r>
            <a:endParaRPr/>
          </a:p>
          <a:p>
            <a:pPr marL="342900" lvl="0" indent="-165100" algn="l" rtl="0">
              <a:lnSpc>
                <a:spcPct val="90000"/>
              </a:lnSpc>
              <a:spcBef>
                <a:spcPts val="560"/>
              </a:spcBef>
              <a:spcAft>
                <a:spcPts val="0"/>
              </a:spcAft>
              <a:buClr>
                <a:schemeClr val="dk1"/>
              </a:buClr>
              <a:buSzPts val="2800"/>
              <a:buNone/>
            </a:pPr>
            <a:endParaRPr sz="2800"/>
          </a:p>
          <a:p>
            <a:pPr marL="342900" lvl="0" indent="-342900" algn="l" rtl="0">
              <a:lnSpc>
                <a:spcPct val="90000"/>
              </a:lnSpc>
              <a:spcBef>
                <a:spcPts val="560"/>
              </a:spcBef>
              <a:spcAft>
                <a:spcPts val="0"/>
              </a:spcAft>
              <a:buClr>
                <a:schemeClr val="dk1"/>
              </a:buClr>
              <a:buSzPts val="2800"/>
              <a:buChar char="•"/>
            </a:pPr>
            <a:r>
              <a:rPr lang="en-US" sz="2800"/>
              <a:t>If there are more pigeons than pigeonholes, then there must be at least 1 pigeonhole that has more than one pigeon in it</a:t>
            </a:r>
            <a:endParaRPr/>
          </a:p>
          <a:p>
            <a:pPr marL="342900" lvl="0" indent="-165100" algn="l" rtl="0">
              <a:lnSpc>
                <a:spcPct val="90000"/>
              </a:lnSpc>
              <a:spcBef>
                <a:spcPts val="560"/>
              </a:spcBef>
              <a:spcAft>
                <a:spcPts val="0"/>
              </a:spcAft>
              <a:buClr>
                <a:schemeClr val="dk1"/>
              </a:buClr>
              <a:buSzPts val="2800"/>
              <a:buNone/>
            </a:pPr>
            <a:endParaRPr sz="2800"/>
          </a:p>
          <a:p>
            <a:pPr marL="342900" lvl="0" indent="-342900" algn="l" rtl="0">
              <a:lnSpc>
                <a:spcPct val="90000"/>
              </a:lnSpc>
              <a:spcBef>
                <a:spcPts val="560"/>
              </a:spcBef>
              <a:spcAft>
                <a:spcPts val="0"/>
              </a:spcAft>
              <a:buClr>
                <a:srgbClr val="FF0000"/>
              </a:buClr>
              <a:buSzPts val="2800"/>
              <a:buChar char="•"/>
            </a:pPr>
            <a:r>
              <a:rPr lang="en-US" sz="2800">
                <a:solidFill>
                  <a:srgbClr val="FF0000"/>
                </a:solidFill>
              </a:rPr>
              <a:t>If </a:t>
            </a:r>
            <a:r>
              <a:rPr lang="en-US" sz="2800" i="1">
                <a:solidFill>
                  <a:srgbClr val="FF0000"/>
                </a:solidFill>
              </a:rPr>
              <a:t>k</a:t>
            </a:r>
            <a:r>
              <a:rPr lang="en-US" sz="2800">
                <a:solidFill>
                  <a:srgbClr val="FF0000"/>
                </a:solidFill>
              </a:rPr>
              <a:t>+1 or more objects are placed into </a:t>
            </a:r>
            <a:r>
              <a:rPr lang="en-US" sz="2800" i="1">
                <a:solidFill>
                  <a:srgbClr val="FF0000"/>
                </a:solidFill>
              </a:rPr>
              <a:t>k</a:t>
            </a:r>
            <a:r>
              <a:rPr lang="en-US" sz="2800">
                <a:solidFill>
                  <a:srgbClr val="FF0000"/>
                </a:solidFill>
              </a:rPr>
              <a:t> boxes, then there is at least one box containing two or more of the objects</a:t>
            </a:r>
            <a:endParaRPr/>
          </a:p>
          <a:p>
            <a:pPr marL="457200" lvl="1" indent="0" algn="l" rtl="0">
              <a:lnSpc>
                <a:spcPct val="90000"/>
              </a:lnSpc>
              <a:spcBef>
                <a:spcPts val="480"/>
              </a:spcBef>
              <a:spcAft>
                <a:spcPts val="0"/>
              </a:spcAft>
              <a:buClr>
                <a:schemeClr val="dk1"/>
              </a:buClr>
              <a:buSzPts val="2400"/>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for?</a:t>
            </a:r>
            <a:endParaRPr/>
          </a:p>
        </p:txBody>
      </p:sp>
      <p:sp>
        <p:nvSpPr>
          <p:cNvPr id="174" name="Google Shape;174;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One of the basic combinatorial principles</a:t>
            </a:r>
            <a:endParaRPr/>
          </a:p>
          <a:p>
            <a:pPr marL="742950" lvl="1" indent="-285750" algn="l" rtl="0">
              <a:spcBef>
                <a:spcPts val="560"/>
              </a:spcBef>
              <a:spcAft>
                <a:spcPts val="0"/>
              </a:spcAft>
              <a:buClr>
                <a:schemeClr val="dk1"/>
              </a:buClr>
              <a:buSzPts val="2800"/>
              <a:buChar char="–"/>
            </a:pPr>
            <a:r>
              <a:rPr lang="en-US"/>
              <a:t>Used extensively in mathematical proofs</a:t>
            </a:r>
            <a:endParaRPr/>
          </a:p>
          <a:p>
            <a:pPr marL="342900" lvl="0" indent="-342900" algn="l" rtl="0">
              <a:spcBef>
                <a:spcPts val="640"/>
              </a:spcBef>
              <a:spcAft>
                <a:spcPts val="0"/>
              </a:spcAft>
              <a:buClr>
                <a:schemeClr val="dk1"/>
              </a:buClr>
              <a:buSzPts val="3200"/>
              <a:buChar char="•"/>
            </a:pPr>
            <a:r>
              <a:rPr lang="en-US"/>
              <a:t>Arises frequently in computer science</a:t>
            </a:r>
            <a:endParaRPr/>
          </a:p>
          <a:p>
            <a:pPr marL="742950" lvl="1" indent="-285750" algn="l" rtl="0">
              <a:spcBef>
                <a:spcPts val="560"/>
              </a:spcBef>
              <a:spcAft>
                <a:spcPts val="0"/>
              </a:spcAft>
              <a:buClr>
                <a:schemeClr val="dk1"/>
              </a:buClr>
              <a:buSzPts val="2800"/>
              <a:buChar char="–"/>
            </a:pPr>
            <a:r>
              <a:rPr lang="en-US"/>
              <a:t>Hash table collisions</a:t>
            </a:r>
            <a:endParaRPr/>
          </a:p>
          <a:p>
            <a:pPr marL="742950" lvl="1" indent="-285750" algn="l" rtl="0">
              <a:spcBef>
                <a:spcPts val="560"/>
              </a:spcBef>
              <a:spcAft>
                <a:spcPts val="0"/>
              </a:spcAft>
              <a:buClr>
                <a:schemeClr val="dk1"/>
              </a:buClr>
              <a:buSzPts val="2800"/>
              <a:buChar char="–"/>
            </a:pPr>
            <a:r>
              <a:rPr lang="en-US"/>
              <a:t>Parallel computing</a:t>
            </a:r>
            <a:endParaRPr/>
          </a:p>
          <a:p>
            <a:pPr marL="742950" lvl="1" indent="-285750" algn="l" rtl="0">
              <a:spcBef>
                <a:spcPts val="560"/>
              </a:spcBef>
              <a:spcAft>
                <a:spcPts val="0"/>
              </a:spcAft>
              <a:buClr>
                <a:schemeClr val="dk1"/>
              </a:buClr>
              <a:buSzPts val="2800"/>
              <a:buChar char="–"/>
            </a:pP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16</a:t>
            </a:fld>
            <a:endParaRPr sz="1200" b="0" i="0" u="none" strike="noStrike" cap="none">
              <a:solidFill>
                <a:srgbClr val="888888"/>
              </a:solidFill>
              <a:latin typeface="Calibri"/>
              <a:ea typeface="Calibri"/>
              <a:cs typeface="Calibri"/>
              <a:sym typeface="Calibri"/>
            </a:endParaRPr>
          </a:p>
        </p:txBody>
      </p:sp>
      <p:sp>
        <p:nvSpPr>
          <p:cNvPr id="180" name="Google Shape;18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Pigeonhole principle examples</a:t>
            </a:r>
            <a:endParaRPr/>
          </a:p>
        </p:txBody>
      </p:sp>
      <p:sp>
        <p:nvSpPr>
          <p:cNvPr id="181" name="Google Shape;181;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In a group of 367 people, there must be two people with the same birthday</a:t>
            </a:r>
            <a:endParaRPr/>
          </a:p>
          <a:p>
            <a:pPr marL="742950" lvl="1" indent="-285750" algn="l" rtl="0">
              <a:spcBef>
                <a:spcPts val="560"/>
              </a:spcBef>
              <a:spcAft>
                <a:spcPts val="0"/>
              </a:spcAft>
              <a:buClr>
                <a:schemeClr val="dk1"/>
              </a:buClr>
              <a:buSzPts val="2800"/>
              <a:buChar char="–"/>
            </a:pPr>
            <a:r>
              <a:rPr lang="en-US"/>
              <a:t>As there are 366 possible birthdays</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In a group of 27 English words, at least two words must start with the same letter</a:t>
            </a:r>
            <a:endParaRPr/>
          </a:p>
          <a:p>
            <a:pPr marL="742950" lvl="1" indent="-285750" algn="l" rtl="0">
              <a:spcBef>
                <a:spcPts val="560"/>
              </a:spcBef>
              <a:spcAft>
                <a:spcPts val="0"/>
              </a:spcAft>
              <a:buClr>
                <a:schemeClr val="dk1"/>
              </a:buClr>
              <a:buSzPts val="2800"/>
              <a:buChar char="–"/>
            </a:pPr>
            <a:r>
              <a:rPr lang="en-US"/>
              <a:t>As there are only 26 letters</a:t>
            </a:r>
            <a:endParaRPr/>
          </a:p>
          <a:p>
            <a:pPr marL="342900" lvl="0" indent="-13970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17</a:t>
            </a:fld>
            <a:endParaRPr sz="1200" b="0" i="0" u="none" strike="noStrike" cap="none">
              <a:solidFill>
                <a:srgbClr val="888888"/>
              </a:solidFill>
              <a:latin typeface="Calibri"/>
              <a:ea typeface="Calibri"/>
              <a:cs typeface="Calibri"/>
              <a:sym typeface="Calibri"/>
            </a:endParaRPr>
          </a:p>
        </p:txBody>
      </p:sp>
      <p:sp>
        <p:nvSpPr>
          <p:cNvPr id="187" name="Google Shape;187;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Generalized pigeonhole principle</a:t>
            </a:r>
            <a:endParaRPr/>
          </a:p>
        </p:txBody>
      </p:sp>
      <p:sp>
        <p:nvSpPr>
          <p:cNvPr id="188" name="Google Shape;188;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If </a:t>
            </a:r>
            <a:r>
              <a:rPr lang="en-US" i="1"/>
              <a:t>N</a:t>
            </a:r>
            <a:r>
              <a:rPr lang="en-US"/>
              <a:t> objects are placed into </a:t>
            </a:r>
            <a:r>
              <a:rPr lang="en-US" i="1"/>
              <a:t>k</a:t>
            </a:r>
            <a:r>
              <a:rPr lang="en-US"/>
              <a:t> boxes, then there is at least one box containing ⎡</a:t>
            </a:r>
            <a:r>
              <a:rPr lang="en-US" i="1"/>
              <a:t>N</a:t>
            </a:r>
            <a:r>
              <a:rPr lang="en-US"/>
              <a:t>/</a:t>
            </a:r>
            <a:r>
              <a:rPr lang="en-US" i="1"/>
              <a:t>k</a:t>
            </a:r>
            <a:r>
              <a:rPr lang="en-US"/>
              <a:t>⎤ objects</a:t>
            </a:r>
            <a:endParaRPr/>
          </a:p>
          <a:p>
            <a:pPr marL="457200" lvl="1" indent="0" algn="l" rtl="0">
              <a:spcBef>
                <a:spcPts val="56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18</a:t>
            </a:fld>
            <a:endParaRPr sz="1200" b="0" i="0" u="none" strike="noStrike" cap="none">
              <a:solidFill>
                <a:srgbClr val="888888"/>
              </a:solidFill>
              <a:latin typeface="Calibri"/>
              <a:ea typeface="Calibri"/>
              <a:cs typeface="Calibri"/>
              <a:sym typeface="Calibri"/>
            </a:endParaRPr>
          </a:p>
        </p:txBody>
      </p:sp>
      <p:sp>
        <p:nvSpPr>
          <p:cNvPr id="194" name="Google Shape;19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000"/>
              <a:t>Generalized pigeonhole principle examples</a:t>
            </a:r>
            <a:endParaRPr/>
          </a:p>
        </p:txBody>
      </p:sp>
      <p:sp>
        <p:nvSpPr>
          <p:cNvPr id="195" name="Google Shape;195;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Among 100 people, there are at least ⎡100/12⎤ = 9 born on the same month</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How many students in a class must there be to ensure that 6 students get the same grade (one of A, B, C, D, or F)?</a:t>
            </a:r>
            <a:endParaRPr/>
          </a:p>
          <a:p>
            <a:pPr marL="742950" lvl="1" indent="-285750" algn="l" rtl="0">
              <a:spcBef>
                <a:spcPts val="560"/>
              </a:spcBef>
              <a:spcAft>
                <a:spcPts val="0"/>
              </a:spcAft>
              <a:buClr>
                <a:schemeClr val="dk1"/>
              </a:buClr>
              <a:buSzPts val="2800"/>
              <a:buChar char="–"/>
            </a:pPr>
            <a:r>
              <a:rPr lang="en-US"/>
              <a:t>The “boxes” are the grades.  Thus, </a:t>
            </a:r>
            <a:r>
              <a:rPr lang="en-US" i="1"/>
              <a:t>k</a:t>
            </a:r>
            <a:r>
              <a:rPr lang="en-US"/>
              <a:t> = 5</a:t>
            </a:r>
            <a:endParaRPr/>
          </a:p>
          <a:p>
            <a:pPr marL="742950" lvl="1" indent="-285750" algn="l" rtl="0">
              <a:spcBef>
                <a:spcPts val="560"/>
              </a:spcBef>
              <a:spcAft>
                <a:spcPts val="0"/>
              </a:spcAft>
              <a:buClr>
                <a:schemeClr val="dk1"/>
              </a:buClr>
              <a:buSzPts val="2800"/>
              <a:buChar char="–"/>
            </a:pPr>
            <a:r>
              <a:rPr lang="en-US"/>
              <a:t>Thus, we set ⎡</a:t>
            </a:r>
            <a:r>
              <a:rPr lang="en-US" i="1"/>
              <a:t>N</a:t>
            </a:r>
            <a:r>
              <a:rPr lang="en-US"/>
              <a:t>/5⎤ = 6</a:t>
            </a:r>
            <a:endParaRPr/>
          </a:p>
          <a:p>
            <a:pPr marL="742950" lvl="1" indent="-285750" algn="l" rtl="0">
              <a:spcBef>
                <a:spcPts val="560"/>
              </a:spcBef>
              <a:spcAft>
                <a:spcPts val="0"/>
              </a:spcAft>
              <a:buClr>
                <a:schemeClr val="dk1"/>
              </a:buClr>
              <a:buSzPts val="2800"/>
              <a:buChar char="–"/>
            </a:pPr>
            <a:r>
              <a:rPr lang="en-US"/>
              <a:t>Lowest possible value for </a:t>
            </a:r>
            <a:r>
              <a:rPr lang="en-US" i="1"/>
              <a:t>N</a:t>
            </a:r>
            <a:r>
              <a:rPr lang="en-US"/>
              <a:t> is 26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p:nvPr/>
        </p:nvSpPr>
        <p:spPr>
          <a:xfrm>
            <a:off x="228600" y="228600"/>
            <a:ext cx="1049338" cy="366713"/>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example</a:t>
            </a:r>
            <a:endParaRPr/>
          </a:p>
        </p:txBody>
      </p:sp>
      <p:sp>
        <p:nvSpPr>
          <p:cNvPr id="201" name="Google Shape;201;p31"/>
          <p:cNvSpPr txBox="1"/>
          <p:nvPr/>
        </p:nvSpPr>
        <p:spPr>
          <a:xfrm>
            <a:off x="685800" y="914400"/>
            <a:ext cx="6955366" cy="1477328"/>
          </a:xfrm>
          <a:prstGeom prst="rect">
            <a:avLst/>
          </a:prstGeom>
          <a:solidFill>
            <a:srgbClr val="CC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bowl contains 10 red and 10 blue balls. A blindfolded person selects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balls at random, without replacement.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How many balls must the person select to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be sure of getting at least 3 balls of the same colour?</a:t>
            </a:r>
            <a:endParaRPr/>
          </a:p>
        </p:txBody>
      </p:sp>
      <p:sp>
        <p:nvSpPr>
          <p:cNvPr id="202" name="Google Shape;202;p31"/>
          <p:cNvSpPr txBox="1"/>
          <p:nvPr/>
        </p:nvSpPr>
        <p:spPr>
          <a:xfrm>
            <a:off x="822325" y="3013075"/>
            <a:ext cx="7678738" cy="2838450"/>
          </a:xfrm>
          <a:prstGeom prst="rect">
            <a:avLst/>
          </a:prstGeom>
          <a:solidFill>
            <a:srgbClr val="FFFFCC"/>
          </a:solid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we have 2 colours, red and blue</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these are our pigeon holes</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at least one pigeon hole must have at least 3 pigeons (coloured balls!)</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using the generalised pigeon hole principle</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⎡n/k⎤ = 3</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where n is the smallest number of pigeons required</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where k is the number of pigeon holes</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⎡n/2⎤ = 3</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 n = 5</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note, we were not constrained by the number of balls!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Effect transition="in" filter="fade">
                                      <p:cBhvr>
                                        <p:cTn id="12" dur="500"/>
                                        <p:tgtEl>
                                          <p:spTgt spid="2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1" end="1"/>
                                            </p:txEl>
                                          </p:spTgt>
                                        </p:tgtEl>
                                        <p:attrNameLst>
                                          <p:attrName>style.visibility</p:attrName>
                                        </p:attrNameLst>
                                      </p:cBhvr>
                                      <p:to>
                                        <p:strVal val="visible"/>
                                      </p:to>
                                    </p:set>
                                    <p:animEffect transition="in" filter="fade">
                                      <p:cBhvr>
                                        <p:cTn id="17" dur="500"/>
                                        <p:tgtEl>
                                          <p:spTgt spid="2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2" end="2"/>
                                            </p:txEl>
                                          </p:spTgt>
                                        </p:tgtEl>
                                        <p:attrNameLst>
                                          <p:attrName>style.visibility</p:attrName>
                                        </p:attrNameLst>
                                      </p:cBhvr>
                                      <p:to>
                                        <p:strVal val="visible"/>
                                      </p:to>
                                    </p:set>
                                    <p:animEffect transition="in" filter="fade">
                                      <p:cBhvr>
                                        <p:cTn id="22" dur="500"/>
                                        <p:tgtEl>
                                          <p:spTgt spid="20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3" end="3"/>
                                            </p:txEl>
                                          </p:spTgt>
                                        </p:tgtEl>
                                        <p:attrNameLst>
                                          <p:attrName>style.visibility</p:attrName>
                                        </p:attrNameLst>
                                      </p:cBhvr>
                                      <p:to>
                                        <p:strVal val="visible"/>
                                      </p:to>
                                    </p:set>
                                    <p:animEffect transition="in" filter="fade">
                                      <p:cBhvr>
                                        <p:cTn id="27" dur="500"/>
                                        <p:tgtEl>
                                          <p:spTgt spid="20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4" end="4"/>
                                            </p:txEl>
                                          </p:spTgt>
                                        </p:tgtEl>
                                        <p:attrNameLst>
                                          <p:attrName>style.visibility</p:attrName>
                                        </p:attrNameLst>
                                      </p:cBhvr>
                                      <p:to>
                                        <p:strVal val="visible"/>
                                      </p:to>
                                    </p:set>
                                    <p:animEffect transition="in" filter="fade">
                                      <p:cBhvr>
                                        <p:cTn id="32" dur="500"/>
                                        <p:tgtEl>
                                          <p:spTgt spid="20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2">
                                            <p:txEl>
                                              <p:pRg st="5" end="5"/>
                                            </p:txEl>
                                          </p:spTgt>
                                        </p:tgtEl>
                                        <p:attrNameLst>
                                          <p:attrName>style.visibility</p:attrName>
                                        </p:attrNameLst>
                                      </p:cBhvr>
                                      <p:to>
                                        <p:strVal val="visible"/>
                                      </p:to>
                                    </p:set>
                                    <p:animEffect transition="in" filter="fade">
                                      <p:cBhvr>
                                        <p:cTn id="37" dur="500"/>
                                        <p:tgtEl>
                                          <p:spTgt spid="20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2">
                                            <p:txEl>
                                              <p:pRg st="6" end="6"/>
                                            </p:txEl>
                                          </p:spTgt>
                                        </p:tgtEl>
                                        <p:attrNameLst>
                                          <p:attrName>style.visibility</p:attrName>
                                        </p:attrNameLst>
                                      </p:cBhvr>
                                      <p:to>
                                        <p:strVal val="visible"/>
                                      </p:to>
                                    </p:set>
                                    <p:animEffect transition="in" filter="fade">
                                      <p:cBhvr>
                                        <p:cTn id="42" dur="500"/>
                                        <p:tgtEl>
                                          <p:spTgt spid="20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2">
                                            <p:txEl>
                                              <p:pRg st="7" end="7"/>
                                            </p:txEl>
                                          </p:spTgt>
                                        </p:tgtEl>
                                        <p:attrNameLst>
                                          <p:attrName>style.visibility</p:attrName>
                                        </p:attrNameLst>
                                      </p:cBhvr>
                                      <p:to>
                                        <p:strVal val="visible"/>
                                      </p:to>
                                    </p:set>
                                    <p:animEffect transition="in" filter="fade">
                                      <p:cBhvr>
                                        <p:cTn id="47" dur="500"/>
                                        <p:tgtEl>
                                          <p:spTgt spid="20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2">
                                            <p:txEl>
                                              <p:pRg st="8" end="8"/>
                                            </p:txEl>
                                          </p:spTgt>
                                        </p:tgtEl>
                                        <p:attrNameLst>
                                          <p:attrName>style.visibility</p:attrName>
                                        </p:attrNameLst>
                                      </p:cBhvr>
                                      <p:to>
                                        <p:strVal val="visible"/>
                                      </p:to>
                                    </p:set>
                                    <p:animEffect transition="in" filter="fade">
                                      <p:cBhvr>
                                        <p:cTn id="52" dur="500"/>
                                        <p:tgtEl>
                                          <p:spTgt spid="20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2">
                                            <p:txEl>
                                              <p:pRg st="9" end="9"/>
                                            </p:txEl>
                                          </p:spTgt>
                                        </p:tgtEl>
                                        <p:attrNameLst>
                                          <p:attrName>style.visibility</p:attrName>
                                        </p:attrNameLst>
                                      </p:cBhvr>
                                      <p:to>
                                        <p:strVal val="visible"/>
                                      </p:to>
                                    </p:set>
                                    <p:animEffect transition="in" filter="fade">
                                      <p:cBhvr>
                                        <p:cTn id="57" dur="500"/>
                                        <p:tgtEl>
                                          <p:spTgt spid="2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Basic Counting Principles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The Product Rule: </a:t>
            </a:r>
            <a:r>
              <a:rPr lang="en-US"/>
              <a:t>Suppose that a procedure can be broken down into a sequence of two tasks. If there are </a:t>
            </a:r>
            <a:r>
              <a:rPr lang="en-US" i="1"/>
              <a:t>n</a:t>
            </a:r>
            <a:r>
              <a:rPr lang="en-US" i="1" baseline="-25000"/>
              <a:t>1</a:t>
            </a:r>
            <a:r>
              <a:rPr lang="en-US"/>
              <a:t> ways to do the first task and for each of these ways of doing the first task, there are </a:t>
            </a:r>
            <a:r>
              <a:rPr lang="en-US" i="1"/>
              <a:t>n</a:t>
            </a:r>
            <a:r>
              <a:rPr lang="en-US" i="1" baseline="-25000"/>
              <a:t>2</a:t>
            </a:r>
            <a:r>
              <a:rPr lang="en-US"/>
              <a:t> ways to do the second task, then there are </a:t>
            </a:r>
            <a:r>
              <a:rPr lang="en-US" i="1"/>
              <a:t>n</a:t>
            </a:r>
            <a:r>
              <a:rPr lang="en-US" i="1" baseline="-25000"/>
              <a:t>1</a:t>
            </a:r>
            <a:r>
              <a:rPr lang="en-US" i="1"/>
              <a:t>n</a:t>
            </a:r>
            <a:r>
              <a:rPr lang="en-US" i="1" baseline="-25000"/>
              <a:t>2</a:t>
            </a:r>
            <a:r>
              <a:rPr lang="en-US"/>
              <a:t> ways to do the procedure.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228600" y="228600"/>
            <a:ext cx="1096963" cy="366713"/>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exercise</a:t>
            </a:r>
            <a:endParaRPr/>
          </a:p>
        </p:txBody>
      </p:sp>
      <p:sp>
        <p:nvSpPr>
          <p:cNvPr id="208" name="Google Shape;208;p32"/>
          <p:cNvSpPr txBox="1"/>
          <p:nvPr/>
        </p:nvSpPr>
        <p:spPr>
          <a:xfrm>
            <a:off x="746125" y="1184275"/>
            <a:ext cx="6722931" cy="1477328"/>
          </a:xfrm>
          <a:prstGeom prst="rect">
            <a:avLst/>
          </a:prstGeom>
          <a:solidFill>
            <a:srgbClr val="CC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bowl contains 10 red and 10 blue balls. A blindfolded person selects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balls at random, without replacement.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How many balls must she select to  be sure of getting at least 3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blue balls?</a:t>
            </a:r>
            <a:endParaRPr/>
          </a:p>
        </p:txBody>
      </p:sp>
      <p:sp>
        <p:nvSpPr>
          <p:cNvPr id="209" name="Google Shape;209;p32"/>
          <p:cNvSpPr txBox="1"/>
          <p:nvPr/>
        </p:nvSpPr>
        <p:spPr>
          <a:xfrm>
            <a:off x="609600" y="3505200"/>
            <a:ext cx="7937500" cy="1739900"/>
          </a:xfrm>
          <a:prstGeom prst="rect">
            <a:avLst/>
          </a:prstGeom>
          <a:solidFill>
            <a:srgbClr val="FFFFCC"/>
          </a:solid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again, the colours correspond to our pigeon holes</a:t>
            </a:r>
            <a:endParaRPr/>
          </a:p>
          <a:p>
            <a:pPr marL="457200" marR="0" lvl="1" indent="-11430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 we have 2 pigeonholes</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she could select 10 red balls one after the other</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so she would then need to select 3 more</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therefore she must select 13 to be sure of getting 3 blue balls!</a:t>
            </a:r>
            <a:endParaRPr/>
          </a:p>
          <a:p>
            <a:pPr marL="0" marR="0" lvl="0" indent="-1143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Note: in this case </a:t>
            </a:r>
            <a:r>
              <a:rPr lang="en-US" sz="1800" b="1" i="1">
                <a:solidFill>
                  <a:schemeClr val="dk1"/>
                </a:solidFill>
                <a:latin typeface="Calibri"/>
                <a:ea typeface="Calibri"/>
                <a:cs typeface="Calibri"/>
                <a:sym typeface="Calibri"/>
              </a:rPr>
              <a:t>it did matter</a:t>
            </a:r>
            <a:r>
              <a:rPr lang="en-US" sz="1800">
                <a:solidFill>
                  <a:schemeClr val="dk1"/>
                </a:solidFill>
                <a:latin typeface="Calibri"/>
                <a:ea typeface="Calibri"/>
                <a:cs typeface="Calibri"/>
                <a:sym typeface="Calibri"/>
              </a:rPr>
              <a:t> that we started with 10 of each colour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5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500"/>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500"/>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500"/>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500"/>
                                        <p:tgtEl>
                                          <p:spTgt spid="2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
                                            <p:txEl>
                                              <p:pRg st="5" end="5"/>
                                            </p:txEl>
                                          </p:spTgt>
                                        </p:tgtEl>
                                        <p:attrNameLst>
                                          <p:attrName>style.visibility</p:attrName>
                                        </p:attrNameLst>
                                      </p:cBhvr>
                                      <p:to>
                                        <p:strVal val="visible"/>
                                      </p:to>
                                    </p:set>
                                    <p:animEffect transition="in" filter="fade">
                                      <p:cBhvr>
                                        <p:cTn id="32" dur="500"/>
                                        <p:tgtEl>
                                          <p:spTgt spid="2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81000" y="228600"/>
            <a:ext cx="7793038" cy="146208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mic Sans MS"/>
              <a:buNone/>
            </a:pPr>
            <a:r>
              <a:rPr lang="en-US" b="1">
                <a:latin typeface="Comic Sans MS"/>
                <a:ea typeface="Comic Sans MS"/>
                <a:cs typeface="Comic Sans MS"/>
                <a:sym typeface="Comic Sans MS"/>
              </a:rPr>
              <a:t>Permutations and Combinations</a:t>
            </a:r>
            <a:endParaRPr/>
          </a:p>
        </p:txBody>
      </p:sp>
      <p:sp>
        <p:nvSpPr>
          <p:cNvPr id="215" name="Google Shape;215;p33"/>
          <p:cNvSpPr txBox="1">
            <a:spLocks noGrp="1"/>
          </p:cNvSpPr>
          <p:nvPr>
            <p:ph type="body" idx="1"/>
          </p:nvPr>
        </p:nvSpPr>
        <p:spPr>
          <a:xfrm>
            <a:off x="381000" y="2133600"/>
            <a:ext cx="8458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None/>
            </a:pPr>
            <a:endParaRPr sz="1800">
              <a:latin typeface="Comic Sans MS"/>
              <a:ea typeface="Comic Sans MS"/>
              <a:cs typeface="Comic Sans MS"/>
              <a:sym typeface="Comic Sans MS"/>
            </a:endParaRPr>
          </a:p>
          <a:p>
            <a:pPr marL="342900" lvl="0" indent="-342900" algn="l" rtl="0">
              <a:spcBef>
                <a:spcPts val="560"/>
              </a:spcBef>
              <a:spcAft>
                <a:spcPts val="0"/>
              </a:spcAft>
              <a:buClr>
                <a:schemeClr val="dk1"/>
              </a:buClr>
              <a:buSzPts val="2800"/>
              <a:buFont typeface="Noto Sans Symbols"/>
              <a:buChar char="⮚"/>
            </a:pPr>
            <a:r>
              <a:rPr lang="en-US" sz="2800">
                <a:latin typeface="Comic Sans MS"/>
                <a:ea typeface="Comic Sans MS"/>
                <a:cs typeface="Comic Sans MS"/>
                <a:sym typeface="Comic Sans MS"/>
              </a:rPr>
              <a:t>   compute permutations</a:t>
            </a:r>
            <a:endParaRPr/>
          </a:p>
          <a:p>
            <a:pPr marL="342900" lvl="0" indent="-228600" algn="l" rtl="0">
              <a:spcBef>
                <a:spcPts val="360"/>
              </a:spcBef>
              <a:spcAft>
                <a:spcPts val="0"/>
              </a:spcAft>
              <a:buClr>
                <a:schemeClr val="dk1"/>
              </a:buClr>
              <a:buSzPts val="1800"/>
              <a:buFont typeface="Noto Sans Symbols"/>
              <a:buNone/>
            </a:pPr>
            <a:endParaRPr sz="1800">
              <a:latin typeface="Comic Sans MS"/>
              <a:ea typeface="Comic Sans MS"/>
              <a:cs typeface="Comic Sans MS"/>
              <a:sym typeface="Comic Sans MS"/>
            </a:endParaRPr>
          </a:p>
          <a:p>
            <a:pPr marL="342900" lvl="0" indent="-342900" algn="l" rtl="0">
              <a:spcBef>
                <a:spcPts val="560"/>
              </a:spcBef>
              <a:spcAft>
                <a:spcPts val="0"/>
              </a:spcAft>
              <a:buClr>
                <a:schemeClr val="dk1"/>
              </a:buClr>
              <a:buSzPts val="2800"/>
              <a:buFont typeface="Noto Sans Symbols"/>
              <a:buChar char="⮚"/>
            </a:pPr>
            <a:r>
              <a:rPr lang="en-US" sz="2800">
                <a:latin typeface="Comic Sans MS"/>
                <a:ea typeface="Comic Sans MS"/>
                <a:cs typeface="Comic Sans MS"/>
                <a:sym typeface="Comic Sans MS"/>
              </a:rPr>
              <a:t>   compute combinations</a:t>
            </a:r>
            <a:endParaRPr/>
          </a:p>
          <a:p>
            <a:pPr marL="342900" lvl="0" indent="-228600" algn="l" rtl="0">
              <a:spcBef>
                <a:spcPts val="360"/>
              </a:spcBef>
              <a:spcAft>
                <a:spcPts val="0"/>
              </a:spcAft>
              <a:buClr>
                <a:schemeClr val="dk1"/>
              </a:buClr>
              <a:buSzPts val="1800"/>
              <a:buFont typeface="Noto Sans Symbols"/>
              <a:buNone/>
            </a:pPr>
            <a:endParaRPr sz="1800">
              <a:latin typeface="Comic Sans MS"/>
              <a:ea typeface="Comic Sans MS"/>
              <a:cs typeface="Comic Sans MS"/>
              <a:sym typeface="Comic Sans MS"/>
            </a:endParaRPr>
          </a:p>
          <a:p>
            <a:pPr marL="342900" lvl="0" indent="-342900" algn="l" rtl="0">
              <a:spcBef>
                <a:spcPts val="560"/>
              </a:spcBef>
              <a:spcAft>
                <a:spcPts val="0"/>
              </a:spcAft>
              <a:buClr>
                <a:schemeClr val="dk1"/>
              </a:buClr>
              <a:buSzPts val="2800"/>
              <a:buFont typeface="Noto Sans Symbols"/>
              <a:buChar char="⮚"/>
            </a:pPr>
            <a:r>
              <a:rPr lang="en-US" sz="2800">
                <a:latin typeface="Comic Sans MS"/>
                <a:ea typeface="Comic Sans MS"/>
                <a:cs typeface="Comic Sans MS"/>
                <a:sym typeface="Comic Sans MS"/>
              </a:rPr>
              <a:t>   distinguish permutations vs combinations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p:nvPr/>
        </p:nvSpPr>
        <p:spPr>
          <a:xfrm>
            <a:off x="1371600" y="841375"/>
            <a:ext cx="6477000" cy="7699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22" name="Google Shape;222;p34"/>
          <p:cNvSpPr txBox="1"/>
          <p:nvPr/>
        </p:nvSpPr>
        <p:spPr>
          <a:xfrm>
            <a:off x="1562100" y="2198688"/>
            <a:ext cx="6096000" cy="9540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A </a:t>
            </a:r>
            <a:r>
              <a:rPr lang="en-US" sz="2800" b="1">
                <a:solidFill>
                  <a:srgbClr val="FF0000"/>
                </a:solidFill>
                <a:latin typeface="Comic Sans MS"/>
                <a:ea typeface="Comic Sans MS"/>
                <a:cs typeface="Comic Sans MS"/>
                <a:sym typeface="Comic Sans MS"/>
              </a:rPr>
              <a:t>Permutation</a:t>
            </a:r>
            <a:r>
              <a:rPr lang="en-US" sz="2800">
                <a:solidFill>
                  <a:schemeClr val="dk1"/>
                </a:solidFill>
                <a:latin typeface="Comic Sans MS"/>
                <a:ea typeface="Comic Sans MS"/>
                <a:cs typeface="Comic Sans MS"/>
                <a:sym typeface="Comic Sans MS"/>
              </a:rPr>
              <a:t> is an arrangement of items in a particular order. </a:t>
            </a:r>
            <a:endParaRPr/>
          </a:p>
        </p:txBody>
      </p:sp>
      <p:sp>
        <p:nvSpPr>
          <p:cNvPr id="223" name="Google Shape;223;p34"/>
          <p:cNvSpPr txBox="1"/>
          <p:nvPr/>
        </p:nvSpPr>
        <p:spPr>
          <a:xfrm>
            <a:off x="1627188" y="3455988"/>
            <a:ext cx="6256337" cy="7080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omic Sans MS"/>
                <a:ea typeface="Comic Sans MS"/>
                <a:cs typeface="Comic Sans MS"/>
                <a:sym typeface="Comic Sans MS"/>
              </a:rPr>
              <a:t>Notice, </a:t>
            </a:r>
            <a:r>
              <a:rPr lang="en-US" sz="4000">
                <a:solidFill>
                  <a:srgbClr val="FF0000"/>
                </a:solidFill>
                <a:latin typeface="Comic Sans MS"/>
                <a:ea typeface="Comic Sans MS"/>
                <a:cs typeface="Comic Sans MS"/>
                <a:sym typeface="Comic Sans MS"/>
              </a:rPr>
              <a:t>ORDER MATTERS</a:t>
            </a:r>
            <a:r>
              <a:rPr lang="en-US" sz="4000">
                <a:solidFill>
                  <a:schemeClr val="dk1"/>
                </a:solidFill>
                <a:latin typeface="Comic Sans MS"/>
                <a:ea typeface="Comic Sans MS"/>
                <a:cs typeface="Comic Sans MS"/>
                <a:sym typeface="Comic Sans MS"/>
              </a:rPr>
              <a:t>!</a:t>
            </a:r>
            <a:endParaRPr/>
          </a:p>
        </p:txBody>
      </p:sp>
      <p:sp>
        <p:nvSpPr>
          <p:cNvPr id="224" name="Google Shape;224;p34"/>
          <p:cNvSpPr txBox="1"/>
          <p:nvPr/>
        </p:nvSpPr>
        <p:spPr>
          <a:xfrm>
            <a:off x="1357313" y="4419600"/>
            <a:ext cx="6899275" cy="138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To find the number of Permutations of n items, we can use the Fundamental Counting Principle or factorial notation.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fade">
                                      <p:cBhvr>
                                        <p:cTn id="12"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30" name="Google Shape;230;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There are basically two types of permutation:</a:t>
            </a:r>
            <a:endParaRPr/>
          </a:p>
          <a:p>
            <a:pPr marL="342900" lvl="0" indent="-342900" algn="l" rtl="0">
              <a:spcBef>
                <a:spcPts val="640"/>
              </a:spcBef>
              <a:spcAft>
                <a:spcPts val="0"/>
              </a:spcAft>
              <a:buClr>
                <a:schemeClr val="dk1"/>
              </a:buClr>
              <a:buSzPts val="3200"/>
              <a:buChar char="•"/>
            </a:pPr>
            <a:r>
              <a:rPr lang="en-US" b="1"/>
              <a:t>Repetition is Allowed</a:t>
            </a:r>
            <a:r>
              <a:rPr lang="en-US"/>
              <a:t>: such as the lock to a safe. It could be "333".</a:t>
            </a:r>
            <a:endParaRPr/>
          </a:p>
          <a:p>
            <a:pPr marL="342900" lvl="0" indent="-342900" algn="l" rtl="0">
              <a:spcBef>
                <a:spcPts val="640"/>
              </a:spcBef>
              <a:spcAft>
                <a:spcPts val="0"/>
              </a:spcAft>
              <a:buClr>
                <a:schemeClr val="dk1"/>
              </a:buClr>
              <a:buSzPts val="3200"/>
              <a:buChar char="•"/>
            </a:pPr>
            <a:r>
              <a:rPr lang="en-US" b="1"/>
              <a:t>No Repetition</a:t>
            </a:r>
            <a:r>
              <a:rPr lang="en-US"/>
              <a:t>: for example the first three people in a running race. You can't be first </a:t>
            </a:r>
            <a:r>
              <a:rPr lang="en-US" i="1"/>
              <a:t>and</a:t>
            </a:r>
            <a:r>
              <a:rPr lang="en-US"/>
              <a:t> second.</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36" name="Google Shape;236;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Permutations</a:t>
            </a:r>
            <a:endParaRPr/>
          </a:p>
          <a:p>
            <a:pPr marL="342900" lvl="0" indent="-342900" algn="l" rtl="0">
              <a:spcBef>
                <a:spcPts val="592"/>
              </a:spcBef>
              <a:spcAft>
                <a:spcPts val="0"/>
              </a:spcAft>
              <a:buClr>
                <a:schemeClr val="dk1"/>
              </a:buClr>
              <a:buSzPct val="100000"/>
              <a:buChar char="•"/>
            </a:pPr>
            <a:r>
              <a:rPr lang="en-US"/>
              <a:t>A </a:t>
            </a:r>
            <a:r>
              <a:rPr lang="en-US" b="1"/>
              <a:t>permutation </a:t>
            </a:r>
            <a:r>
              <a:rPr lang="en-US"/>
              <a:t>of a set S is an ordered arrangement of the elements of S.</a:t>
            </a:r>
            <a:endParaRPr/>
          </a:p>
          <a:p>
            <a:pPr marL="342900" lvl="0" indent="-342900" algn="l" rtl="0">
              <a:spcBef>
                <a:spcPts val="592"/>
              </a:spcBef>
              <a:spcAft>
                <a:spcPts val="0"/>
              </a:spcAft>
              <a:buClr>
                <a:schemeClr val="dk1"/>
              </a:buClr>
              <a:buSzPct val="100000"/>
              <a:buChar char="•"/>
            </a:pPr>
            <a:r>
              <a:rPr lang="en-US"/>
              <a:t>In other words, it is a sequence containing every element of S exactly once.</a:t>
            </a:r>
            <a:endParaRPr/>
          </a:p>
          <a:p>
            <a:pPr marL="342900" lvl="0" indent="-342900" algn="l" rtl="0">
              <a:spcBef>
                <a:spcPts val="592"/>
              </a:spcBef>
              <a:spcAft>
                <a:spcPts val="0"/>
              </a:spcAft>
              <a:buClr>
                <a:schemeClr val="dk1"/>
              </a:buClr>
              <a:buSzPct val="100000"/>
              <a:buChar char="•"/>
            </a:pPr>
            <a:r>
              <a:rPr lang="en-US" b="1"/>
              <a:t>Example: </a:t>
            </a:r>
            <a:r>
              <a:rPr lang="en-US"/>
              <a:t>Consider the set S = {1; 2; 3}.</a:t>
            </a:r>
            <a:endParaRPr/>
          </a:p>
          <a:p>
            <a:pPr marL="342900" lvl="0" indent="-342900" algn="l" rtl="0">
              <a:spcBef>
                <a:spcPts val="592"/>
              </a:spcBef>
              <a:spcAft>
                <a:spcPts val="0"/>
              </a:spcAft>
              <a:buClr>
                <a:schemeClr val="dk1"/>
              </a:buClr>
              <a:buSzPct val="100000"/>
              <a:buChar char="•"/>
            </a:pPr>
            <a:r>
              <a:rPr lang="en-US"/>
              <a:t>The sequence (3; 1; 2) is one permutation of S.</a:t>
            </a:r>
            <a:endParaRPr/>
          </a:p>
          <a:p>
            <a:pPr marL="342900" lvl="0" indent="-342900" algn="l" rtl="0">
              <a:spcBef>
                <a:spcPts val="592"/>
              </a:spcBef>
              <a:spcAft>
                <a:spcPts val="0"/>
              </a:spcAft>
              <a:buClr>
                <a:schemeClr val="dk1"/>
              </a:buClr>
              <a:buSzPct val="100000"/>
              <a:buChar char="•"/>
            </a:pPr>
            <a:r>
              <a:rPr lang="en-US"/>
              <a:t>There are 6 different permutations of S. They are:</a:t>
            </a:r>
            <a:endParaRPr/>
          </a:p>
          <a:p>
            <a:pPr marL="342900" lvl="0" indent="-342900" algn="l" rtl="0">
              <a:spcBef>
                <a:spcPts val="592"/>
              </a:spcBef>
              <a:spcAft>
                <a:spcPts val="0"/>
              </a:spcAft>
              <a:buClr>
                <a:schemeClr val="dk1"/>
              </a:buClr>
              <a:buSzPct val="100000"/>
              <a:buChar char="•"/>
            </a:pPr>
            <a:r>
              <a:rPr lang="en-US"/>
              <a:t>(1; 2; 3) ; (1; 3; 2) ; (2; 1; 3) ; (2; 3; 1) ; (3; 1; 2) ; (3; 2;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p:nvPr/>
        </p:nvSpPr>
        <p:spPr>
          <a:xfrm>
            <a:off x="1371600" y="841375"/>
            <a:ext cx="6477000" cy="7699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43" name="Google Shape;243;p37"/>
          <p:cNvSpPr txBox="1"/>
          <p:nvPr/>
        </p:nvSpPr>
        <p:spPr>
          <a:xfrm>
            <a:off x="1350963" y="1828800"/>
            <a:ext cx="6199187"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omic Sans MS"/>
                <a:ea typeface="Comic Sans MS"/>
                <a:cs typeface="Comic Sans MS"/>
                <a:sym typeface="Comic Sans MS"/>
              </a:rPr>
              <a:t>The number of ways to arrange the letters ABC:</a:t>
            </a:r>
            <a:endParaRPr sz="4000">
              <a:solidFill>
                <a:schemeClr val="dk1"/>
              </a:solidFill>
              <a:latin typeface="Comic Sans MS"/>
              <a:ea typeface="Comic Sans MS"/>
              <a:cs typeface="Comic Sans MS"/>
              <a:sym typeface="Comic Sans MS"/>
            </a:endParaRPr>
          </a:p>
        </p:txBody>
      </p:sp>
      <p:sp>
        <p:nvSpPr>
          <p:cNvPr id="244" name="Google Shape;244;p37"/>
          <p:cNvSpPr txBox="1"/>
          <p:nvPr/>
        </p:nvSpPr>
        <p:spPr>
          <a:xfrm>
            <a:off x="6196013" y="2568575"/>
            <a:ext cx="2065337"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____  ____   ____</a:t>
            </a:r>
            <a:endParaRPr/>
          </a:p>
        </p:txBody>
      </p:sp>
      <p:sp>
        <p:nvSpPr>
          <p:cNvPr id="245" name="Google Shape;245;p37"/>
          <p:cNvSpPr txBox="1"/>
          <p:nvPr/>
        </p:nvSpPr>
        <p:spPr>
          <a:xfrm>
            <a:off x="812800" y="3008313"/>
            <a:ext cx="5189538"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mic Sans MS"/>
                <a:ea typeface="Comic Sans MS"/>
                <a:cs typeface="Comic Sans MS"/>
                <a:sym typeface="Comic Sans MS"/>
              </a:rPr>
              <a:t>Number of choices for first blank</a:t>
            </a:r>
            <a:r>
              <a:rPr lang="en-US" sz="1800">
                <a:solidFill>
                  <a:schemeClr val="dk1"/>
                </a:solidFill>
                <a:latin typeface="Comic Sans MS"/>
                <a:ea typeface="Comic Sans MS"/>
                <a:cs typeface="Comic Sans MS"/>
                <a:sym typeface="Comic Sans MS"/>
              </a:rPr>
              <a:t>?</a:t>
            </a:r>
            <a:endParaRPr/>
          </a:p>
        </p:txBody>
      </p:sp>
      <p:sp>
        <p:nvSpPr>
          <p:cNvPr id="246" name="Google Shape;246;p37"/>
          <p:cNvSpPr txBox="1"/>
          <p:nvPr/>
        </p:nvSpPr>
        <p:spPr>
          <a:xfrm>
            <a:off x="6275388" y="2916238"/>
            <a:ext cx="1906587" cy="522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ahoma"/>
                <a:ea typeface="Tahoma"/>
                <a:cs typeface="Tahoma"/>
                <a:sym typeface="Tahoma"/>
              </a:rPr>
              <a:t>  3</a:t>
            </a:r>
            <a:r>
              <a:rPr lang="en-US" sz="1800">
                <a:solidFill>
                  <a:schemeClr val="dk1"/>
                </a:solidFill>
                <a:latin typeface="Tahoma"/>
                <a:ea typeface="Tahoma"/>
                <a:cs typeface="Tahoma"/>
                <a:sym typeface="Tahoma"/>
              </a:rPr>
              <a:t>  ____  ____</a:t>
            </a:r>
            <a:endParaRPr/>
          </a:p>
        </p:txBody>
      </p:sp>
      <p:sp>
        <p:nvSpPr>
          <p:cNvPr id="247" name="Google Shape;247;p37"/>
          <p:cNvSpPr txBox="1"/>
          <p:nvPr/>
        </p:nvSpPr>
        <p:spPr>
          <a:xfrm>
            <a:off x="6248400" y="3368675"/>
            <a:ext cx="1868488" cy="522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    </a:t>
            </a:r>
            <a:r>
              <a:rPr lang="en-US" sz="2800">
                <a:solidFill>
                  <a:schemeClr val="dk1"/>
                </a:solidFill>
                <a:latin typeface="Tahoma"/>
                <a:ea typeface="Tahoma"/>
                <a:cs typeface="Tahoma"/>
                <a:sym typeface="Tahoma"/>
              </a:rPr>
              <a:t>3</a:t>
            </a:r>
            <a:r>
              <a:rPr lang="en-US" sz="1800">
                <a:solidFill>
                  <a:schemeClr val="dk1"/>
                </a:solidFill>
                <a:latin typeface="Tahoma"/>
                <a:ea typeface="Tahoma"/>
                <a:cs typeface="Tahoma"/>
                <a:sym typeface="Tahoma"/>
              </a:rPr>
              <a:t> </a:t>
            </a:r>
            <a:r>
              <a:rPr lang="en-US" sz="2800">
                <a:solidFill>
                  <a:schemeClr val="dk1"/>
                </a:solidFill>
                <a:latin typeface="Tahoma"/>
                <a:ea typeface="Tahoma"/>
                <a:cs typeface="Tahoma"/>
                <a:sym typeface="Tahoma"/>
              </a:rPr>
              <a:t>   2</a:t>
            </a:r>
            <a:r>
              <a:rPr lang="en-US" sz="1800">
                <a:solidFill>
                  <a:schemeClr val="dk1"/>
                </a:solidFill>
                <a:latin typeface="Tahoma"/>
                <a:ea typeface="Tahoma"/>
                <a:cs typeface="Tahoma"/>
                <a:sym typeface="Tahoma"/>
              </a:rPr>
              <a:t>   ___</a:t>
            </a:r>
            <a:endParaRPr/>
          </a:p>
        </p:txBody>
      </p:sp>
      <p:sp>
        <p:nvSpPr>
          <p:cNvPr id="248" name="Google Shape;248;p37"/>
          <p:cNvSpPr txBox="1"/>
          <p:nvPr/>
        </p:nvSpPr>
        <p:spPr>
          <a:xfrm>
            <a:off x="858838" y="3470275"/>
            <a:ext cx="5527675"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mic Sans MS"/>
                <a:ea typeface="Comic Sans MS"/>
                <a:cs typeface="Comic Sans MS"/>
                <a:sym typeface="Comic Sans MS"/>
              </a:rPr>
              <a:t>Number of choices for second blank?</a:t>
            </a:r>
            <a:endParaRPr/>
          </a:p>
        </p:txBody>
      </p:sp>
      <p:sp>
        <p:nvSpPr>
          <p:cNvPr id="249" name="Google Shape;249;p37"/>
          <p:cNvSpPr txBox="1"/>
          <p:nvPr/>
        </p:nvSpPr>
        <p:spPr>
          <a:xfrm>
            <a:off x="858838" y="3941763"/>
            <a:ext cx="5284787"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mic Sans MS"/>
                <a:ea typeface="Comic Sans MS"/>
                <a:cs typeface="Comic Sans MS"/>
                <a:sym typeface="Comic Sans MS"/>
              </a:rPr>
              <a:t>Number of choices for third blank?</a:t>
            </a:r>
            <a:endParaRPr/>
          </a:p>
        </p:txBody>
      </p:sp>
      <p:sp>
        <p:nvSpPr>
          <p:cNvPr id="250" name="Google Shape;250;p37"/>
          <p:cNvSpPr txBox="1"/>
          <p:nvPr/>
        </p:nvSpPr>
        <p:spPr>
          <a:xfrm>
            <a:off x="6361113" y="3881438"/>
            <a:ext cx="1644650" cy="522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ahoma"/>
                <a:ea typeface="Tahoma"/>
                <a:cs typeface="Tahoma"/>
                <a:sym typeface="Tahoma"/>
              </a:rPr>
              <a:t>  3</a:t>
            </a:r>
            <a:r>
              <a:rPr lang="en-US" sz="1800">
                <a:solidFill>
                  <a:schemeClr val="dk1"/>
                </a:solidFill>
                <a:latin typeface="Tahoma"/>
                <a:ea typeface="Tahoma"/>
                <a:cs typeface="Tahoma"/>
                <a:sym typeface="Tahoma"/>
              </a:rPr>
              <a:t>     </a:t>
            </a:r>
            <a:r>
              <a:rPr lang="en-US" sz="2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a:t>
            </a:r>
            <a:r>
              <a:rPr lang="en-US" sz="2800">
                <a:solidFill>
                  <a:schemeClr val="dk1"/>
                </a:solidFill>
                <a:latin typeface="Tahoma"/>
                <a:ea typeface="Tahoma"/>
                <a:cs typeface="Tahoma"/>
                <a:sym typeface="Tahoma"/>
              </a:rPr>
              <a:t>1</a:t>
            </a:r>
            <a:endParaRPr sz="1800">
              <a:solidFill>
                <a:schemeClr val="dk1"/>
              </a:solidFill>
              <a:latin typeface="Tahoma"/>
              <a:ea typeface="Tahoma"/>
              <a:cs typeface="Tahoma"/>
              <a:sym typeface="Tahoma"/>
            </a:endParaRPr>
          </a:p>
        </p:txBody>
      </p:sp>
      <p:sp>
        <p:nvSpPr>
          <p:cNvPr id="251" name="Google Shape;251;p37"/>
          <p:cNvSpPr txBox="1"/>
          <p:nvPr/>
        </p:nvSpPr>
        <p:spPr>
          <a:xfrm>
            <a:off x="1522413" y="4657725"/>
            <a:ext cx="5311775"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ahoma"/>
                <a:ea typeface="Tahoma"/>
                <a:cs typeface="Tahoma"/>
                <a:sym typeface="Tahoma"/>
              </a:rPr>
              <a:t>3*2*1 = 6        3! = 3*2*1 = 6</a:t>
            </a:r>
            <a:endParaRPr/>
          </a:p>
        </p:txBody>
      </p:sp>
      <p:sp>
        <p:nvSpPr>
          <p:cNvPr id="252" name="Google Shape;252;p37"/>
          <p:cNvSpPr txBox="1"/>
          <p:nvPr/>
        </p:nvSpPr>
        <p:spPr>
          <a:xfrm>
            <a:off x="977900" y="5235575"/>
            <a:ext cx="6400800" cy="522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ahoma"/>
                <a:ea typeface="Tahoma"/>
                <a:cs typeface="Tahoma"/>
                <a:sym typeface="Tahoma"/>
              </a:rPr>
              <a:t>ABC     ACB    BAC    BCA    CAB    CBA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5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gtEl>
                                        <p:attrNameLst>
                                          <p:attrName>style.visibility</p:attrName>
                                        </p:attrNameLst>
                                      </p:cBhvr>
                                      <p:to>
                                        <p:strVal val="visible"/>
                                      </p:to>
                                    </p:set>
                                    <p:animEffect transition="in" filter="fade">
                                      <p:cBhvr>
                                        <p:cTn id="12" dur="500"/>
                                        <p:tgtEl>
                                          <p:spTgt spid="2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500"/>
                                        <p:tgtEl>
                                          <p:spTgt spid="2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8"/>
                                        </p:tgtEl>
                                        <p:attrNameLst>
                                          <p:attrName>style.visibility</p:attrName>
                                        </p:attrNameLst>
                                      </p:cBhvr>
                                      <p:to>
                                        <p:strVal val="visible"/>
                                      </p:to>
                                    </p:set>
                                    <p:animEffect transition="in" filter="fade">
                                      <p:cBhvr>
                                        <p:cTn id="26" dur="500"/>
                                        <p:tgtEl>
                                          <p:spTgt spid="2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7"/>
                                        </p:tgtEl>
                                        <p:attrNameLst>
                                          <p:attrName>style.visibility</p:attrName>
                                        </p:attrNameLst>
                                      </p:cBhvr>
                                      <p:to>
                                        <p:strVal val="visible"/>
                                      </p:to>
                                    </p:set>
                                    <p:animEffect transition="in" filter="fade">
                                      <p:cBhvr>
                                        <p:cTn id="31" dur="500"/>
                                        <p:tgtEl>
                                          <p:spTgt spid="24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49"/>
                                        </p:tgtEl>
                                        <p:attrNameLst>
                                          <p:attrName>style.visibility</p:attrName>
                                        </p:attrNameLst>
                                      </p:cBhvr>
                                      <p:to>
                                        <p:strVal val="visible"/>
                                      </p:to>
                                    </p:set>
                                    <p:animEffect transition="in" filter="fade">
                                      <p:cBhvr>
                                        <p:cTn id="36" dur="500"/>
                                        <p:tgtEl>
                                          <p:spTgt spid="24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51"/>
                                        </p:tgtEl>
                                        <p:attrNameLst>
                                          <p:attrName>style.visibility</p:attrName>
                                        </p:attrNameLst>
                                      </p:cBhvr>
                                      <p:to>
                                        <p:strVal val="visible"/>
                                      </p:to>
                                    </p:set>
                                    <p:animEffect transition="in" filter="fade">
                                      <p:cBhvr>
                                        <p:cTn id="45" dur="500"/>
                                        <p:tgtEl>
                                          <p:spTgt spid="25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52"/>
                                        </p:tgtEl>
                                        <p:attrNameLst>
                                          <p:attrName>style.visibility</p:attrName>
                                        </p:attrNameLst>
                                      </p:cBhvr>
                                      <p:to>
                                        <p:strVal val="visible"/>
                                      </p:to>
                                    </p:set>
                                    <p:animEffect transition="in" filter="fade">
                                      <p:cBhvr>
                                        <p:cTn id="50"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p:nvPr/>
        </p:nvSpPr>
        <p:spPr>
          <a:xfrm>
            <a:off x="1371600" y="841375"/>
            <a:ext cx="6477000" cy="7699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59" name="Google Shape;259;p38"/>
          <p:cNvSpPr txBox="1"/>
          <p:nvPr/>
        </p:nvSpPr>
        <p:spPr>
          <a:xfrm>
            <a:off x="1160463" y="2209800"/>
            <a:ext cx="6899275" cy="138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To find the number of Permutations of n items chosen r at a time, you can use the formula</a:t>
            </a:r>
            <a:endParaRPr/>
          </a:p>
        </p:txBody>
      </p:sp>
      <p:pic>
        <p:nvPicPr>
          <p:cNvPr id="260" name="Google Shape;260;p38"/>
          <p:cNvPicPr preferRelativeResize="0"/>
          <p:nvPr/>
        </p:nvPicPr>
        <p:blipFill rotWithShape="1">
          <a:blip r:embed="rId3">
            <a:alphaModFix/>
          </a:blip>
          <a:srcRect/>
          <a:stretch/>
        </p:blipFill>
        <p:spPr>
          <a:xfrm>
            <a:off x="1828800" y="3429000"/>
            <a:ext cx="5292725" cy="1162050"/>
          </a:xfrm>
          <a:prstGeom prst="rect">
            <a:avLst/>
          </a:prstGeom>
          <a:noFill/>
          <a:ln>
            <a:noFill/>
          </a:ln>
        </p:spPr>
      </p:pic>
      <p:pic>
        <p:nvPicPr>
          <p:cNvPr id="261" name="Google Shape;261;p38"/>
          <p:cNvPicPr preferRelativeResize="0"/>
          <p:nvPr/>
        </p:nvPicPr>
        <p:blipFill rotWithShape="1">
          <a:blip r:embed="rId4">
            <a:alphaModFix/>
          </a:blip>
          <a:srcRect/>
          <a:stretch/>
        </p:blipFill>
        <p:spPr>
          <a:xfrm>
            <a:off x="4521200" y="3340100"/>
            <a:ext cx="101600" cy="177800"/>
          </a:xfrm>
          <a:prstGeom prst="rect">
            <a:avLst/>
          </a:prstGeom>
          <a:noFill/>
          <a:ln>
            <a:noFill/>
          </a:ln>
        </p:spPr>
      </p:pic>
      <p:pic>
        <p:nvPicPr>
          <p:cNvPr id="262" name="Google Shape;262;p38"/>
          <p:cNvPicPr preferRelativeResize="0"/>
          <p:nvPr/>
        </p:nvPicPr>
        <p:blipFill rotWithShape="1">
          <a:blip r:embed="rId5">
            <a:alphaModFix/>
          </a:blip>
          <a:srcRect/>
          <a:stretch/>
        </p:blipFill>
        <p:spPr>
          <a:xfrm>
            <a:off x="1123950" y="4572000"/>
            <a:ext cx="6970713" cy="1419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p:nvPr/>
        </p:nvSpPr>
        <p:spPr>
          <a:xfrm>
            <a:off x="1371600" y="1038225"/>
            <a:ext cx="6477000" cy="768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69" name="Google Shape;269;p39"/>
          <p:cNvSpPr txBox="1"/>
          <p:nvPr/>
        </p:nvSpPr>
        <p:spPr>
          <a:xfrm>
            <a:off x="1374775" y="2438400"/>
            <a:ext cx="6899275" cy="2246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A combination lock will open when the right choice of three numbers (from 1 to 30, inclusive) is selected. How many different lock combinations are possible assuming no number is repeated?</a:t>
            </a:r>
            <a:endParaRPr/>
          </a:p>
        </p:txBody>
      </p:sp>
      <p:pic>
        <p:nvPicPr>
          <p:cNvPr id="270" name="Google Shape;270;p39"/>
          <p:cNvPicPr preferRelativeResize="0"/>
          <p:nvPr/>
        </p:nvPicPr>
        <p:blipFill rotWithShape="1">
          <a:blip r:embed="rId3">
            <a:alphaModFix/>
          </a:blip>
          <a:srcRect/>
          <a:stretch/>
        </p:blipFill>
        <p:spPr>
          <a:xfrm>
            <a:off x="4521200" y="3340100"/>
            <a:ext cx="101600" cy="177800"/>
          </a:xfrm>
          <a:prstGeom prst="rect">
            <a:avLst/>
          </a:prstGeom>
          <a:noFill/>
          <a:ln>
            <a:noFill/>
          </a:ln>
        </p:spPr>
      </p:pic>
      <p:sp>
        <p:nvSpPr>
          <p:cNvPr id="271" name="Google Shape;271;p39"/>
          <p:cNvSpPr/>
          <p:nvPr/>
        </p:nvSpPr>
        <p:spPr>
          <a:xfrm>
            <a:off x="296863" y="2006600"/>
            <a:ext cx="1898650"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omic Sans MS"/>
                <a:ea typeface="Comic Sans MS"/>
                <a:cs typeface="Comic Sans MS"/>
                <a:sym typeface="Comic Sans MS"/>
              </a:rPr>
              <a:t> Practice: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p:nvPr/>
        </p:nvSpPr>
        <p:spPr>
          <a:xfrm>
            <a:off x="1371600" y="1038225"/>
            <a:ext cx="6477000" cy="768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78" name="Google Shape;278;p40"/>
          <p:cNvSpPr txBox="1"/>
          <p:nvPr/>
        </p:nvSpPr>
        <p:spPr>
          <a:xfrm>
            <a:off x="1374775" y="2438400"/>
            <a:ext cx="6899275" cy="2246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A combination lock will open when the right choice of three numbers (from 1 to 30, inclusive) is selected. How many different lock combinations are possible assuming no number is repeated?</a:t>
            </a:r>
            <a:endParaRPr/>
          </a:p>
        </p:txBody>
      </p:sp>
      <p:pic>
        <p:nvPicPr>
          <p:cNvPr id="279" name="Google Shape;279;p40"/>
          <p:cNvPicPr preferRelativeResize="0"/>
          <p:nvPr/>
        </p:nvPicPr>
        <p:blipFill rotWithShape="1">
          <a:blip r:embed="rId3">
            <a:alphaModFix/>
          </a:blip>
          <a:srcRect/>
          <a:stretch/>
        </p:blipFill>
        <p:spPr>
          <a:xfrm>
            <a:off x="4521200" y="3340100"/>
            <a:ext cx="101600" cy="177800"/>
          </a:xfrm>
          <a:prstGeom prst="rect">
            <a:avLst/>
          </a:prstGeom>
          <a:noFill/>
          <a:ln>
            <a:noFill/>
          </a:ln>
        </p:spPr>
      </p:pic>
      <p:sp>
        <p:nvSpPr>
          <p:cNvPr id="280" name="Google Shape;280;p40"/>
          <p:cNvSpPr/>
          <p:nvPr/>
        </p:nvSpPr>
        <p:spPr>
          <a:xfrm>
            <a:off x="296863" y="2006600"/>
            <a:ext cx="1898650"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omic Sans MS"/>
                <a:ea typeface="Comic Sans MS"/>
                <a:cs typeface="Comic Sans MS"/>
                <a:sym typeface="Comic Sans MS"/>
              </a:rPr>
              <a:t> Practice:</a:t>
            </a:r>
            <a:endParaRPr/>
          </a:p>
        </p:txBody>
      </p:sp>
      <p:pic>
        <p:nvPicPr>
          <p:cNvPr id="281" name="Google Shape;281;p40"/>
          <p:cNvPicPr preferRelativeResize="0"/>
          <p:nvPr/>
        </p:nvPicPr>
        <p:blipFill rotWithShape="1">
          <a:blip r:embed="rId4">
            <a:alphaModFix/>
          </a:blip>
          <a:srcRect/>
          <a:stretch/>
        </p:blipFill>
        <p:spPr>
          <a:xfrm>
            <a:off x="533400" y="4953000"/>
            <a:ext cx="7915275" cy="1212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p:nvPr/>
        </p:nvSpPr>
        <p:spPr>
          <a:xfrm>
            <a:off x="1371600" y="1038225"/>
            <a:ext cx="6477000" cy="768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88" name="Google Shape;288;p41"/>
          <p:cNvSpPr txBox="1"/>
          <p:nvPr/>
        </p:nvSpPr>
        <p:spPr>
          <a:xfrm>
            <a:off x="1374775" y="2438400"/>
            <a:ext cx="6899275" cy="2246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From a club of 24 members, a President, Vice President, Secretary, Treasurer and Historian are to be elected.  In how many ways can the offices be filled?</a:t>
            </a:r>
            <a:endParaRPr/>
          </a:p>
        </p:txBody>
      </p:sp>
      <p:pic>
        <p:nvPicPr>
          <p:cNvPr id="289" name="Google Shape;289;p41"/>
          <p:cNvPicPr preferRelativeResize="0"/>
          <p:nvPr/>
        </p:nvPicPr>
        <p:blipFill rotWithShape="1">
          <a:blip r:embed="rId3">
            <a:alphaModFix/>
          </a:blip>
          <a:srcRect/>
          <a:stretch/>
        </p:blipFill>
        <p:spPr>
          <a:xfrm>
            <a:off x="4521200" y="3340100"/>
            <a:ext cx="101600" cy="177800"/>
          </a:xfrm>
          <a:prstGeom prst="rect">
            <a:avLst/>
          </a:prstGeom>
          <a:noFill/>
          <a:ln>
            <a:noFill/>
          </a:ln>
        </p:spPr>
      </p:pic>
      <p:sp>
        <p:nvSpPr>
          <p:cNvPr id="290" name="Google Shape;290;p41"/>
          <p:cNvSpPr/>
          <p:nvPr/>
        </p:nvSpPr>
        <p:spPr>
          <a:xfrm>
            <a:off x="296863" y="2006600"/>
            <a:ext cx="1898650"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omic Sans MS"/>
                <a:ea typeface="Comic Sans MS"/>
                <a:cs typeface="Comic Sans MS"/>
                <a:sym typeface="Comic Sans MS"/>
              </a:rPr>
              <a:t> Practice: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Examples on the product rule</a:t>
            </a:r>
            <a:endParaRPr/>
          </a:p>
        </p:txBody>
      </p:sp>
      <p:sp>
        <p:nvSpPr>
          <p:cNvPr id="101" name="Google Shape;10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rgbClr val="00B0F0"/>
              </a:buClr>
              <a:buSzPct val="100000"/>
              <a:buChar char="•"/>
            </a:pPr>
            <a:r>
              <a:rPr lang="en-US">
                <a:solidFill>
                  <a:srgbClr val="00B0F0"/>
                </a:solidFill>
              </a:rPr>
              <a:t>Example 1:</a:t>
            </a:r>
            <a:r>
              <a:rPr lang="en-US"/>
              <a:t> A new company with just two employees, Sanchez and Patel, rents a floor of a building with 12 offices. How many ways are there to assign different offices to these two employees?</a:t>
            </a:r>
            <a:endParaRPr/>
          </a:p>
          <a:p>
            <a:pPr marL="342900" lvl="0" indent="-342900" algn="l" rtl="0">
              <a:spcBef>
                <a:spcPts val="544"/>
              </a:spcBef>
              <a:spcAft>
                <a:spcPts val="0"/>
              </a:spcAft>
              <a:buClr>
                <a:srgbClr val="00B0F0"/>
              </a:buClr>
              <a:buSzPct val="100000"/>
              <a:buChar char="•"/>
            </a:pPr>
            <a:r>
              <a:rPr lang="en-US" i="1">
                <a:solidFill>
                  <a:srgbClr val="00B0F0"/>
                </a:solidFill>
              </a:rPr>
              <a:t>Solution:</a:t>
            </a:r>
            <a:r>
              <a:rPr lang="en-US" i="1"/>
              <a:t> </a:t>
            </a:r>
            <a:r>
              <a:rPr lang="en-US"/>
              <a:t>The procedure of assigning offices to these two employees consists of assigning an office to Sanchez, which can be done in 12 ways, then assigning an office to Patel different from the office assigned to Sanchez, which can be done in 11 ways. By the product rule, there are 12 · 11 = 132 ways to assign offices to these two employees.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p:nvPr/>
        </p:nvSpPr>
        <p:spPr>
          <a:xfrm>
            <a:off x="1371600" y="1038225"/>
            <a:ext cx="6477000" cy="768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Permutations</a:t>
            </a:r>
            <a:endParaRPr/>
          </a:p>
        </p:txBody>
      </p:sp>
      <p:sp>
        <p:nvSpPr>
          <p:cNvPr id="297" name="Google Shape;297;p42"/>
          <p:cNvSpPr txBox="1"/>
          <p:nvPr/>
        </p:nvSpPr>
        <p:spPr>
          <a:xfrm>
            <a:off x="1374775" y="2438400"/>
            <a:ext cx="6899275" cy="2246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From a club of 24 members, a President, Vice President, Secretary, Treasurer and Historian are to be elected.  In how many ways can the offices be filled?</a:t>
            </a:r>
            <a:endParaRPr/>
          </a:p>
        </p:txBody>
      </p:sp>
      <p:pic>
        <p:nvPicPr>
          <p:cNvPr id="298" name="Google Shape;298;p42"/>
          <p:cNvPicPr preferRelativeResize="0"/>
          <p:nvPr/>
        </p:nvPicPr>
        <p:blipFill rotWithShape="1">
          <a:blip r:embed="rId3">
            <a:alphaModFix/>
          </a:blip>
          <a:srcRect/>
          <a:stretch/>
        </p:blipFill>
        <p:spPr>
          <a:xfrm>
            <a:off x="4521200" y="3340100"/>
            <a:ext cx="101600" cy="177800"/>
          </a:xfrm>
          <a:prstGeom prst="rect">
            <a:avLst/>
          </a:prstGeom>
          <a:noFill/>
          <a:ln>
            <a:noFill/>
          </a:ln>
        </p:spPr>
      </p:pic>
      <p:sp>
        <p:nvSpPr>
          <p:cNvPr id="299" name="Google Shape;299;p42"/>
          <p:cNvSpPr/>
          <p:nvPr/>
        </p:nvSpPr>
        <p:spPr>
          <a:xfrm>
            <a:off x="296863" y="2006600"/>
            <a:ext cx="1898650"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omic Sans MS"/>
                <a:ea typeface="Comic Sans MS"/>
                <a:cs typeface="Comic Sans MS"/>
                <a:sym typeface="Comic Sans MS"/>
              </a:rPr>
              <a:t> Practice:</a:t>
            </a:r>
            <a:endParaRPr/>
          </a:p>
        </p:txBody>
      </p:sp>
      <p:pic>
        <p:nvPicPr>
          <p:cNvPr id="300" name="Google Shape;300;p42"/>
          <p:cNvPicPr preferRelativeResize="0"/>
          <p:nvPr/>
        </p:nvPicPr>
        <p:blipFill rotWithShape="1">
          <a:blip r:embed="rId4">
            <a:alphaModFix/>
          </a:blip>
          <a:srcRect/>
          <a:stretch/>
        </p:blipFill>
        <p:spPr>
          <a:xfrm>
            <a:off x="1600200" y="4684713"/>
            <a:ext cx="5816600" cy="1911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p:nvPr/>
        </p:nvSpPr>
        <p:spPr>
          <a:xfrm>
            <a:off x="1371600" y="841375"/>
            <a:ext cx="6477000" cy="7699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Combinations</a:t>
            </a:r>
            <a:endParaRPr/>
          </a:p>
        </p:txBody>
      </p:sp>
      <p:sp>
        <p:nvSpPr>
          <p:cNvPr id="307" name="Google Shape;307;p43"/>
          <p:cNvSpPr txBox="1"/>
          <p:nvPr/>
        </p:nvSpPr>
        <p:spPr>
          <a:xfrm>
            <a:off x="1562100" y="1981200"/>
            <a:ext cx="6096000" cy="138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A </a:t>
            </a:r>
            <a:r>
              <a:rPr lang="en-US" sz="2800" b="1">
                <a:solidFill>
                  <a:srgbClr val="FF0000"/>
                </a:solidFill>
                <a:latin typeface="Comic Sans MS"/>
                <a:ea typeface="Comic Sans MS"/>
                <a:cs typeface="Comic Sans MS"/>
                <a:sym typeface="Comic Sans MS"/>
              </a:rPr>
              <a:t>Combination</a:t>
            </a:r>
            <a:r>
              <a:rPr lang="en-US" sz="2800">
                <a:solidFill>
                  <a:schemeClr val="dk1"/>
                </a:solidFill>
                <a:latin typeface="Comic Sans MS"/>
                <a:ea typeface="Comic Sans MS"/>
                <a:cs typeface="Comic Sans MS"/>
                <a:sym typeface="Comic Sans MS"/>
              </a:rPr>
              <a:t> is an arrangement  of items in which order does not matter.  </a:t>
            </a:r>
            <a:endParaRPr/>
          </a:p>
        </p:txBody>
      </p:sp>
      <p:sp>
        <p:nvSpPr>
          <p:cNvPr id="308" name="Google Shape;308;p43"/>
          <p:cNvSpPr txBox="1"/>
          <p:nvPr/>
        </p:nvSpPr>
        <p:spPr>
          <a:xfrm>
            <a:off x="995363" y="3376613"/>
            <a:ext cx="7305675" cy="7080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Comic Sans MS"/>
                <a:ea typeface="Comic Sans MS"/>
                <a:cs typeface="Comic Sans MS"/>
                <a:sym typeface="Comic Sans MS"/>
              </a:rPr>
              <a:t>ORDER DOES NOT MATTER!</a:t>
            </a:r>
            <a:endParaRPr/>
          </a:p>
        </p:txBody>
      </p:sp>
      <p:sp>
        <p:nvSpPr>
          <p:cNvPr id="309" name="Google Shape;309;p43"/>
          <p:cNvSpPr txBox="1"/>
          <p:nvPr/>
        </p:nvSpPr>
        <p:spPr>
          <a:xfrm>
            <a:off x="952500" y="4117975"/>
            <a:ext cx="7315200" cy="18145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ahoma"/>
                <a:ea typeface="Tahoma"/>
                <a:cs typeface="Tahoma"/>
                <a:sym typeface="Tahoma"/>
              </a:rPr>
              <a:t>Since the order does not matter in combinations, there are fewer combinations than permutations.  The combinations  are a "subset" of the permutations.</a:t>
            </a:r>
            <a:endParaRPr sz="2800">
              <a:solidFill>
                <a:schemeClr val="dk1"/>
              </a:solidFill>
              <a:latin typeface="Comic Sans MS"/>
              <a:ea typeface="Comic Sans MS"/>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gtEl>
                                        <p:attrNameLst>
                                          <p:attrName>style.visibility</p:attrName>
                                        </p:attrNameLst>
                                      </p:cBhvr>
                                      <p:to>
                                        <p:strVal val="visible"/>
                                      </p:to>
                                    </p:set>
                                    <p:animEffect transition="in" filter="fade">
                                      <p:cBhvr>
                                        <p:cTn id="12" dur="500"/>
                                        <p:tgtEl>
                                          <p:spTgt spid="3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gtEl>
                                        <p:attrNameLst>
                                          <p:attrName>style.visibility</p:attrName>
                                        </p:attrNameLst>
                                      </p:cBhvr>
                                      <p:to>
                                        <p:strVal val="visible"/>
                                      </p:to>
                                    </p:set>
                                    <p:animEffect transition="in" filter="fade">
                                      <p:cBhvr>
                                        <p:cTn id="17"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txBox="1"/>
          <p:nvPr/>
        </p:nvSpPr>
        <p:spPr>
          <a:xfrm>
            <a:off x="1371600" y="841375"/>
            <a:ext cx="6477000" cy="7699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Combinations</a:t>
            </a:r>
            <a:endParaRPr/>
          </a:p>
        </p:txBody>
      </p:sp>
      <p:sp>
        <p:nvSpPr>
          <p:cNvPr id="316" name="Google Shape;316;p44"/>
          <p:cNvSpPr txBox="1"/>
          <p:nvPr/>
        </p:nvSpPr>
        <p:spPr>
          <a:xfrm>
            <a:off x="1160463" y="2209800"/>
            <a:ext cx="6899275" cy="138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To find the number of Combinations of n items chosen r at a time, you can use the formula</a:t>
            </a:r>
            <a:endParaRPr/>
          </a:p>
        </p:txBody>
      </p:sp>
      <p:pic>
        <p:nvPicPr>
          <p:cNvPr id="317" name="Google Shape;317;p44"/>
          <p:cNvPicPr preferRelativeResize="0"/>
          <p:nvPr/>
        </p:nvPicPr>
        <p:blipFill rotWithShape="1">
          <a:blip r:embed="rId3">
            <a:alphaModFix/>
          </a:blip>
          <a:srcRect/>
          <a:stretch/>
        </p:blipFill>
        <p:spPr>
          <a:xfrm>
            <a:off x="931863" y="3529013"/>
            <a:ext cx="7358062" cy="1420812"/>
          </a:xfrm>
          <a:prstGeom prst="rect">
            <a:avLst/>
          </a:prstGeom>
          <a:noFill/>
          <a:ln>
            <a:noFill/>
          </a:ln>
        </p:spPr>
      </p:pic>
      <p:pic>
        <p:nvPicPr>
          <p:cNvPr id="318" name="Google Shape;318;p44"/>
          <p:cNvPicPr preferRelativeResize="0"/>
          <p:nvPr/>
        </p:nvPicPr>
        <p:blipFill rotWithShape="1">
          <a:blip r:embed="rId4">
            <a:alphaModFix/>
          </a:blip>
          <a:srcRect/>
          <a:stretch/>
        </p:blipFill>
        <p:spPr>
          <a:xfrm>
            <a:off x="4521200" y="3340100"/>
            <a:ext cx="101600" cy="177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24" name="Google Shape;32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There are also two types of combinations (remember the order does </a:t>
            </a:r>
            <a:r>
              <a:rPr lang="en-US" b="1"/>
              <a:t>not</a:t>
            </a:r>
            <a:r>
              <a:rPr lang="en-US"/>
              <a:t> matter now):</a:t>
            </a:r>
            <a:endParaRPr/>
          </a:p>
          <a:p>
            <a:pPr marL="342900" lvl="0" indent="-342900" algn="l" rtl="0">
              <a:spcBef>
                <a:spcPts val="640"/>
              </a:spcBef>
              <a:spcAft>
                <a:spcPts val="0"/>
              </a:spcAft>
              <a:buClr>
                <a:schemeClr val="dk1"/>
              </a:buClr>
              <a:buSzPts val="3200"/>
              <a:buChar char="•"/>
            </a:pPr>
            <a:r>
              <a:rPr lang="en-US" b="1"/>
              <a:t>Repetition is Allowed</a:t>
            </a:r>
            <a:r>
              <a:rPr lang="en-US"/>
              <a:t>: such as coins in your pocket (5,5,5,10,10)</a:t>
            </a:r>
            <a:endParaRPr/>
          </a:p>
          <a:p>
            <a:pPr marL="342900" lvl="0" indent="-342900" algn="l" rtl="0">
              <a:spcBef>
                <a:spcPts val="640"/>
              </a:spcBef>
              <a:spcAft>
                <a:spcPts val="0"/>
              </a:spcAft>
              <a:buClr>
                <a:schemeClr val="dk1"/>
              </a:buClr>
              <a:buSzPts val="3200"/>
              <a:buChar char="•"/>
            </a:pPr>
            <a:r>
              <a:rPr lang="en-US" b="1"/>
              <a:t>No Repetition</a:t>
            </a:r>
            <a:r>
              <a:rPr lang="en-US"/>
              <a:t>: such as lottery numbers (2,14,15,27,30,33)</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p:nvPr/>
        </p:nvSpPr>
        <p:spPr>
          <a:xfrm>
            <a:off x="1371600" y="1038225"/>
            <a:ext cx="6477000" cy="768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Combinations</a:t>
            </a:r>
            <a:endParaRPr/>
          </a:p>
        </p:txBody>
      </p:sp>
      <p:sp>
        <p:nvSpPr>
          <p:cNvPr id="331" name="Google Shape;331;p46"/>
          <p:cNvSpPr txBox="1"/>
          <p:nvPr/>
        </p:nvSpPr>
        <p:spPr>
          <a:xfrm>
            <a:off x="1746250" y="1817688"/>
            <a:ext cx="6629400" cy="2062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omic Sans MS"/>
                <a:ea typeface="Comic Sans MS"/>
                <a:cs typeface="Comic Sans MS"/>
                <a:sym typeface="Comic Sans MS"/>
              </a:rPr>
              <a:t>A student must answer 3 out of 5 essay questions on a test. In how many different ways can the student select the questions?</a:t>
            </a:r>
            <a:endParaRPr/>
          </a:p>
        </p:txBody>
      </p:sp>
      <p:pic>
        <p:nvPicPr>
          <p:cNvPr id="332" name="Google Shape;332;p46"/>
          <p:cNvPicPr preferRelativeResize="0"/>
          <p:nvPr/>
        </p:nvPicPr>
        <p:blipFill rotWithShape="1">
          <a:blip r:embed="rId3">
            <a:alphaModFix/>
          </a:blip>
          <a:srcRect/>
          <a:stretch/>
        </p:blipFill>
        <p:spPr>
          <a:xfrm>
            <a:off x="4521200" y="3340100"/>
            <a:ext cx="101600" cy="177800"/>
          </a:xfrm>
          <a:prstGeom prst="rect">
            <a:avLst/>
          </a:prstGeom>
          <a:noFill/>
          <a:ln>
            <a:noFill/>
          </a:ln>
        </p:spPr>
      </p:pic>
      <p:sp>
        <p:nvSpPr>
          <p:cNvPr id="333" name="Google Shape;333;p46"/>
          <p:cNvSpPr/>
          <p:nvPr/>
        </p:nvSpPr>
        <p:spPr>
          <a:xfrm>
            <a:off x="-152400" y="2019300"/>
            <a:ext cx="1898650" cy="522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omic Sans MS"/>
                <a:ea typeface="Comic Sans MS"/>
                <a:cs typeface="Comic Sans MS"/>
                <a:sym typeface="Comic Sans MS"/>
              </a:rPr>
              <a:t> Practice:</a:t>
            </a:r>
            <a:endParaRPr/>
          </a:p>
        </p:txBody>
      </p:sp>
      <p:pic>
        <p:nvPicPr>
          <p:cNvPr id="334" name="Google Shape;334;p46"/>
          <p:cNvPicPr preferRelativeResize="0"/>
          <p:nvPr/>
        </p:nvPicPr>
        <p:blipFill rotWithShape="1">
          <a:blip r:embed="rId4">
            <a:alphaModFix/>
          </a:blip>
          <a:srcRect/>
          <a:stretch/>
        </p:blipFill>
        <p:spPr>
          <a:xfrm>
            <a:off x="1219200" y="4191000"/>
            <a:ext cx="6219825" cy="1212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7"/>
          <p:cNvSpPr txBox="1"/>
          <p:nvPr/>
        </p:nvSpPr>
        <p:spPr>
          <a:xfrm>
            <a:off x="1371600" y="1171575"/>
            <a:ext cx="6477000" cy="7699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2"/>
                </a:solidFill>
                <a:latin typeface="Comic Sans MS"/>
                <a:ea typeface="Comic Sans MS"/>
                <a:cs typeface="Comic Sans MS"/>
                <a:sym typeface="Comic Sans MS"/>
              </a:rPr>
              <a:t>Combinations</a:t>
            </a:r>
            <a:endParaRPr/>
          </a:p>
        </p:txBody>
      </p:sp>
      <p:sp>
        <p:nvSpPr>
          <p:cNvPr id="341" name="Google Shape;341;p47"/>
          <p:cNvSpPr txBox="1"/>
          <p:nvPr/>
        </p:nvSpPr>
        <p:spPr>
          <a:xfrm>
            <a:off x="1746250" y="2016125"/>
            <a:ext cx="7092950" cy="1323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A basketball team consists of two centers, five forwards, and four guards. In how many ways can the coach select a starting line up of one center, two forwards, and two guards?</a:t>
            </a:r>
            <a:endParaRPr/>
          </a:p>
        </p:txBody>
      </p:sp>
      <p:pic>
        <p:nvPicPr>
          <p:cNvPr id="342" name="Google Shape;342;p47"/>
          <p:cNvPicPr preferRelativeResize="0"/>
          <p:nvPr/>
        </p:nvPicPr>
        <p:blipFill rotWithShape="1">
          <a:blip r:embed="rId3">
            <a:alphaModFix/>
          </a:blip>
          <a:srcRect/>
          <a:stretch/>
        </p:blipFill>
        <p:spPr>
          <a:xfrm>
            <a:off x="4521200" y="3340100"/>
            <a:ext cx="101600" cy="177800"/>
          </a:xfrm>
          <a:prstGeom prst="rect">
            <a:avLst/>
          </a:prstGeom>
          <a:noFill/>
          <a:ln>
            <a:noFill/>
          </a:ln>
        </p:spPr>
      </p:pic>
      <p:sp>
        <p:nvSpPr>
          <p:cNvPr id="343" name="Google Shape;343;p47"/>
          <p:cNvSpPr/>
          <p:nvPr/>
        </p:nvSpPr>
        <p:spPr>
          <a:xfrm>
            <a:off x="-152400" y="2006600"/>
            <a:ext cx="1898650"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omic Sans MS"/>
                <a:ea typeface="Comic Sans MS"/>
                <a:cs typeface="Comic Sans MS"/>
                <a:sym typeface="Comic Sans MS"/>
              </a:rPr>
              <a:t> Practice:</a:t>
            </a:r>
            <a:endParaRPr/>
          </a:p>
        </p:txBody>
      </p:sp>
      <p:grpSp>
        <p:nvGrpSpPr>
          <p:cNvPr id="344" name="Google Shape;344;p47"/>
          <p:cNvGrpSpPr/>
          <p:nvPr/>
        </p:nvGrpSpPr>
        <p:grpSpPr>
          <a:xfrm>
            <a:off x="487363" y="3335338"/>
            <a:ext cx="2517775" cy="1168400"/>
            <a:chOff x="453268" y="4318606"/>
            <a:chExt cx="2518532" cy="1167794"/>
          </a:xfrm>
        </p:grpSpPr>
        <p:pic>
          <p:nvPicPr>
            <p:cNvPr id="345" name="Google Shape;345;p47"/>
            <p:cNvPicPr preferRelativeResize="0"/>
            <p:nvPr/>
          </p:nvPicPr>
          <p:blipFill rotWithShape="1">
            <a:blip r:embed="rId4">
              <a:alphaModFix/>
            </a:blip>
            <a:srcRect/>
            <a:stretch/>
          </p:blipFill>
          <p:spPr>
            <a:xfrm>
              <a:off x="453268" y="4615454"/>
              <a:ext cx="2518532" cy="870946"/>
            </a:xfrm>
            <a:prstGeom prst="rect">
              <a:avLst/>
            </a:prstGeom>
            <a:noFill/>
            <a:ln>
              <a:noFill/>
            </a:ln>
          </p:spPr>
        </p:pic>
        <p:sp>
          <p:nvSpPr>
            <p:cNvPr id="346" name="Google Shape;346;p47"/>
            <p:cNvSpPr txBox="1"/>
            <p:nvPr/>
          </p:nvSpPr>
          <p:spPr>
            <a:xfrm>
              <a:off x="703114" y="4318606"/>
              <a:ext cx="9364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Center:</a:t>
              </a:r>
              <a:endParaRPr/>
            </a:p>
          </p:txBody>
        </p:sp>
      </p:grpSp>
      <p:grpSp>
        <p:nvGrpSpPr>
          <p:cNvPr id="347" name="Google Shape;347;p47"/>
          <p:cNvGrpSpPr/>
          <p:nvPr/>
        </p:nvGrpSpPr>
        <p:grpSpPr>
          <a:xfrm>
            <a:off x="3011488" y="3313113"/>
            <a:ext cx="2728912" cy="1138237"/>
            <a:chOff x="3048000" y="4275151"/>
            <a:chExt cx="2728452" cy="1137317"/>
          </a:xfrm>
        </p:grpSpPr>
        <p:pic>
          <p:nvPicPr>
            <p:cNvPr id="348" name="Google Shape;348;p47"/>
            <p:cNvPicPr preferRelativeResize="0"/>
            <p:nvPr/>
          </p:nvPicPr>
          <p:blipFill rotWithShape="1">
            <a:blip r:embed="rId5">
              <a:alphaModFix/>
            </a:blip>
            <a:srcRect/>
            <a:stretch/>
          </p:blipFill>
          <p:spPr>
            <a:xfrm>
              <a:off x="3048000" y="4650468"/>
              <a:ext cx="2728452" cy="762000"/>
            </a:xfrm>
            <a:prstGeom prst="rect">
              <a:avLst/>
            </a:prstGeom>
            <a:noFill/>
            <a:ln>
              <a:noFill/>
            </a:ln>
          </p:spPr>
        </p:pic>
        <p:sp>
          <p:nvSpPr>
            <p:cNvPr id="349" name="Google Shape;349;p47"/>
            <p:cNvSpPr txBox="1"/>
            <p:nvPr/>
          </p:nvSpPr>
          <p:spPr>
            <a:xfrm>
              <a:off x="3200400" y="4275151"/>
              <a:ext cx="11940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Forwards:</a:t>
              </a:r>
              <a:endParaRPr/>
            </a:p>
          </p:txBody>
        </p:sp>
      </p:grpSp>
      <p:grpSp>
        <p:nvGrpSpPr>
          <p:cNvPr id="350" name="Google Shape;350;p47"/>
          <p:cNvGrpSpPr/>
          <p:nvPr/>
        </p:nvGrpSpPr>
        <p:grpSpPr>
          <a:xfrm>
            <a:off x="5867400" y="3313113"/>
            <a:ext cx="2605088" cy="1168400"/>
            <a:chOff x="5867400" y="3313843"/>
            <a:chExt cx="2605549" cy="1167481"/>
          </a:xfrm>
        </p:grpSpPr>
        <p:pic>
          <p:nvPicPr>
            <p:cNvPr id="351" name="Google Shape;351;p47"/>
            <p:cNvPicPr preferRelativeResize="0"/>
            <p:nvPr/>
          </p:nvPicPr>
          <p:blipFill rotWithShape="1">
            <a:blip r:embed="rId6">
              <a:alphaModFix/>
            </a:blip>
            <a:srcRect/>
            <a:stretch/>
          </p:blipFill>
          <p:spPr>
            <a:xfrm>
              <a:off x="5867400" y="3719324"/>
              <a:ext cx="2605549" cy="762000"/>
            </a:xfrm>
            <a:prstGeom prst="rect">
              <a:avLst/>
            </a:prstGeom>
            <a:noFill/>
            <a:ln>
              <a:noFill/>
            </a:ln>
          </p:spPr>
        </p:pic>
        <p:sp>
          <p:nvSpPr>
            <p:cNvPr id="352" name="Google Shape;352;p47"/>
            <p:cNvSpPr txBox="1"/>
            <p:nvPr/>
          </p:nvSpPr>
          <p:spPr>
            <a:xfrm>
              <a:off x="6096000" y="3313843"/>
              <a:ext cx="9834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Guards:</a:t>
              </a:r>
              <a:endParaRPr/>
            </a:p>
          </p:txBody>
        </p:sp>
      </p:grpSp>
      <p:sp>
        <p:nvSpPr>
          <p:cNvPr id="353" name="Google Shape;353;p47"/>
          <p:cNvSpPr txBox="1"/>
          <p:nvPr/>
        </p:nvSpPr>
        <p:spPr>
          <a:xfrm>
            <a:off x="903288" y="5551488"/>
            <a:ext cx="6945312" cy="9540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mic Sans MS"/>
                <a:ea typeface="Comic Sans MS"/>
                <a:cs typeface="Comic Sans MS"/>
                <a:sym typeface="Comic Sans MS"/>
              </a:rPr>
              <a:t>Thus, the number of ways to select the starting line up is  2*10*6  = </a:t>
            </a:r>
            <a:r>
              <a:rPr lang="en-US" sz="2800">
                <a:solidFill>
                  <a:srgbClr val="FF0000"/>
                </a:solidFill>
                <a:latin typeface="Comic Sans MS"/>
                <a:ea typeface="Comic Sans MS"/>
                <a:cs typeface="Comic Sans MS"/>
                <a:sym typeface="Comic Sans MS"/>
              </a:rPr>
              <a:t>120</a:t>
            </a:r>
            <a:r>
              <a:rPr lang="en-US" sz="2800">
                <a:solidFill>
                  <a:schemeClr val="dk1"/>
                </a:solidFill>
                <a:latin typeface="Comic Sans MS"/>
                <a:ea typeface="Comic Sans MS"/>
                <a:cs typeface="Comic Sans MS"/>
                <a:sym typeface="Comic Sans MS"/>
              </a:rPr>
              <a:t>.</a:t>
            </a:r>
            <a:endParaRPr/>
          </a:p>
        </p:txBody>
      </p:sp>
      <p:pic>
        <p:nvPicPr>
          <p:cNvPr id="354" name="Google Shape;354;p47"/>
          <p:cNvPicPr preferRelativeResize="0"/>
          <p:nvPr/>
        </p:nvPicPr>
        <p:blipFill rotWithShape="1">
          <a:blip r:embed="rId7">
            <a:alphaModFix/>
          </a:blip>
          <a:srcRect/>
          <a:stretch/>
        </p:blipFill>
        <p:spPr>
          <a:xfrm>
            <a:off x="3135313" y="4648200"/>
            <a:ext cx="2503487" cy="577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500"/>
                                        <p:tgtEl>
                                          <p:spTgt spid="3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fade">
                                      <p:cBhvr>
                                        <p:cTn id="12" dur="500"/>
                                        <p:tgtEl>
                                          <p:spTgt spid="3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0"/>
                                        </p:tgtEl>
                                        <p:attrNameLst>
                                          <p:attrName>style.visibility</p:attrName>
                                        </p:attrNameLst>
                                      </p:cBhvr>
                                      <p:to>
                                        <p:strVal val="visible"/>
                                      </p:to>
                                    </p:set>
                                    <p:animEffect transition="in" filter="fade">
                                      <p:cBhvr>
                                        <p:cTn id="17" dur="500"/>
                                        <p:tgtEl>
                                          <p:spTgt spid="3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3"/>
                                        </p:tgtEl>
                                        <p:attrNameLst>
                                          <p:attrName>style.visibility</p:attrName>
                                        </p:attrNameLst>
                                      </p:cBhvr>
                                      <p:to>
                                        <p:strVal val="visible"/>
                                      </p:to>
                                    </p:set>
                                    <p:animEffect transition="in" filter="fade">
                                      <p:cBhvr>
                                        <p:cTn id="22"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360" name="Google Shape;36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Permutations vs. Combinations</a:t>
            </a:r>
            <a:endParaRPr/>
          </a:p>
        </p:txBody>
      </p:sp>
      <p:sp>
        <p:nvSpPr>
          <p:cNvPr id="361" name="Google Shape;361;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sz="2800"/>
              <a:t>Both are ways to count the possibilities</a:t>
            </a:r>
            <a:endParaRPr/>
          </a:p>
          <a:p>
            <a:pPr marL="342900" lvl="0" indent="-342900" algn="l" rtl="0">
              <a:lnSpc>
                <a:spcPct val="90000"/>
              </a:lnSpc>
              <a:spcBef>
                <a:spcPts val="560"/>
              </a:spcBef>
              <a:spcAft>
                <a:spcPts val="0"/>
              </a:spcAft>
              <a:buClr>
                <a:schemeClr val="dk1"/>
              </a:buClr>
              <a:buSzPts val="2800"/>
              <a:buChar char="•"/>
            </a:pPr>
            <a:r>
              <a:rPr lang="en-US" sz="2800"/>
              <a:t>The difference between them is whether order matters or not</a:t>
            </a:r>
            <a:endParaRPr/>
          </a:p>
          <a:p>
            <a:pPr marL="342900" lvl="0" indent="-342900" algn="l" rtl="0">
              <a:lnSpc>
                <a:spcPct val="90000"/>
              </a:lnSpc>
              <a:spcBef>
                <a:spcPts val="560"/>
              </a:spcBef>
              <a:spcAft>
                <a:spcPts val="0"/>
              </a:spcAft>
              <a:buClr>
                <a:schemeClr val="dk1"/>
              </a:buClr>
              <a:buSzPts val="2800"/>
              <a:buChar char="•"/>
            </a:pPr>
            <a:r>
              <a:rPr lang="en-US" sz="2800"/>
              <a:t>Consider a poker hand:</a:t>
            </a:r>
            <a:endParaRPr/>
          </a:p>
          <a:p>
            <a:pPr marL="742950" lvl="1" indent="-285750" algn="l" rtl="0">
              <a:lnSpc>
                <a:spcPct val="90000"/>
              </a:lnSpc>
              <a:spcBef>
                <a:spcPts val="480"/>
              </a:spcBef>
              <a:spcAft>
                <a:spcPts val="0"/>
              </a:spcAft>
              <a:buClr>
                <a:schemeClr val="dk1"/>
              </a:buClr>
              <a:buSzPts val="2400"/>
              <a:buChar char="–"/>
            </a:pPr>
            <a:r>
              <a:rPr lang="en-US" sz="2400"/>
              <a:t>A</a:t>
            </a:r>
            <a:r>
              <a:rPr lang="en-US" sz="2400">
                <a:solidFill>
                  <a:srgbClr val="FF0000"/>
                </a:solidFill>
                <a:latin typeface="Times New Roman"/>
                <a:ea typeface="Times New Roman"/>
                <a:cs typeface="Times New Roman"/>
                <a:sym typeface="Times New Roman"/>
              </a:rPr>
              <a:t>♦</a:t>
            </a:r>
            <a:r>
              <a:rPr lang="en-US" sz="2400"/>
              <a:t>, 5</a:t>
            </a:r>
            <a:r>
              <a:rPr lang="en-US" sz="2400">
                <a:solidFill>
                  <a:srgbClr val="FF0000"/>
                </a:solidFill>
                <a:latin typeface="Times New Roman"/>
                <a:ea typeface="Times New Roman"/>
                <a:cs typeface="Times New Roman"/>
                <a:sym typeface="Times New Roman"/>
              </a:rPr>
              <a:t>♥</a:t>
            </a:r>
            <a:r>
              <a:rPr lang="en-US" sz="2400"/>
              <a:t>, 7♣, 10♠, K♠</a:t>
            </a:r>
            <a:endParaRPr/>
          </a:p>
          <a:p>
            <a:pPr marL="342900" lvl="0" indent="-342900" algn="l" rtl="0">
              <a:lnSpc>
                <a:spcPct val="90000"/>
              </a:lnSpc>
              <a:spcBef>
                <a:spcPts val="560"/>
              </a:spcBef>
              <a:spcAft>
                <a:spcPts val="0"/>
              </a:spcAft>
              <a:buClr>
                <a:schemeClr val="dk1"/>
              </a:buClr>
              <a:buSzPts val="2800"/>
              <a:buChar char="•"/>
            </a:pPr>
            <a:r>
              <a:rPr lang="en-US" sz="2800"/>
              <a:t>Is that the same hand as:</a:t>
            </a:r>
            <a:endParaRPr/>
          </a:p>
          <a:p>
            <a:pPr marL="742950" lvl="1" indent="-285750" algn="l" rtl="0">
              <a:lnSpc>
                <a:spcPct val="90000"/>
              </a:lnSpc>
              <a:spcBef>
                <a:spcPts val="480"/>
              </a:spcBef>
              <a:spcAft>
                <a:spcPts val="0"/>
              </a:spcAft>
              <a:buClr>
                <a:schemeClr val="dk1"/>
              </a:buClr>
              <a:buSzPts val="2400"/>
              <a:buChar char="–"/>
            </a:pPr>
            <a:r>
              <a:rPr lang="en-US" sz="2400"/>
              <a:t>K♠, 10♠, 7♣, 5</a:t>
            </a:r>
            <a:r>
              <a:rPr lang="en-US" sz="2400">
                <a:solidFill>
                  <a:srgbClr val="FF0000"/>
                </a:solidFill>
                <a:latin typeface="Times New Roman"/>
                <a:ea typeface="Times New Roman"/>
                <a:cs typeface="Times New Roman"/>
                <a:sym typeface="Times New Roman"/>
              </a:rPr>
              <a:t>♥</a:t>
            </a:r>
            <a:r>
              <a:rPr lang="en-US" sz="2400"/>
              <a:t>, A</a:t>
            </a:r>
            <a:r>
              <a:rPr lang="en-US" sz="2400">
                <a:solidFill>
                  <a:srgbClr val="FF0000"/>
                </a:solidFill>
                <a:latin typeface="Times New Roman"/>
                <a:ea typeface="Times New Roman"/>
                <a:cs typeface="Times New Roman"/>
                <a:sym typeface="Times New Roman"/>
              </a:rPr>
              <a:t>♦</a:t>
            </a:r>
            <a:endParaRPr/>
          </a:p>
          <a:p>
            <a:pPr marL="342900" lvl="0" indent="-342900" algn="l" rtl="0">
              <a:lnSpc>
                <a:spcPct val="90000"/>
              </a:lnSpc>
              <a:spcBef>
                <a:spcPts val="560"/>
              </a:spcBef>
              <a:spcAft>
                <a:spcPts val="0"/>
              </a:spcAft>
              <a:buClr>
                <a:schemeClr val="dk1"/>
              </a:buClr>
              <a:buSzPts val="2800"/>
              <a:buChar char="•"/>
            </a:pPr>
            <a:r>
              <a:rPr lang="en-US" sz="2800"/>
              <a:t>Does the order the cards are handed out matter?</a:t>
            </a:r>
            <a:endParaRPr/>
          </a:p>
          <a:p>
            <a:pPr marL="742950" lvl="1" indent="-285750" algn="l" rtl="0">
              <a:lnSpc>
                <a:spcPct val="90000"/>
              </a:lnSpc>
              <a:spcBef>
                <a:spcPts val="480"/>
              </a:spcBef>
              <a:spcAft>
                <a:spcPts val="0"/>
              </a:spcAft>
              <a:buClr>
                <a:schemeClr val="dk1"/>
              </a:buClr>
              <a:buSzPts val="2400"/>
              <a:buChar char="–"/>
            </a:pPr>
            <a:r>
              <a:rPr lang="en-US" sz="2400"/>
              <a:t>If yes, then we are dealing with permutations</a:t>
            </a:r>
            <a:endParaRPr/>
          </a:p>
          <a:p>
            <a:pPr marL="742950" lvl="1" indent="-285750" algn="l" rtl="0">
              <a:lnSpc>
                <a:spcPct val="90000"/>
              </a:lnSpc>
              <a:spcBef>
                <a:spcPts val="480"/>
              </a:spcBef>
              <a:spcAft>
                <a:spcPts val="0"/>
              </a:spcAft>
              <a:buClr>
                <a:schemeClr val="dk1"/>
              </a:buClr>
              <a:buSzPts val="2400"/>
              <a:buChar char="–"/>
            </a:pPr>
            <a:r>
              <a:rPr lang="en-US" sz="2400"/>
              <a:t>If no, then we are dealing with combinations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367" name="Google Shape;367;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Permutations</a:t>
            </a:r>
            <a:endParaRPr/>
          </a:p>
        </p:txBody>
      </p:sp>
      <p:sp>
        <p:nvSpPr>
          <p:cNvPr id="368" name="Google Shape;368;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sz="2800"/>
              <a:t>A permutation is an ordered arrangement of the elements of some set </a:t>
            </a:r>
            <a:r>
              <a:rPr lang="en-US" sz="2800" i="1"/>
              <a:t>S</a:t>
            </a:r>
            <a:endParaRPr/>
          </a:p>
          <a:p>
            <a:pPr marL="742950" lvl="1" indent="-285750" algn="l" rtl="0">
              <a:lnSpc>
                <a:spcPct val="90000"/>
              </a:lnSpc>
              <a:spcBef>
                <a:spcPts val="480"/>
              </a:spcBef>
              <a:spcAft>
                <a:spcPts val="0"/>
              </a:spcAft>
              <a:buClr>
                <a:schemeClr val="dk1"/>
              </a:buClr>
              <a:buSzPts val="2400"/>
              <a:buChar char="–"/>
            </a:pPr>
            <a:r>
              <a:rPr lang="en-US" sz="2400"/>
              <a:t>Let </a:t>
            </a:r>
            <a:r>
              <a:rPr lang="en-US" sz="2400" i="1"/>
              <a:t>S</a:t>
            </a:r>
            <a:r>
              <a:rPr lang="en-US" sz="2400"/>
              <a:t> = {a, b, c}</a:t>
            </a:r>
            <a:endParaRPr/>
          </a:p>
          <a:p>
            <a:pPr marL="742950" lvl="1" indent="-285750" algn="l" rtl="0">
              <a:lnSpc>
                <a:spcPct val="90000"/>
              </a:lnSpc>
              <a:spcBef>
                <a:spcPts val="480"/>
              </a:spcBef>
              <a:spcAft>
                <a:spcPts val="0"/>
              </a:spcAft>
              <a:buClr>
                <a:schemeClr val="dk1"/>
              </a:buClr>
              <a:buSzPts val="2400"/>
              <a:buChar char="–"/>
            </a:pPr>
            <a:r>
              <a:rPr lang="en-US" sz="2400"/>
              <a:t>c, b, a is a permutation of S</a:t>
            </a:r>
            <a:endParaRPr/>
          </a:p>
          <a:p>
            <a:pPr marL="742950" lvl="1" indent="-285750" algn="l" rtl="0">
              <a:lnSpc>
                <a:spcPct val="90000"/>
              </a:lnSpc>
              <a:spcBef>
                <a:spcPts val="480"/>
              </a:spcBef>
              <a:spcAft>
                <a:spcPts val="0"/>
              </a:spcAft>
              <a:buClr>
                <a:schemeClr val="dk1"/>
              </a:buClr>
              <a:buSzPts val="2400"/>
              <a:buChar char="–"/>
            </a:pPr>
            <a:r>
              <a:rPr lang="en-US" sz="2400"/>
              <a:t>b, c, a is a </a:t>
            </a:r>
            <a:r>
              <a:rPr lang="en-US" sz="2400" i="1"/>
              <a:t>different </a:t>
            </a:r>
            <a:r>
              <a:rPr lang="en-US" sz="2400"/>
              <a:t>permutation of S</a:t>
            </a:r>
            <a:endParaRPr/>
          </a:p>
          <a:p>
            <a:pPr marL="342900" lvl="0" indent="-342900" algn="l" rtl="0">
              <a:lnSpc>
                <a:spcPct val="90000"/>
              </a:lnSpc>
              <a:spcBef>
                <a:spcPts val="560"/>
              </a:spcBef>
              <a:spcAft>
                <a:spcPts val="0"/>
              </a:spcAft>
              <a:buClr>
                <a:schemeClr val="dk1"/>
              </a:buClr>
              <a:buSzPts val="2800"/>
              <a:buChar char="•"/>
            </a:pPr>
            <a:r>
              <a:rPr lang="en-US" sz="2800"/>
              <a:t>An </a:t>
            </a:r>
            <a:r>
              <a:rPr lang="en-US" sz="2800" i="1"/>
              <a:t>r</a:t>
            </a:r>
            <a:r>
              <a:rPr lang="en-US" sz="2800"/>
              <a:t>-permutation is an ordered arrangement of </a:t>
            </a:r>
            <a:r>
              <a:rPr lang="en-US" sz="2800" i="1"/>
              <a:t>r</a:t>
            </a:r>
            <a:r>
              <a:rPr lang="en-US" sz="2800"/>
              <a:t> elements of the set</a:t>
            </a:r>
            <a:endParaRPr/>
          </a:p>
          <a:p>
            <a:pPr marL="742950" lvl="1" indent="-285750" algn="l" rtl="0">
              <a:lnSpc>
                <a:spcPct val="90000"/>
              </a:lnSpc>
              <a:spcBef>
                <a:spcPts val="480"/>
              </a:spcBef>
              <a:spcAft>
                <a:spcPts val="0"/>
              </a:spcAft>
              <a:buClr>
                <a:schemeClr val="dk1"/>
              </a:buClr>
              <a:buSzPts val="2400"/>
              <a:buChar char="–"/>
            </a:pPr>
            <a:r>
              <a:rPr lang="en-US" sz="2400"/>
              <a:t>A</a:t>
            </a:r>
            <a:r>
              <a:rPr lang="en-US" sz="2400">
                <a:solidFill>
                  <a:srgbClr val="FF0000"/>
                </a:solidFill>
                <a:latin typeface="Times New Roman"/>
                <a:ea typeface="Times New Roman"/>
                <a:cs typeface="Times New Roman"/>
                <a:sym typeface="Times New Roman"/>
              </a:rPr>
              <a:t>♦</a:t>
            </a:r>
            <a:r>
              <a:rPr lang="en-US" sz="2400"/>
              <a:t>, 5</a:t>
            </a:r>
            <a:r>
              <a:rPr lang="en-US" sz="2400">
                <a:solidFill>
                  <a:srgbClr val="FF0000"/>
                </a:solidFill>
                <a:latin typeface="Times New Roman"/>
                <a:ea typeface="Times New Roman"/>
                <a:cs typeface="Times New Roman"/>
                <a:sym typeface="Times New Roman"/>
              </a:rPr>
              <a:t>♥</a:t>
            </a:r>
            <a:r>
              <a:rPr lang="en-US" sz="2400"/>
              <a:t>, 7♣, 10♠, K♠ is a 5-permutation of the set of cards</a:t>
            </a:r>
            <a:endParaRPr/>
          </a:p>
          <a:p>
            <a:pPr marL="342900" lvl="0" indent="-342900" algn="l" rtl="0">
              <a:lnSpc>
                <a:spcPct val="90000"/>
              </a:lnSpc>
              <a:spcBef>
                <a:spcPts val="560"/>
              </a:spcBef>
              <a:spcAft>
                <a:spcPts val="0"/>
              </a:spcAft>
              <a:buClr>
                <a:schemeClr val="dk1"/>
              </a:buClr>
              <a:buSzPts val="2800"/>
              <a:buChar char="•"/>
            </a:pPr>
            <a:r>
              <a:rPr lang="en-US" sz="2800"/>
              <a:t>The notation for the number of </a:t>
            </a:r>
            <a:r>
              <a:rPr lang="en-US" sz="2800" i="1"/>
              <a:t>r</a:t>
            </a:r>
            <a:r>
              <a:rPr lang="en-US" sz="2800"/>
              <a:t>-permutations: </a:t>
            </a:r>
            <a:r>
              <a:rPr lang="en-US" sz="2800" i="1"/>
              <a:t>P</a:t>
            </a:r>
            <a:r>
              <a:rPr lang="en-US" sz="2800"/>
              <a:t>(</a:t>
            </a:r>
            <a:r>
              <a:rPr lang="en-US" sz="2800" i="1"/>
              <a:t>n</a:t>
            </a:r>
            <a:r>
              <a:rPr lang="en-US" sz="2800"/>
              <a:t>,</a:t>
            </a:r>
            <a:r>
              <a:rPr lang="en-US" sz="2800" i="1"/>
              <a:t>r</a:t>
            </a:r>
            <a:r>
              <a:rPr lang="en-US" sz="2800"/>
              <a:t>)</a:t>
            </a:r>
            <a:endParaRPr/>
          </a:p>
          <a:p>
            <a:pPr marL="742950" lvl="1" indent="-285750" algn="l" rtl="0">
              <a:lnSpc>
                <a:spcPct val="90000"/>
              </a:lnSpc>
              <a:spcBef>
                <a:spcPts val="480"/>
              </a:spcBef>
              <a:spcAft>
                <a:spcPts val="0"/>
              </a:spcAft>
              <a:buClr>
                <a:schemeClr val="dk1"/>
              </a:buClr>
              <a:buSzPts val="2400"/>
              <a:buChar char="–"/>
            </a:pPr>
            <a:r>
              <a:rPr lang="en-US" sz="2400"/>
              <a:t>The poker hand is one of P(52,5) permutations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374" name="Google Shape;374;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Permutations</a:t>
            </a:r>
            <a:endParaRPr/>
          </a:p>
        </p:txBody>
      </p:sp>
      <p:sp>
        <p:nvSpPr>
          <p:cNvPr id="375" name="Google Shape;375;p50"/>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Number of poker hands (5 cards):</a:t>
            </a:r>
            <a:endParaRPr/>
          </a:p>
          <a:p>
            <a:pPr marL="742950" lvl="1" indent="-285750" algn="l" rtl="0">
              <a:spcBef>
                <a:spcPts val="400"/>
              </a:spcBef>
              <a:spcAft>
                <a:spcPts val="0"/>
              </a:spcAft>
              <a:buClr>
                <a:schemeClr val="dk1"/>
              </a:buClr>
              <a:buSzPts val="2000"/>
              <a:buChar char="–"/>
            </a:pPr>
            <a:r>
              <a:rPr lang="en-US" sz="2000" i="1"/>
              <a:t>P</a:t>
            </a:r>
            <a:r>
              <a:rPr lang="en-US" sz="2000"/>
              <a:t>(52,5) = 52*51*50*49*48 = 311,875,200</a:t>
            </a:r>
            <a:endParaRPr/>
          </a:p>
          <a:p>
            <a:pPr marL="342900" lvl="0" indent="-342900" algn="l" rtl="0">
              <a:spcBef>
                <a:spcPts val="480"/>
              </a:spcBef>
              <a:spcAft>
                <a:spcPts val="0"/>
              </a:spcAft>
              <a:buClr>
                <a:schemeClr val="dk1"/>
              </a:buClr>
              <a:buSzPts val="2400"/>
              <a:buChar char="•"/>
            </a:pPr>
            <a:r>
              <a:rPr lang="en-US" sz="2400"/>
              <a:t>Number of (initial) blackjack hands (2 cards):</a:t>
            </a:r>
            <a:endParaRPr/>
          </a:p>
          <a:p>
            <a:pPr marL="742950" lvl="1" indent="-285750" algn="l" rtl="0">
              <a:spcBef>
                <a:spcPts val="400"/>
              </a:spcBef>
              <a:spcAft>
                <a:spcPts val="0"/>
              </a:spcAft>
              <a:buClr>
                <a:schemeClr val="dk1"/>
              </a:buClr>
              <a:buSzPts val="2000"/>
              <a:buChar char="–"/>
            </a:pPr>
            <a:r>
              <a:rPr lang="en-US" sz="2000" i="1"/>
              <a:t>P</a:t>
            </a:r>
            <a:r>
              <a:rPr lang="en-US" sz="2000"/>
              <a:t>(52,2) = 52*51 = 2,652</a:t>
            </a:r>
            <a:endParaRPr/>
          </a:p>
          <a:p>
            <a:pPr marL="342900" lvl="0" indent="-342900" algn="l" rtl="0">
              <a:spcBef>
                <a:spcPts val="480"/>
              </a:spcBef>
              <a:spcAft>
                <a:spcPts val="0"/>
              </a:spcAft>
              <a:buClr>
                <a:schemeClr val="dk1"/>
              </a:buClr>
              <a:buSzPts val="2400"/>
              <a:buChar char="•"/>
            </a:pPr>
            <a:r>
              <a:rPr lang="en-US" sz="2400" i="1"/>
              <a:t>r</a:t>
            </a:r>
            <a:r>
              <a:rPr lang="en-US" sz="2400"/>
              <a:t>-permutation notation: </a:t>
            </a:r>
            <a:r>
              <a:rPr lang="en-US" sz="2400" i="1"/>
              <a:t>P</a:t>
            </a:r>
            <a:r>
              <a:rPr lang="en-US" sz="2400"/>
              <a:t>(</a:t>
            </a:r>
            <a:r>
              <a:rPr lang="en-US" sz="2400" i="1"/>
              <a:t>n</a:t>
            </a:r>
            <a:r>
              <a:rPr lang="en-US" sz="2400"/>
              <a:t>,</a:t>
            </a:r>
            <a:r>
              <a:rPr lang="en-US" sz="2400" i="1"/>
              <a:t>r</a:t>
            </a:r>
            <a:r>
              <a:rPr lang="en-US" sz="2400"/>
              <a:t>)</a:t>
            </a:r>
            <a:endParaRPr/>
          </a:p>
          <a:p>
            <a:pPr marL="742950" lvl="1" indent="-285750" algn="l" rtl="0">
              <a:spcBef>
                <a:spcPts val="400"/>
              </a:spcBef>
              <a:spcAft>
                <a:spcPts val="0"/>
              </a:spcAft>
              <a:buClr>
                <a:schemeClr val="dk1"/>
              </a:buClr>
              <a:buSzPts val="2000"/>
              <a:buChar char="–"/>
            </a:pPr>
            <a:r>
              <a:rPr lang="en-US" sz="2000"/>
              <a:t>The poker hand is one of P(52,5) permutations</a:t>
            </a:r>
            <a:endParaRPr/>
          </a:p>
        </p:txBody>
      </p:sp>
      <p:grpSp>
        <p:nvGrpSpPr>
          <p:cNvPr id="376" name="Google Shape;376;p50"/>
          <p:cNvGrpSpPr/>
          <p:nvPr/>
        </p:nvGrpSpPr>
        <p:grpSpPr>
          <a:xfrm>
            <a:off x="1676400" y="4114800"/>
            <a:ext cx="4268788" cy="533400"/>
            <a:chOff x="1200" y="1584"/>
            <a:chExt cx="2689" cy="336"/>
          </a:xfrm>
        </p:grpSpPr>
        <p:sp>
          <p:nvSpPr>
            <p:cNvPr id="377" name="Google Shape;377;p50"/>
            <p:cNvSpPr/>
            <p:nvPr/>
          </p:nvSpPr>
          <p:spPr>
            <a:xfrm>
              <a:off x="1200" y="1584"/>
              <a:ext cx="2688" cy="33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78" name="Google Shape;378;p50"/>
            <p:cNvPicPr preferRelativeResize="0"/>
            <p:nvPr/>
          </p:nvPicPr>
          <p:blipFill rotWithShape="1">
            <a:blip r:embed="rId3">
              <a:alphaModFix/>
            </a:blip>
            <a:srcRect/>
            <a:stretch/>
          </p:blipFill>
          <p:spPr>
            <a:xfrm>
              <a:off x="1200" y="1632"/>
              <a:ext cx="2689" cy="256"/>
            </a:xfrm>
            <a:prstGeom prst="rect">
              <a:avLst/>
            </a:prstGeom>
            <a:noFill/>
            <a:ln>
              <a:noFill/>
            </a:ln>
          </p:spPr>
        </p:pic>
      </p:grpSp>
      <p:grpSp>
        <p:nvGrpSpPr>
          <p:cNvPr id="379" name="Google Shape;379;p50"/>
          <p:cNvGrpSpPr/>
          <p:nvPr/>
        </p:nvGrpSpPr>
        <p:grpSpPr>
          <a:xfrm>
            <a:off x="1676400" y="4572000"/>
            <a:ext cx="4267200" cy="990600"/>
            <a:chOff x="1200" y="1872"/>
            <a:chExt cx="2688" cy="624"/>
          </a:xfrm>
        </p:grpSpPr>
        <p:sp>
          <p:nvSpPr>
            <p:cNvPr id="380" name="Google Shape;380;p50"/>
            <p:cNvSpPr/>
            <p:nvPr/>
          </p:nvSpPr>
          <p:spPr>
            <a:xfrm>
              <a:off x="1200" y="1872"/>
              <a:ext cx="2688" cy="62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81" name="Google Shape;381;p50"/>
            <p:cNvPicPr preferRelativeResize="0"/>
            <p:nvPr/>
          </p:nvPicPr>
          <p:blipFill rotWithShape="1">
            <a:blip r:embed="rId4">
              <a:alphaModFix/>
            </a:blip>
            <a:srcRect/>
            <a:stretch/>
          </p:blipFill>
          <p:spPr>
            <a:xfrm>
              <a:off x="1776" y="1920"/>
              <a:ext cx="768" cy="529"/>
            </a:xfrm>
            <a:prstGeom prst="rect">
              <a:avLst/>
            </a:prstGeom>
            <a:noFill/>
            <a:ln>
              <a:noFill/>
            </a:ln>
          </p:spPr>
        </p:pic>
      </p:grpSp>
      <p:grpSp>
        <p:nvGrpSpPr>
          <p:cNvPr id="382" name="Google Shape;382;p50"/>
          <p:cNvGrpSpPr/>
          <p:nvPr/>
        </p:nvGrpSpPr>
        <p:grpSpPr>
          <a:xfrm>
            <a:off x="1676400" y="5410200"/>
            <a:ext cx="4267200" cy="1143000"/>
            <a:chOff x="1200" y="2400"/>
            <a:chExt cx="2688" cy="720"/>
          </a:xfrm>
        </p:grpSpPr>
        <p:sp>
          <p:nvSpPr>
            <p:cNvPr id="383" name="Google Shape;383;p50"/>
            <p:cNvSpPr/>
            <p:nvPr/>
          </p:nvSpPr>
          <p:spPr>
            <a:xfrm>
              <a:off x="1200" y="2400"/>
              <a:ext cx="2688" cy="7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84" name="Google Shape;384;p50"/>
            <p:cNvPicPr preferRelativeResize="0"/>
            <p:nvPr/>
          </p:nvPicPr>
          <p:blipFill rotWithShape="1">
            <a:blip r:embed="rId5">
              <a:alphaModFix/>
            </a:blip>
            <a:srcRect/>
            <a:stretch/>
          </p:blipFill>
          <p:spPr>
            <a:xfrm>
              <a:off x="1776" y="2496"/>
              <a:ext cx="609" cy="544"/>
            </a:xfrm>
            <a:prstGeom prst="rect">
              <a:avLst/>
            </a:prstGeom>
            <a:noFill/>
            <a:ln>
              <a:noFill/>
            </a:ln>
          </p:spPr>
        </p:pic>
      </p:grpSp>
      <p:sp>
        <p:nvSpPr>
          <p:cNvPr id="385" name="Google Shape;385;p50"/>
          <p:cNvSpPr/>
          <p:nvPr/>
        </p:nvSpPr>
        <p:spPr>
          <a:xfrm>
            <a:off x="2514600" y="4648200"/>
            <a:ext cx="1524000" cy="990600"/>
          </a:xfrm>
          <a:prstGeom prst="rect">
            <a:avLst/>
          </a:prstGeom>
          <a:noFill/>
          <a:ln w="508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391" name="Google Shape;391;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Permutation formula proof</a:t>
            </a:r>
            <a:endParaRPr/>
          </a:p>
        </p:txBody>
      </p:sp>
      <p:sp>
        <p:nvSpPr>
          <p:cNvPr id="392" name="Google Shape;392;p51"/>
          <p:cNvSpPr txBox="1">
            <a:spLocks noGrp="1"/>
          </p:cNvSpPr>
          <p:nvPr>
            <p:ph type="body" idx="1"/>
          </p:nvPr>
        </p:nvSpPr>
        <p:spPr>
          <a:xfrm>
            <a:off x="457200" y="1600200"/>
            <a:ext cx="8229600" cy="4525963"/>
          </a:xfrm>
          <a:prstGeom prst="rect">
            <a:avLst/>
          </a:prstGeom>
          <a:blipFill rotWithShape="1">
            <a:blip r:embed="rId3">
              <a:alphaModFix/>
            </a:blip>
            <a:stretch>
              <a:fillRect l="-1258" t="-2829"/>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07" name="Google Shape;1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rgbClr val="00B0F0"/>
              </a:buClr>
              <a:buSzPct val="100000"/>
              <a:buChar char="•"/>
            </a:pPr>
            <a:r>
              <a:rPr lang="en-US">
                <a:solidFill>
                  <a:srgbClr val="00B0F0"/>
                </a:solidFill>
              </a:rPr>
              <a:t>Example 2:</a:t>
            </a:r>
            <a:r>
              <a:rPr lang="en-US"/>
              <a:t> The chairs of an auditorium are to be labeled with an uppercase English letter followed by a positive integer not exceeding 100. What is the largest number of chairs that can be labeled differently?</a:t>
            </a:r>
            <a:endParaRPr/>
          </a:p>
          <a:p>
            <a:pPr marL="342900" lvl="0" indent="-342900" algn="l" rtl="0">
              <a:spcBef>
                <a:spcPts val="544"/>
              </a:spcBef>
              <a:spcAft>
                <a:spcPts val="0"/>
              </a:spcAft>
              <a:buClr>
                <a:srgbClr val="00B0F0"/>
              </a:buClr>
              <a:buSzPct val="100000"/>
              <a:buChar char="•"/>
            </a:pPr>
            <a:r>
              <a:rPr lang="en-US" i="1">
                <a:solidFill>
                  <a:srgbClr val="00B0F0"/>
                </a:solidFill>
              </a:rPr>
              <a:t>Solution: </a:t>
            </a:r>
            <a:r>
              <a:rPr lang="en-US"/>
              <a:t>The procedure of labeling a chair consists of two tasks, namely, assigning to the seat one of the 26 uppercase English letters, and then assigning to it one of the 100 possible integers.</a:t>
            </a:r>
            <a:endParaRPr/>
          </a:p>
          <a:p>
            <a:pPr marL="342900" lvl="0" indent="-342900" algn="l" rtl="0">
              <a:spcBef>
                <a:spcPts val="544"/>
              </a:spcBef>
              <a:spcAft>
                <a:spcPts val="0"/>
              </a:spcAft>
              <a:buClr>
                <a:schemeClr val="dk1"/>
              </a:buClr>
              <a:buSzPct val="100000"/>
              <a:buChar char="•"/>
            </a:pPr>
            <a:r>
              <a:rPr lang="en-US"/>
              <a:t>The product rule shows that there are 26 · 100 = 2600 different ways that a chair can be labeled.</a:t>
            </a:r>
            <a:endParaRPr/>
          </a:p>
          <a:p>
            <a:pPr marL="342900" lvl="0" indent="-342900" algn="l" rtl="0">
              <a:spcBef>
                <a:spcPts val="544"/>
              </a:spcBef>
              <a:spcAft>
                <a:spcPts val="0"/>
              </a:spcAft>
              <a:buClr>
                <a:schemeClr val="dk1"/>
              </a:buClr>
              <a:buSzPct val="100000"/>
              <a:buChar char="•"/>
            </a:pPr>
            <a:r>
              <a:rPr lang="en-US"/>
              <a:t>Therefore, the largest number of chairs that can be labeled differently is 2600.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398" name="Google Shape;398;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Permutations vs. </a:t>
            </a:r>
            <a:r>
              <a:rPr lang="en-US" i="1"/>
              <a:t>r</a:t>
            </a:r>
            <a:r>
              <a:rPr lang="en-US"/>
              <a:t>-permutations</a:t>
            </a:r>
            <a:endParaRPr/>
          </a:p>
        </p:txBody>
      </p:sp>
      <p:sp>
        <p:nvSpPr>
          <p:cNvPr id="399" name="Google Shape;399;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i="1"/>
              <a:t>r</a:t>
            </a:r>
            <a:r>
              <a:rPr lang="en-US"/>
              <a:t>-permutations: Choosing an ordered 5 card hand is </a:t>
            </a:r>
            <a:r>
              <a:rPr lang="en-US" i="1"/>
              <a:t>P</a:t>
            </a:r>
            <a:r>
              <a:rPr lang="en-US"/>
              <a:t>(52,5)</a:t>
            </a:r>
            <a:endParaRPr/>
          </a:p>
          <a:p>
            <a:pPr marL="742950" lvl="1" indent="-285750" algn="l" rtl="0">
              <a:spcBef>
                <a:spcPts val="560"/>
              </a:spcBef>
              <a:spcAft>
                <a:spcPts val="0"/>
              </a:spcAft>
              <a:buClr>
                <a:schemeClr val="dk1"/>
              </a:buClr>
              <a:buSzPts val="2800"/>
              <a:buChar char="–"/>
            </a:pPr>
            <a:r>
              <a:rPr lang="en-US"/>
              <a:t>When people say “permutations”, they almost always mean </a:t>
            </a:r>
            <a:r>
              <a:rPr lang="en-US" i="1"/>
              <a:t>r</a:t>
            </a:r>
            <a:r>
              <a:rPr lang="en-US"/>
              <a:t>-permutations</a:t>
            </a:r>
            <a:endParaRPr/>
          </a:p>
          <a:p>
            <a:pPr marL="1143000" lvl="2" indent="-228600" algn="l" rtl="0">
              <a:spcBef>
                <a:spcPts val="480"/>
              </a:spcBef>
              <a:spcAft>
                <a:spcPts val="0"/>
              </a:spcAft>
              <a:buClr>
                <a:schemeClr val="dk1"/>
              </a:buClr>
              <a:buSzPts val="2400"/>
              <a:buChar char="•"/>
            </a:pPr>
            <a:r>
              <a:rPr lang="en-US"/>
              <a:t>But the name can refer to both</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Permutations: Choosing an order for all 52 cards is </a:t>
            </a:r>
            <a:r>
              <a:rPr lang="en-US" i="1"/>
              <a:t>P</a:t>
            </a:r>
            <a:r>
              <a:rPr lang="en-US"/>
              <a:t>(52,52) = 52!</a:t>
            </a:r>
            <a:endParaRPr/>
          </a:p>
          <a:p>
            <a:pPr marL="742950" lvl="1" indent="-285750" algn="l" rtl="0">
              <a:spcBef>
                <a:spcPts val="560"/>
              </a:spcBef>
              <a:spcAft>
                <a:spcPts val="0"/>
              </a:spcAft>
              <a:buClr>
                <a:schemeClr val="dk1"/>
              </a:buClr>
              <a:buSzPts val="2800"/>
              <a:buChar char="–"/>
            </a:pPr>
            <a:r>
              <a:rPr lang="en-US"/>
              <a:t>Thus, </a:t>
            </a:r>
            <a:r>
              <a:rPr lang="en-US" i="1"/>
              <a:t>P</a:t>
            </a:r>
            <a:r>
              <a:rPr lang="en-US"/>
              <a:t>(</a:t>
            </a:r>
            <a:r>
              <a:rPr lang="en-US" i="1"/>
              <a:t>n</a:t>
            </a:r>
            <a:r>
              <a:rPr lang="en-US"/>
              <a:t>,</a:t>
            </a:r>
            <a:r>
              <a:rPr lang="en-US" i="1"/>
              <a:t>n</a:t>
            </a:r>
            <a:r>
              <a:rPr lang="en-US"/>
              <a:t>) = </a:t>
            </a:r>
            <a:r>
              <a:rPr lang="en-US" i="1"/>
              <a:t>n</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05" name="Google Shape;405;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Sample question</a:t>
            </a:r>
            <a:endParaRPr/>
          </a:p>
        </p:txBody>
      </p:sp>
      <p:sp>
        <p:nvSpPr>
          <p:cNvPr id="406" name="Google Shape;406;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sz="2800"/>
              <a:t>How many permutations of {a, b, c, d, e, f, g} end with a?</a:t>
            </a:r>
            <a:endParaRPr/>
          </a:p>
          <a:p>
            <a:pPr marL="742950" lvl="1" indent="-285750" algn="l" rtl="0">
              <a:lnSpc>
                <a:spcPct val="90000"/>
              </a:lnSpc>
              <a:spcBef>
                <a:spcPts val="480"/>
              </a:spcBef>
              <a:spcAft>
                <a:spcPts val="0"/>
              </a:spcAft>
              <a:buClr>
                <a:schemeClr val="dk1"/>
              </a:buClr>
              <a:buSzPts val="2400"/>
              <a:buChar char="–"/>
            </a:pPr>
            <a:r>
              <a:rPr lang="en-US" sz="2400"/>
              <a:t>Note that the set has 7 elements</a:t>
            </a:r>
            <a:endParaRPr/>
          </a:p>
          <a:p>
            <a:pPr marL="342900" lvl="0" indent="-165100" algn="l" rtl="0">
              <a:lnSpc>
                <a:spcPct val="90000"/>
              </a:lnSpc>
              <a:spcBef>
                <a:spcPts val="560"/>
              </a:spcBef>
              <a:spcAft>
                <a:spcPts val="0"/>
              </a:spcAft>
              <a:buClr>
                <a:schemeClr val="dk1"/>
              </a:buClr>
              <a:buSzPts val="2800"/>
              <a:buNone/>
            </a:pPr>
            <a:endParaRPr sz="2800"/>
          </a:p>
          <a:p>
            <a:pPr marL="342900" lvl="0" indent="-342900" algn="l" rtl="0">
              <a:lnSpc>
                <a:spcPct val="90000"/>
              </a:lnSpc>
              <a:spcBef>
                <a:spcPts val="560"/>
              </a:spcBef>
              <a:spcAft>
                <a:spcPts val="0"/>
              </a:spcAft>
              <a:buClr>
                <a:schemeClr val="dk1"/>
              </a:buClr>
              <a:buSzPts val="2800"/>
              <a:buChar char="•"/>
            </a:pPr>
            <a:r>
              <a:rPr lang="en-US" sz="2800"/>
              <a:t>The last character must be a</a:t>
            </a:r>
            <a:endParaRPr/>
          </a:p>
          <a:p>
            <a:pPr marL="742950" lvl="1" indent="-285750" algn="l" rtl="0">
              <a:lnSpc>
                <a:spcPct val="90000"/>
              </a:lnSpc>
              <a:spcBef>
                <a:spcPts val="480"/>
              </a:spcBef>
              <a:spcAft>
                <a:spcPts val="0"/>
              </a:spcAft>
              <a:buClr>
                <a:schemeClr val="dk1"/>
              </a:buClr>
              <a:buSzPts val="2400"/>
              <a:buChar char="–"/>
            </a:pPr>
            <a:r>
              <a:rPr lang="en-US" sz="2400"/>
              <a:t>The rest can be in any order</a:t>
            </a:r>
            <a:endParaRPr/>
          </a:p>
          <a:p>
            <a:pPr marL="342900" lvl="0" indent="-342900" algn="l" rtl="0">
              <a:lnSpc>
                <a:spcPct val="90000"/>
              </a:lnSpc>
              <a:spcBef>
                <a:spcPts val="560"/>
              </a:spcBef>
              <a:spcAft>
                <a:spcPts val="0"/>
              </a:spcAft>
              <a:buClr>
                <a:schemeClr val="dk1"/>
              </a:buClr>
              <a:buSzPts val="2800"/>
              <a:buChar char="•"/>
            </a:pPr>
            <a:r>
              <a:rPr lang="en-US" sz="2800"/>
              <a:t>Thus, we want a 6-permutation on the set {b, c, d, e, f, g} </a:t>
            </a:r>
            <a:endParaRPr/>
          </a:p>
          <a:p>
            <a:pPr marL="342900" lvl="0" indent="-342900" algn="l" rtl="0">
              <a:lnSpc>
                <a:spcPct val="90000"/>
              </a:lnSpc>
              <a:spcBef>
                <a:spcPts val="560"/>
              </a:spcBef>
              <a:spcAft>
                <a:spcPts val="0"/>
              </a:spcAft>
              <a:buClr>
                <a:schemeClr val="dk1"/>
              </a:buClr>
              <a:buSzPts val="2800"/>
              <a:buChar char="•"/>
            </a:pPr>
            <a:r>
              <a:rPr lang="en-US" sz="2800"/>
              <a:t>P(6,6) = 6! = 720</a:t>
            </a:r>
            <a:endParaRPr/>
          </a:p>
          <a:p>
            <a:pPr marL="342900" lvl="0" indent="-165100" algn="l" rtl="0">
              <a:lnSpc>
                <a:spcPct val="90000"/>
              </a:lnSpc>
              <a:spcBef>
                <a:spcPts val="560"/>
              </a:spcBef>
              <a:spcAft>
                <a:spcPts val="0"/>
              </a:spcAft>
              <a:buClr>
                <a:schemeClr val="dk1"/>
              </a:buClr>
              <a:buSzPts val="2800"/>
              <a:buNone/>
            </a:pPr>
            <a:endParaRPr sz="2800"/>
          </a:p>
          <a:p>
            <a:pPr marL="0" lvl="0" indent="0" algn="l" rtl="0">
              <a:lnSpc>
                <a:spcPct val="90000"/>
              </a:lnSpc>
              <a:spcBef>
                <a:spcPts val="560"/>
              </a:spcBef>
              <a:spcAft>
                <a:spcPts val="0"/>
              </a:spcAft>
              <a:buClr>
                <a:schemeClr val="dk1"/>
              </a:buClr>
              <a:buSzPts val="2800"/>
              <a:buNone/>
            </a:pP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412" name="Google Shape;412;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Combinations</a:t>
            </a:r>
            <a:endParaRPr/>
          </a:p>
        </p:txBody>
      </p:sp>
      <p:sp>
        <p:nvSpPr>
          <p:cNvPr id="413" name="Google Shape;413;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What if order </a:t>
            </a:r>
            <a:r>
              <a:rPr lang="en-US" sz="2800" i="1"/>
              <a:t>doesn’t</a:t>
            </a:r>
            <a:r>
              <a:rPr lang="en-US" sz="2800"/>
              <a:t> matter?</a:t>
            </a:r>
            <a:endParaRPr/>
          </a:p>
          <a:p>
            <a:pPr marL="342900" lvl="0" indent="-342900" algn="l" rtl="0">
              <a:spcBef>
                <a:spcPts val="560"/>
              </a:spcBef>
              <a:spcAft>
                <a:spcPts val="0"/>
              </a:spcAft>
              <a:buClr>
                <a:schemeClr val="dk1"/>
              </a:buClr>
              <a:buSzPts val="2800"/>
              <a:buChar char="•"/>
            </a:pPr>
            <a:r>
              <a:rPr lang="en-US" sz="2800"/>
              <a:t>In poker, the following two hands are equivalent:</a:t>
            </a:r>
            <a:endParaRPr/>
          </a:p>
          <a:p>
            <a:pPr marL="742950" lvl="1" indent="-285750" algn="l" rtl="0">
              <a:spcBef>
                <a:spcPts val="480"/>
              </a:spcBef>
              <a:spcAft>
                <a:spcPts val="0"/>
              </a:spcAft>
              <a:buClr>
                <a:schemeClr val="dk1"/>
              </a:buClr>
              <a:buSzPts val="2400"/>
              <a:buChar char="–"/>
            </a:pPr>
            <a:r>
              <a:rPr lang="en-US" sz="2400"/>
              <a:t>A</a:t>
            </a:r>
            <a:r>
              <a:rPr lang="en-US" sz="2400">
                <a:solidFill>
                  <a:srgbClr val="FF0000"/>
                </a:solidFill>
                <a:latin typeface="Times New Roman"/>
                <a:ea typeface="Times New Roman"/>
                <a:cs typeface="Times New Roman"/>
                <a:sym typeface="Times New Roman"/>
              </a:rPr>
              <a:t>♦</a:t>
            </a:r>
            <a:r>
              <a:rPr lang="en-US" sz="2400"/>
              <a:t>, 5</a:t>
            </a:r>
            <a:r>
              <a:rPr lang="en-US" sz="2400">
                <a:solidFill>
                  <a:srgbClr val="FF0000"/>
                </a:solidFill>
                <a:latin typeface="Times New Roman"/>
                <a:ea typeface="Times New Roman"/>
                <a:cs typeface="Times New Roman"/>
                <a:sym typeface="Times New Roman"/>
              </a:rPr>
              <a:t>♥</a:t>
            </a:r>
            <a:r>
              <a:rPr lang="en-US" sz="2400"/>
              <a:t>, 7♣, 10♠, K♠</a:t>
            </a:r>
            <a:endParaRPr/>
          </a:p>
          <a:p>
            <a:pPr marL="742950" lvl="1" indent="-285750" algn="l" rtl="0">
              <a:spcBef>
                <a:spcPts val="480"/>
              </a:spcBef>
              <a:spcAft>
                <a:spcPts val="0"/>
              </a:spcAft>
              <a:buClr>
                <a:schemeClr val="dk1"/>
              </a:buClr>
              <a:buSzPts val="2400"/>
              <a:buChar char="–"/>
            </a:pPr>
            <a:r>
              <a:rPr lang="en-US" sz="2400"/>
              <a:t>K♠, 10♠, 7♣, 5</a:t>
            </a:r>
            <a:r>
              <a:rPr lang="en-US" sz="2400">
                <a:solidFill>
                  <a:srgbClr val="FF0000"/>
                </a:solidFill>
                <a:latin typeface="Times New Roman"/>
                <a:ea typeface="Times New Roman"/>
                <a:cs typeface="Times New Roman"/>
                <a:sym typeface="Times New Roman"/>
              </a:rPr>
              <a:t>♥</a:t>
            </a:r>
            <a:r>
              <a:rPr lang="en-US" sz="2400"/>
              <a:t>, A</a:t>
            </a:r>
            <a:r>
              <a:rPr lang="en-US" sz="2400">
                <a:solidFill>
                  <a:srgbClr val="FF0000"/>
                </a:solidFill>
                <a:latin typeface="Times New Roman"/>
                <a:ea typeface="Times New Roman"/>
                <a:cs typeface="Times New Roman"/>
                <a:sym typeface="Times New Roman"/>
              </a:rPr>
              <a:t>♦</a:t>
            </a:r>
            <a:endParaRPr/>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a:t>The number of </a:t>
            </a:r>
            <a:r>
              <a:rPr lang="en-US" sz="2800" i="1"/>
              <a:t>r</a:t>
            </a:r>
            <a:r>
              <a:rPr lang="en-US" sz="2800"/>
              <a:t>-combinations of a set with </a:t>
            </a:r>
            <a:r>
              <a:rPr lang="en-US" sz="2800" i="1"/>
              <a:t>n</a:t>
            </a:r>
            <a:r>
              <a:rPr lang="en-US" sz="2800"/>
              <a:t> elements, where </a:t>
            </a:r>
            <a:r>
              <a:rPr lang="en-US" sz="2800" i="1"/>
              <a:t>n</a:t>
            </a:r>
            <a:r>
              <a:rPr lang="en-US" sz="2800"/>
              <a:t> is non-negative and 0≤</a:t>
            </a:r>
            <a:r>
              <a:rPr lang="en-US" sz="2800" i="1"/>
              <a:t>r</a:t>
            </a:r>
            <a:r>
              <a:rPr lang="en-US" sz="2800"/>
              <a:t>≤</a:t>
            </a:r>
            <a:r>
              <a:rPr lang="en-US" sz="2800" i="1"/>
              <a:t>n</a:t>
            </a:r>
            <a:r>
              <a:rPr lang="en-US" sz="2800"/>
              <a:t> is:</a:t>
            </a:r>
            <a:endParaRPr/>
          </a:p>
        </p:txBody>
      </p:sp>
      <p:grpSp>
        <p:nvGrpSpPr>
          <p:cNvPr id="414" name="Google Shape;414;p54"/>
          <p:cNvGrpSpPr/>
          <p:nvPr/>
        </p:nvGrpSpPr>
        <p:grpSpPr>
          <a:xfrm>
            <a:off x="3352800" y="5257800"/>
            <a:ext cx="2362200" cy="842963"/>
            <a:chOff x="2112" y="3312"/>
            <a:chExt cx="1488" cy="531"/>
          </a:xfrm>
        </p:grpSpPr>
        <p:sp>
          <p:nvSpPr>
            <p:cNvPr id="415" name="Google Shape;415;p54"/>
            <p:cNvSpPr/>
            <p:nvPr/>
          </p:nvSpPr>
          <p:spPr>
            <a:xfrm>
              <a:off x="2112" y="3312"/>
              <a:ext cx="1488" cy="5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6" name="Google Shape;416;p54"/>
            <p:cNvPicPr preferRelativeResize="0"/>
            <p:nvPr/>
          </p:nvPicPr>
          <p:blipFill rotWithShape="1">
            <a:blip r:embed="rId3">
              <a:alphaModFix/>
            </a:blip>
            <a:srcRect/>
            <a:stretch/>
          </p:blipFill>
          <p:spPr>
            <a:xfrm>
              <a:off x="2112" y="3312"/>
              <a:ext cx="1480" cy="531"/>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22" name="Google Shape;422;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Combination formula proof</a:t>
            </a:r>
            <a:endParaRPr/>
          </a:p>
        </p:txBody>
      </p:sp>
      <p:sp>
        <p:nvSpPr>
          <p:cNvPr id="423" name="Google Shape;423;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800"/>
              <a:buChar char="•"/>
            </a:pPr>
            <a:r>
              <a:rPr lang="en-US" sz="2800"/>
              <a:t>Let </a:t>
            </a:r>
            <a:r>
              <a:rPr lang="en-US" sz="2800" i="1"/>
              <a:t>C</a:t>
            </a:r>
            <a:r>
              <a:rPr lang="en-US" sz="2800"/>
              <a:t>(52,5) be the number of ways to generate unordered poker hands</a:t>
            </a:r>
            <a:endParaRPr/>
          </a:p>
          <a:p>
            <a:pPr marL="342900" lvl="0" indent="-342900" algn="l" rtl="0">
              <a:spcBef>
                <a:spcPts val="560"/>
              </a:spcBef>
              <a:spcAft>
                <a:spcPts val="0"/>
              </a:spcAft>
              <a:buClr>
                <a:schemeClr val="dk1"/>
              </a:buClr>
              <a:buSzPts val="2800"/>
              <a:buChar char="•"/>
            </a:pPr>
            <a:r>
              <a:rPr lang="en-US" sz="2800"/>
              <a:t>The number of ordered poker hands is </a:t>
            </a:r>
            <a:r>
              <a:rPr lang="en-US" sz="2800" i="1"/>
              <a:t>P</a:t>
            </a:r>
            <a:r>
              <a:rPr lang="en-US" sz="2800"/>
              <a:t>(52,5) = 311,875,200</a:t>
            </a:r>
            <a:endParaRPr/>
          </a:p>
          <a:p>
            <a:pPr marL="342900" lvl="0" indent="-342900" algn="l" rtl="0">
              <a:spcBef>
                <a:spcPts val="560"/>
              </a:spcBef>
              <a:spcAft>
                <a:spcPts val="0"/>
              </a:spcAft>
              <a:buClr>
                <a:schemeClr val="dk1"/>
              </a:buClr>
              <a:buSzPts val="2800"/>
              <a:buChar char="•"/>
            </a:pPr>
            <a:r>
              <a:rPr lang="en-US" sz="2800"/>
              <a:t>The number of ways to order a single poker hand is </a:t>
            </a:r>
            <a:r>
              <a:rPr lang="en-US" sz="2800" i="1"/>
              <a:t>P</a:t>
            </a:r>
            <a:r>
              <a:rPr lang="en-US" sz="2800"/>
              <a:t>(5,5) = 5! = 120</a:t>
            </a:r>
            <a:endParaRPr/>
          </a:p>
          <a:p>
            <a:pPr marL="342900" lvl="0" indent="-342900" algn="l" rtl="0">
              <a:spcBef>
                <a:spcPts val="560"/>
              </a:spcBef>
              <a:spcAft>
                <a:spcPts val="0"/>
              </a:spcAft>
              <a:buClr>
                <a:schemeClr val="dk1"/>
              </a:buClr>
              <a:buSzPts val="2800"/>
              <a:buChar char="•"/>
            </a:pPr>
            <a:r>
              <a:rPr lang="en-US" sz="2800"/>
              <a:t>The total number of unordered poker hands is the total number of ordered hands divided by the number of ways to order each hand</a:t>
            </a:r>
            <a:endParaRPr/>
          </a:p>
          <a:p>
            <a:pPr marL="342900" lvl="0" indent="-342900" algn="l" rtl="0">
              <a:spcBef>
                <a:spcPts val="560"/>
              </a:spcBef>
              <a:spcAft>
                <a:spcPts val="0"/>
              </a:spcAft>
              <a:buClr>
                <a:schemeClr val="dk1"/>
              </a:buClr>
              <a:buSzPts val="2800"/>
              <a:buChar char="•"/>
            </a:pPr>
            <a:r>
              <a:rPr lang="en-US" sz="2800"/>
              <a:t>Thus, </a:t>
            </a:r>
            <a:r>
              <a:rPr lang="en-US" sz="2800" i="1"/>
              <a:t>C</a:t>
            </a:r>
            <a:r>
              <a:rPr lang="en-US" sz="2800"/>
              <a:t>(52,5) = </a:t>
            </a:r>
            <a:r>
              <a:rPr lang="en-US" sz="2800" i="1"/>
              <a:t>P</a:t>
            </a:r>
            <a:r>
              <a:rPr lang="en-US" sz="2800"/>
              <a:t>(52,5)/</a:t>
            </a:r>
            <a:r>
              <a:rPr lang="en-US" sz="2800" i="1"/>
              <a:t>P</a:t>
            </a:r>
            <a:r>
              <a:rPr lang="en-US" sz="2800"/>
              <a:t>(5,5)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429" name="Google Shape;429;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Combination formula proof</a:t>
            </a:r>
            <a:endParaRPr/>
          </a:p>
        </p:txBody>
      </p:sp>
      <p:sp>
        <p:nvSpPr>
          <p:cNvPr id="430" name="Google Shape;430;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800"/>
              <a:buChar char="•"/>
            </a:pPr>
            <a:r>
              <a:rPr lang="en-US" sz="2800"/>
              <a:t>Let </a:t>
            </a:r>
            <a:r>
              <a:rPr lang="en-US" sz="2800" i="1"/>
              <a:t>C</a:t>
            </a:r>
            <a:r>
              <a:rPr lang="en-US" sz="2800"/>
              <a:t>(52,5) be the number of ways to generate unordered poker hands</a:t>
            </a:r>
            <a:endParaRPr/>
          </a:p>
          <a:p>
            <a:pPr marL="342900" lvl="0" indent="-342900" algn="l" rtl="0">
              <a:spcBef>
                <a:spcPts val="560"/>
              </a:spcBef>
              <a:spcAft>
                <a:spcPts val="0"/>
              </a:spcAft>
              <a:buClr>
                <a:schemeClr val="dk1"/>
              </a:buClr>
              <a:buSzPts val="2800"/>
              <a:buChar char="•"/>
            </a:pPr>
            <a:r>
              <a:rPr lang="en-US" sz="2800"/>
              <a:t>The number of ordered poker hands is </a:t>
            </a:r>
            <a:r>
              <a:rPr lang="en-US" sz="2800" i="1"/>
              <a:t>P</a:t>
            </a:r>
            <a:r>
              <a:rPr lang="en-US" sz="2800"/>
              <a:t>(52,5) = 311,875,200</a:t>
            </a:r>
            <a:endParaRPr/>
          </a:p>
          <a:p>
            <a:pPr marL="342900" lvl="0" indent="-342900" algn="l" rtl="0">
              <a:spcBef>
                <a:spcPts val="560"/>
              </a:spcBef>
              <a:spcAft>
                <a:spcPts val="0"/>
              </a:spcAft>
              <a:buClr>
                <a:schemeClr val="dk1"/>
              </a:buClr>
              <a:buSzPts val="2800"/>
              <a:buChar char="•"/>
            </a:pPr>
            <a:r>
              <a:rPr lang="en-US" sz="2800"/>
              <a:t>The number of ways to order a single poker hand is </a:t>
            </a:r>
            <a:r>
              <a:rPr lang="en-US" sz="2800" i="1"/>
              <a:t>P</a:t>
            </a:r>
            <a:r>
              <a:rPr lang="en-US" sz="2800"/>
              <a:t>(5,5) = 5! = 120</a:t>
            </a:r>
            <a:endParaRPr/>
          </a:p>
          <a:p>
            <a:pPr marL="342900" lvl="0" indent="-342900" algn="l" rtl="0">
              <a:spcBef>
                <a:spcPts val="560"/>
              </a:spcBef>
              <a:spcAft>
                <a:spcPts val="0"/>
              </a:spcAft>
              <a:buClr>
                <a:schemeClr val="dk1"/>
              </a:buClr>
              <a:buSzPts val="2800"/>
              <a:buChar char="•"/>
            </a:pPr>
            <a:r>
              <a:rPr lang="en-US" sz="2800"/>
              <a:t>The total number of unordered poker hands is the total number of ordered hands divided by the number of ways to order each hand</a:t>
            </a:r>
            <a:endParaRPr/>
          </a:p>
          <a:p>
            <a:pPr marL="342900" lvl="0" indent="-342900" algn="l" rtl="0">
              <a:spcBef>
                <a:spcPts val="560"/>
              </a:spcBef>
              <a:spcAft>
                <a:spcPts val="0"/>
              </a:spcAft>
              <a:buClr>
                <a:schemeClr val="dk1"/>
              </a:buClr>
              <a:buSzPts val="2800"/>
              <a:buChar char="•"/>
            </a:pPr>
            <a:r>
              <a:rPr lang="en-US" sz="2800"/>
              <a:t>Thus, </a:t>
            </a:r>
            <a:r>
              <a:rPr lang="en-US" sz="2800" i="1"/>
              <a:t>C</a:t>
            </a:r>
            <a:r>
              <a:rPr lang="en-US" sz="2800"/>
              <a:t>(52,5) = </a:t>
            </a:r>
            <a:r>
              <a:rPr lang="en-US" sz="2800" i="1"/>
              <a:t>P</a:t>
            </a:r>
            <a:r>
              <a:rPr lang="en-US" sz="2800"/>
              <a:t>(52,5)/</a:t>
            </a:r>
            <a:r>
              <a:rPr lang="en-US" sz="2800" i="1"/>
              <a:t>P</a:t>
            </a:r>
            <a:r>
              <a:rPr lang="en-US" sz="2800"/>
              <a:t>(5,5)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436" name="Google Shape;436;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Combination formula proof</a:t>
            </a:r>
            <a:endParaRPr/>
          </a:p>
        </p:txBody>
      </p:sp>
      <p:sp>
        <p:nvSpPr>
          <p:cNvPr id="437" name="Google Shape;437;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Clr>
                <a:schemeClr val="dk1"/>
              </a:buClr>
              <a:buSzPts val="2800"/>
              <a:buChar char="•"/>
            </a:pPr>
            <a:r>
              <a:rPr lang="en-US" sz="2800"/>
              <a:t>Let </a:t>
            </a:r>
            <a:r>
              <a:rPr lang="en-US" sz="2800" i="1"/>
              <a:t>C</a:t>
            </a:r>
            <a:r>
              <a:rPr lang="en-US" sz="2800"/>
              <a:t>(</a:t>
            </a:r>
            <a:r>
              <a:rPr lang="en-US" sz="2800" i="1"/>
              <a:t>n</a:t>
            </a:r>
            <a:r>
              <a:rPr lang="en-US" sz="2800"/>
              <a:t>, </a:t>
            </a:r>
            <a:r>
              <a:rPr lang="en-US" sz="2800" i="1"/>
              <a:t>r</a:t>
            </a:r>
            <a:r>
              <a:rPr lang="en-US" sz="2800"/>
              <a:t>) be the number of ways to generate unordered combinations</a:t>
            </a:r>
            <a:endParaRPr/>
          </a:p>
          <a:p>
            <a:pPr marL="342900" lvl="0" indent="-342900" algn="l" rtl="0">
              <a:lnSpc>
                <a:spcPct val="90000"/>
              </a:lnSpc>
              <a:spcBef>
                <a:spcPts val="560"/>
              </a:spcBef>
              <a:spcAft>
                <a:spcPts val="0"/>
              </a:spcAft>
              <a:buClr>
                <a:schemeClr val="dk1"/>
              </a:buClr>
              <a:buSzPts val="2800"/>
              <a:buChar char="•"/>
            </a:pPr>
            <a:r>
              <a:rPr lang="en-US" sz="2800"/>
              <a:t>The number of ordered combinations (i.e. </a:t>
            </a:r>
            <a:r>
              <a:rPr lang="en-US" sz="2800" i="1"/>
              <a:t>r</a:t>
            </a:r>
            <a:r>
              <a:rPr lang="en-US" sz="2800"/>
              <a:t>-permutations) is </a:t>
            </a:r>
            <a:r>
              <a:rPr lang="en-US" sz="2800" i="1"/>
              <a:t>P</a:t>
            </a:r>
            <a:r>
              <a:rPr lang="en-US" sz="2800"/>
              <a:t>(</a:t>
            </a:r>
            <a:r>
              <a:rPr lang="en-US" sz="2800" i="1"/>
              <a:t>n</a:t>
            </a:r>
            <a:r>
              <a:rPr lang="en-US" sz="2800"/>
              <a:t>, </a:t>
            </a:r>
            <a:r>
              <a:rPr lang="en-US" sz="2800" i="1"/>
              <a:t>r</a:t>
            </a:r>
            <a:r>
              <a:rPr lang="en-US" sz="2800"/>
              <a:t>)</a:t>
            </a:r>
            <a:endParaRPr/>
          </a:p>
          <a:p>
            <a:pPr marL="342900" lvl="0" indent="-342900" algn="l" rtl="0">
              <a:lnSpc>
                <a:spcPct val="90000"/>
              </a:lnSpc>
              <a:spcBef>
                <a:spcPts val="560"/>
              </a:spcBef>
              <a:spcAft>
                <a:spcPts val="0"/>
              </a:spcAft>
              <a:buClr>
                <a:schemeClr val="dk1"/>
              </a:buClr>
              <a:buSzPts val="2800"/>
              <a:buChar char="•"/>
            </a:pPr>
            <a:r>
              <a:rPr lang="en-US" sz="2800"/>
              <a:t>The number of ways to order a single one of those </a:t>
            </a:r>
            <a:r>
              <a:rPr lang="en-US" sz="2800" i="1"/>
              <a:t>r</a:t>
            </a:r>
            <a:r>
              <a:rPr lang="en-US" sz="2800"/>
              <a:t>-permutations </a:t>
            </a:r>
            <a:r>
              <a:rPr lang="en-US" sz="2800" i="1"/>
              <a:t>P</a:t>
            </a:r>
            <a:r>
              <a:rPr lang="en-US" sz="2800"/>
              <a:t>(</a:t>
            </a:r>
            <a:r>
              <a:rPr lang="en-US" sz="2800" i="1"/>
              <a:t>r, r</a:t>
            </a:r>
            <a:r>
              <a:rPr lang="en-US" sz="2800"/>
              <a:t>) </a:t>
            </a:r>
            <a:endParaRPr/>
          </a:p>
          <a:p>
            <a:pPr marL="342900" lvl="0" indent="-342900" algn="l" rtl="0">
              <a:lnSpc>
                <a:spcPct val="90000"/>
              </a:lnSpc>
              <a:spcBef>
                <a:spcPts val="560"/>
              </a:spcBef>
              <a:spcAft>
                <a:spcPts val="0"/>
              </a:spcAft>
              <a:buClr>
                <a:schemeClr val="dk1"/>
              </a:buClr>
              <a:buSzPts val="2800"/>
              <a:buChar char="•"/>
            </a:pPr>
            <a:r>
              <a:rPr lang="en-US" sz="2800"/>
              <a:t>The total number of unordered combinations is the total number of ordered combinations (i.e. </a:t>
            </a:r>
            <a:r>
              <a:rPr lang="en-US" sz="2800" i="1"/>
              <a:t>r</a:t>
            </a:r>
            <a:r>
              <a:rPr lang="en-US" sz="2800"/>
              <a:t>-permutations) divided by the number of ways to order each combination</a:t>
            </a:r>
            <a:endParaRPr/>
          </a:p>
          <a:p>
            <a:pPr marL="342900" lvl="0" indent="-342900" algn="l" rtl="0">
              <a:lnSpc>
                <a:spcPct val="90000"/>
              </a:lnSpc>
              <a:spcBef>
                <a:spcPts val="560"/>
              </a:spcBef>
              <a:spcAft>
                <a:spcPts val="0"/>
              </a:spcAft>
              <a:buClr>
                <a:schemeClr val="dk1"/>
              </a:buClr>
              <a:buSzPts val="2800"/>
              <a:buChar char="•"/>
            </a:pPr>
            <a:r>
              <a:rPr lang="en-US" sz="2800"/>
              <a:t>Thus, </a:t>
            </a:r>
            <a:r>
              <a:rPr lang="en-US" sz="2800" i="1"/>
              <a:t>C</a:t>
            </a:r>
            <a:r>
              <a:rPr lang="en-US" sz="2800"/>
              <a:t>(</a:t>
            </a:r>
            <a:r>
              <a:rPr lang="en-US" sz="2800" i="1"/>
              <a:t>n, r</a:t>
            </a:r>
            <a:r>
              <a:rPr lang="en-US" sz="2800"/>
              <a:t>) = </a:t>
            </a:r>
            <a:r>
              <a:rPr lang="en-US" sz="2800" i="1"/>
              <a:t>P</a:t>
            </a:r>
            <a:r>
              <a:rPr lang="en-US" sz="2800"/>
              <a:t>(</a:t>
            </a:r>
            <a:r>
              <a:rPr lang="en-US" sz="2800" i="1"/>
              <a:t>n, r</a:t>
            </a:r>
            <a:r>
              <a:rPr lang="en-US" sz="2800"/>
              <a:t>)/</a:t>
            </a:r>
            <a:r>
              <a:rPr lang="en-US" sz="2800" i="1"/>
              <a:t>P</a:t>
            </a:r>
            <a:r>
              <a:rPr lang="en-US" sz="2800"/>
              <a:t>(</a:t>
            </a:r>
            <a:r>
              <a:rPr lang="en-US" sz="2800" i="1"/>
              <a:t>r, r</a:t>
            </a:r>
            <a:r>
              <a:rPr lang="en-US" sz="2800"/>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443" name="Google Shape;443;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Combination formula proof</a:t>
            </a:r>
            <a:endParaRPr/>
          </a:p>
        </p:txBody>
      </p:sp>
      <p:sp>
        <p:nvSpPr>
          <p:cNvPr id="444" name="Google Shape;444;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grpSp>
        <p:nvGrpSpPr>
          <p:cNvPr id="445" name="Google Shape;445;p58"/>
          <p:cNvGrpSpPr/>
          <p:nvPr/>
        </p:nvGrpSpPr>
        <p:grpSpPr>
          <a:xfrm>
            <a:off x="1752600" y="2209800"/>
            <a:ext cx="5105400" cy="914400"/>
            <a:chOff x="1104" y="1392"/>
            <a:chExt cx="3216" cy="576"/>
          </a:xfrm>
        </p:grpSpPr>
        <p:sp>
          <p:nvSpPr>
            <p:cNvPr id="446" name="Google Shape;446;p58"/>
            <p:cNvSpPr/>
            <p:nvPr/>
          </p:nvSpPr>
          <p:spPr>
            <a:xfrm>
              <a:off x="1104" y="1392"/>
              <a:ext cx="3216" cy="5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7" name="Google Shape;447;p58"/>
            <p:cNvPicPr preferRelativeResize="0"/>
            <p:nvPr/>
          </p:nvPicPr>
          <p:blipFill rotWithShape="1">
            <a:blip r:embed="rId3">
              <a:alphaModFix/>
            </a:blip>
            <a:srcRect/>
            <a:stretch/>
          </p:blipFill>
          <p:spPr>
            <a:xfrm>
              <a:off x="1104" y="1440"/>
              <a:ext cx="3184" cy="528"/>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pic>
        <p:nvPicPr>
          <p:cNvPr id="453" name="Google Shape;453;p59"/>
          <p:cNvPicPr preferRelativeResize="0"/>
          <p:nvPr/>
        </p:nvPicPr>
        <p:blipFill rotWithShape="1">
          <a:blip r:embed="rId3">
            <a:alphaModFix/>
          </a:blip>
          <a:srcRect/>
          <a:stretch/>
        </p:blipFill>
        <p:spPr>
          <a:xfrm>
            <a:off x="2565400" y="4800600"/>
            <a:ext cx="4033838" cy="842963"/>
          </a:xfrm>
          <a:prstGeom prst="rect">
            <a:avLst/>
          </a:prstGeom>
          <a:noFill/>
          <a:ln>
            <a:noFill/>
          </a:ln>
        </p:spPr>
      </p:pic>
      <p:pic>
        <p:nvPicPr>
          <p:cNvPr id="454" name="Google Shape;454;p59"/>
          <p:cNvPicPr preferRelativeResize="0"/>
          <p:nvPr/>
        </p:nvPicPr>
        <p:blipFill rotWithShape="1">
          <a:blip r:embed="rId4">
            <a:alphaModFix/>
          </a:blip>
          <a:srcRect/>
          <a:stretch/>
        </p:blipFill>
        <p:spPr>
          <a:xfrm>
            <a:off x="6705600" y="4800600"/>
            <a:ext cx="1455738" cy="842963"/>
          </a:xfrm>
          <a:prstGeom prst="rect">
            <a:avLst/>
          </a:prstGeom>
          <a:noFill/>
          <a:ln>
            <a:noFill/>
          </a:ln>
        </p:spPr>
      </p:pic>
      <p:pic>
        <p:nvPicPr>
          <p:cNvPr id="455" name="Google Shape;455;p59"/>
          <p:cNvPicPr preferRelativeResize="0"/>
          <p:nvPr/>
        </p:nvPicPr>
        <p:blipFill rotWithShape="1">
          <a:blip r:embed="rId5">
            <a:alphaModFix/>
          </a:blip>
          <a:srcRect/>
          <a:stretch/>
        </p:blipFill>
        <p:spPr>
          <a:xfrm>
            <a:off x="2819400" y="3581400"/>
            <a:ext cx="2349500" cy="842963"/>
          </a:xfrm>
          <a:prstGeom prst="rect">
            <a:avLst/>
          </a:prstGeom>
          <a:noFill/>
          <a:ln>
            <a:noFill/>
          </a:ln>
        </p:spPr>
      </p:pic>
      <p:sp>
        <p:nvSpPr>
          <p:cNvPr id="456" name="Google Shape;456;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Corollary 1</a:t>
            </a:r>
            <a:endParaRPr/>
          </a:p>
        </p:txBody>
      </p:sp>
      <p:sp>
        <p:nvSpPr>
          <p:cNvPr id="457" name="Google Shape;457;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Let </a:t>
            </a:r>
            <a:r>
              <a:rPr lang="en-US" i="1"/>
              <a:t>n</a:t>
            </a:r>
            <a:r>
              <a:rPr lang="en-US"/>
              <a:t> and </a:t>
            </a:r>
            <a:r>
              <a:rPr lang="en-US" i="1"/>
              <a:t>r</a:t>
            </a:r>
            <a:r>
              <a:rPr lang="en-US"/>
              <a:t> be non-negative integers with </a:t>
            </a:r>
            <a:br>
              <a:rPr lang="en-US"/>
            </a:br>
            <a:r>
              <a:rPr lang="en-US" i="1"/>
              <a:t>r</a:t>
            </a:r>
            <a:r>
              <a:rPr lang="en-US"/>
              <a:t> ≤ </a:t>
            </a:r>
            <a:r>
              <a:rPr lang="en-US" i="1"/>
              <a:t>n</a:t>
            </a:r>
            <a:r>
              <a:rPr lang="en-US"/>
              <a:t>.  Then </a:t>
            </a:r>
            <a:r>
              <a:rPr lang="en-US" i="1"/>
              <a:t>C</a:t>
            </a:r>
            <a:r>
              <a:rPr lang="en-US"/>
              <a:t>(</a:t>
            </a:r>
            <a:r>
              <a:rPr lang="en-US" i="1"/>
              <a:t>n</a:t>
            </a:r>
            <a:r>
              <a:rPr lang="en-US"/>
              <a:t>,</a:t>
            </a:r>
            <a:r>
              <a:rPr lang="en-US" i="1"/>
              <a:t>r</a:t>
            </a:r>
            <a:r>
              <a:rPr lang="en-US"/>
              <a:t>) = </a:t>
            </a:r>
            <a:r>
              <a:rPr lang="en-US" i="1"/>
              <a:t>C</a:t>
            </a:r>
            <a:r>
              <a:rPr lang="en-US"/>
              <a:t>(</a:t>
            </a:r>
            <a:r>
              <a:rPr lang="en-US" i="1"/>
              <a:t>n</a:t>
            </a:r>
            <a:r>
              <a:rPr lang="en-US"/>
              <a:t>,</a:t>
            </a:r>
            <a:r>
              <a:rPr lang="en-US" i="1"/>
              <a:t>n-r</a:t>
            </a:r>
            <a:r>
              <a:rPr lang="en-US"/>
              <a:t>)</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Proof:</a:t>
            </a:r>
            <a:endParaRPr/>
          </a:p>
          <a:p>
            <a:pPr marL="742950" lvl="1" indent="-107950" algn="l" rtl="0">
              <a:spcBef>
                <a:spcPts val="56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463" name="Google Shape;463;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Corollary example</a:t>
            </a:r>
            <a:endParaRPr/>
          </a:p>
        </p:txBody>
      </p:sp>
      <p:sp>
        <p:nvSpPr>
          <p:cNvPr id="464" name="Google Shape;464;p6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There are C(52,5) ways to pick a 5-card poker hand</a:t>
            </a:r>
            <a:endParaRPr/>
          </a:p>
          <a:p>
            <a:pPr marL="342900" lvl="0" indent="-342900" algn="l" rtl="0">
              <a:spcBef>
                <a:spcPts val="560"/>
              </a:spcBef>
              <a:spcAft>
                <a:spcPts val="0"/>
              </a:spcAft>
              <a:buClr>
                <a:schemeClr val="dk1"/>
              </a:buClr>
              <a:buSzPts val="2800"/>
              <a:buChar char="•"/>
            </a:pPr>
            <a:r>
              <a:rPr lang="en-US" sz="2800"/>
              <a:t>There are C(52,47) ways to pick a 47-card hand</a:t>
            </a:r>
            <a:endParaRPr/>
          </a:p>
          <a:p>
            <a:pPr marL="342900" lvl="0" indent="-342900" algn="l" rtl="0">
              <a:spcBef>
                <a:spcPts val="560"/>
              </a:spcBef>
              <a:spcAft>
                <a:spcPts val="0"/>
              </a:spcAft>
              <a:buClr>
                <a:schemeClr val="dk1"/>
              </a:buClr>
              <a:buSzPts val="2800"/>
              <a:buChar char="•"/>
            </a:pPr>
            <a:r>
              <a:rPr lang="en-US" sz="2800"/>
              <a:t>P(52,5) = 2,598,960 = P(52,47)</a:t>
            </a:r>
            <a:endParaRPr/>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a:t>When dealing 47 cards, you are picking 5 cards to not deal</a:t>
            </a:r>
            <a:endParaRPr/>
          </a:p>
          <a:p>
            <a:pPr marL="742950" lvl="1" indent="-285750" algn="l" rtl="0">
              <a:spcBef>
                <a:spcPts val="480"/>
              </a:spcBef>
              <a:spcAft>
                <a:spcPts val="0"/>
              </a:spcAft>
              <a:buClr>
                <a:schemeClr val="dk1"/>
              </a:buClr>
              <a:buSzPts val="2400"/>
              <a:buChar char="–"/>
            </a:pPr>
            <a:r>
              <a:rPr lang="en-US" sz="2400"/>
              <a:t>As opposed to picking 5 card to deal</a:t>
            </a:r>
            <a:endParaRPr/>
          </a:p>
          <a:p>
            <a:pPr marL="742950" lvl="1" indent="-285750" algn="l" rtl="0">
              <a:spcBef>
                <a:spcPts val="480"/>
              </a:spcBef>
              <a:spcAft>
                <a:spcPts val="0"/>
              </a:spcAft>
              <a:buClr>
                <a:schemeClr val="dk1"/>
              </a:buClr>
              <a:buSzPts val="2400"/>
              <a:buChar char="–"/>
            </a:pPr>
            <a:r>
              <a:rPr lang="en-US" sz="2400"/>
              <a:t>Again, the order the cards are dealt in does matter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mtClean="0"/>
              <a:t>***</a:t>
            </a:r>
            <a:r>
              <a:rPr lang="en-US" smtClean="0"/>
              <a:t>Exercises </a:t>
            </a:r>
            <a:endParaRPr dirty="0"/>
          </a:p>
        </p:txBody>
      </p:sp>
      <p:sp>
        <p:nvSpPr>
          <p:cNvPr id="470" name="Google Shape;470;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3200"/>
              <a:buAutoNum type="arabicPeriod"/>
            </a:pPr>
            <a:r>
              <a:rPr lang="en-US" dirty="0"/>
              <a:t>A witness to a hit-and-run accident tells the police that the license plate of the car in the accident, which contains three letters followed by three digits, starts with the letters </a:t>
            </a:r>
            <a:r>
              <a:rPr lang="en-US" i="1" dirty="0"/>
              <a:t>AS </a:t>
            </a:r>
            <a:r>
              <a:rPr lang="en-US" dirty="0"/>
              <a:t>and contains both the digits 1 and 2. How many different license plates can fit this description?</a:t>
            </a:r>
            <a:endParaRPr dirty="0"/>
          </a:p>
          <a:p>
            <a:pPr marL="0" lvl="0" indent="0" algn="l" rtl="0">
              <a:spcBef>
                <a:spcPts val="640"/>
              </a:spcBef>
              <a:spcAft>
                <a:spcPts val="0"/>
              </a:spcAft>
              <a:buClr>
                <a:schemeClr val="dk1"/>
              </a:buClr>
              <a:buSzPts val="3200"/>
              <a:buNone/>
            </a:pPr>
            <a:r>
              <a:rPr lang="en-US" dirty="0" err="1"/>
              <a:t>Ans</a:t>
            </a:r>
            <a:r>
              <a:rPr lang="en-US" dirty="0"/>
              <a:t>: </a:t>
            </a:r>
            <a:r>
              <a:rPr lang="en-US" baseline="-25000" dirty="0"/>
              <a:t>26</a:t>
            </a:r>
            <a:r>
              <a:rPr lang="en-US" dirty="0"/>
              <a:t>P</a:t>
            </a:r>
            <a:r>
              <a:rPr lang="en-US" baseline="-25000" dirty="0"/>
              <a:t>1</a:t>
            </a:r>
            <a:r>
              <a:rPr lang="en-US" dirty="0"/>
              <a:t>*</a:t>
            </a:r>
            <a:r>
              <a:rPr lang="en-US" baseline="-25000" dirty="0"/>
              <a:t>2</a:t>
            </a:r>
            <a:r>
              <a:rPr lang="en-US" dirty="0"/>
              <a:t>P</a:t>
            </a:r>
            <a:r>
              <a:rPr lang="en-US" baseline="-25000" dirty="0"/>
              <a:t>2</a:t>
            </a:r>
            <a:r>
              <a:rPr lang="en-US" dirty="0"/>
              <a:t>*</a:t>
            </a:r>
            <a:r>
              <a:rPr lang="en-US" baseline="-25000" dirty="0"/>
              <a:t>10</a:t>
            </a:r>
            <a:r>
              <a:rPr lang="en-US" dirty="0"/>
              <a:t>P</a:t>
            </a:r>
            <a:r>
              <a:rPr lang="en-US" baseline="-25000" dirty="0"/>
              <a:t>1</a:t>
            </a:r>
            <a:r>
              <a:rPr lang="en-US" dirty="0"/>
              <a:t>=520</a:t>
            </a:r>
            <a:endParaRPr dirty="0"/>
          </a:p>
          <a:p>
            <a:pPr marL="0" lvl="0" indent="0" algn="l" rtl="0">
              <a:spcBef>
                <a:spcPts val="640"/>
              </a:spcBef>
              <a:spcAft>
                <a:spcPts val="0"/>
              </a:spcAft>
              <a:buClr>
                <a:schemeClr val="dk1"/>
              </a:buClr>
              <a:buSzPts val="3200"/>
              <a:buNone/>
            </a:pPr>
            <a:r>
              <a:rPr lang="en-US"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rgbClr val="00B0F0"/>
              </a:buClr>
              <a:buSzPct val="100000"/>
              <a:buChar char="•"/>
            </a:pPr>
            <a:r>
              <a:rPr lang="en-US">
                <a:solidFill>
                  <a:srgbClr val="00B0F0"/>
                </a:solidFill>
              </a:rPr>
              <a:t>Example 3:</a:t>
            </a:r>
            <a:r>
              <a:rPr lang="en-US"/>
              <a:t> There are 32 microcomputers in a computer center. Each microcomputer has 24 ports. How many different ports to a microcomputer in the center are there?</a:t>
            </a:r>
            <a:endParaRPr/>
          </a:p>
          <a:p>
            <a:pPr marL="342900" lvl="0" indent="-342900" algn="l" rtl="0">
              <a:spcBef>
                <a:spcPts val="544"/>
              </a:spcBef>
              <a:spcAft>
                <a:spcPts val="0"/>
              </a:spcAft>
              <a:buClr>
                <a:srgbClr val="00B0F0"/>
              </a:buClr>
              <a:buSzPct val="100000"/>
              <a:buChar char="•"/>
            </a:pPr>
            <a:r>
              <a:rPr lang="en-US" i="1">
                <a:solidFill>
                  <a:srgbClr val="00B0F0"/>
                </a:solidFill>
              </a:rPr>
              <a:t>Solution: </a:t>
            </a:r>
            <a:r>
              <a:rPr lang="en-US"/>
              <a:t>The procedure of choosing a port consists of two tasks, first picking a microcomputer and then picking a port on this microcomputer. Because there are 32 ways to choose the microcomputer and 24 ways to choose the port no matter which microcomputer has been selected, the product rule shows that there are 32 · 24 = 768 ports.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76" name="Google Shape;476;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many ways are there to select 12 countries in the United Nations to serve on a council if 3 are selected from a block of 45, 4 are selected from a block of 57, and the others are selected from the remaining 69 countries?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82" name="Google Shape;482;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How many car license plates can be made using either </a:t>
            </a:r>
            <a:r>
              <a:rPr lang="en-US" i="1"/>
              <a:t>two</a:t>
            </a:r>
            <a:r>
              <a:rPr lang="en-US"/>
              <a:t> or </a:t>
            </a:r>
            <a:r>
              <a:rPr lang="en-US" i="1"/>
              <a:t>three</a:t>
            </a:r>
            <a:r>
              <a:rPr lang="en-US"/>
              <a:t> </a:t>
            </a:r>
            <a:r>
              <a:rPr lang="en-US" i="1"/>
              <a:t>letters</a:t>
            </a:r>
            <a:r>
              <a:rPr lang="en-US"/>
              <a:t> followed by either </a:t>
            </a:r>
            <a:r>
              <a:rPr lang="en-US" i="1"/>
              <a:t>two</a:t>
            </a:r>
            <a:r>
              <a:rPr lang="en-US"/>
              <a:t> or </a:t>
            </a:r>
            <a:r>
              <a:rPr lang="en-US" i="1"/>
              <a:t>three</a:t>
            </a:r>
            <a:r>
              <a:rPr lang="en-US"/>
              <a:t> </a:t>
            </a:r>
            <a:r>
              <a:rPr lang="en-US" i="1"/>
              <a:t>digits</a:t>
            </a:r>
            <a:r>
              <a:rPr lang="en-US"/>
              <a:t> and contain no letter or digit twice?</a:t>
            </a:r>
            <a:endParaRPr/>
          </a:p>
          <a:p>
            <a:pPr marL="342900" lvl="0" indent="-342900" algn="l" rtl="0">
              <a:spcBef>
                <a:spcPts val="640"/>
              </a:spcBef>
              <a:spcAft>
                <a:spcPts val="0"/>
              </a:spcAft>
              <a:buClr>
                <a:schemeClr val="dk1"/>
              </a:buClr>
              <a:buSzPts val="3200"/>
              <a:buChar char="•"/>
            </a:pPr>
            <a:r>
              <a:rPr lang="en-US"/>
              <a:t>How many different license plates can be made if each plate contains a sequence of three uppercase English letters followed by three digits (and no sequences of letters are prohibited, even if they are obscene)?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88" name="Google Shape;488;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Suppose that a department contains 10 men and 15 women. How many ways are there to select a committee with </a:t>
            </a:r>
            <a:r>
              <a:rPr lang="en-US" i="1"/>
              <a:t>six</a:t>
            </a:r>
            <a:r>
              <a:rPr lang="en-US"/>
              <a:t> members if it must have                                                                                                                                                                                                                   </a:t>
            </a:r>
            <a:r>
              <a:rPr lang="en-US">
                <a:solidFill>
                  <a:srgbClr val="FF0000"/>
                </a:solidFill>
              </a:rPr>
              <a:t>At most three women?                                                         At least 1 woman and at least 1 man? </a:t>
            </a:r>
            <a:endParaRPr>
              <a:solidFill>
                <a:srgbClr val="FF0000"/>
              </a:solidFill>
            </a:endParaRPr>
          </a:p>
          <a:p>
            <a:pPr marL="342900" lvl="0" indent="-342900" algn="l" rtl="0">
              <a:spcBef>
                <a:spcPts val="640"/>
              </a:spcBef>
              <a:spcAft>
                <a:spcPts val="0"/>
              </a:spcAft>
              <a:buClr>
                <a:srgbClr val="FF0000"/>
              </a:buClr>
              <a:buSzPts val="3200"/>
              <a:buChar char="•"/>
            </a:pPr>
            <a:r>
              <a:rPr lang="en-US">
                <a:solidFill>
                  <a:srgbClr val="FF0000"/>
                </a:solidFill>
              </a:rPr>
              <a:t>      </a:t>
            </a:r>
            <a:endParaRPr>
              <a:solidFill>
                <a:srgbClr val="FF0000"/>
              </a:solidFill>
            </a:endParaRPr>
          </a:p>
        </p:txBody>
      </p:sp>
      <p:pic>
        <p:nvPicPr>
          <p:cNvPr id="489" name="Google Shape;489;p64"/>
          <p:cNvPicPr preferRelativeResize="0"/>
          <p:nvPr/>
        </p:nvPicPr>
        <p:blipFill rotWithShape="1">
          <a:blip r:embed="rId3">
            <a:alphaModFix/>
          </a:blip>
          <a:srcRect/>
          <a:stretch/>
        </p:blipFill>
        <p:spPr>
          <a:xfrm>
            <a:off x="276445" y="4648200"/>
            <a:ext cx="8181755" cy="19812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95" name="Google Shape;495;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3200"/>
              <a:buFont typeface="Calibri"/>
              <a:buAutoNum type="arabicPeriod"/>
            </a:pPr>
            <a:r>
              <a:rPr lang="en-US"/>
              <a:t>A laboratory cage contains eight white mice and six brown mice. Find the number of ways of choosing five mice from the cage if </a:t>
            </a:r>
            <a:endParaRPr/>
          </a:p>
          <a:p>
            <a:pPr marL="742950" lvl="1" indent="-285750" algn="l" rtl="0">
              <a:spcBef>
                <a:spcPts val="560"/>
              </a:spcBef>
              <a:spcAft>
                <a:spcPts val="0"/>
              </a:spcAft>
              <a:buClr>
                <a:srgbClr val="FF0000"/>
              </a:buClr>
              <a:buSzPts val="2800"/>
              <a:buChar char="–"/>
            </a:pPr>
            <a:r>
              <a:rPr lang="en-US">
                <a:solidFill>
                  <a:srgbClr val="FF0000"/>
                </a:solidFill>
              </a:rPr>
              <a:t>They can be of either colour,                                                     </a:t>
            </a:r>
            <a:endParaRPr/>
          </a:p>
          <a:p>
            <a:pPr marL="742950" lvl="1" indent="-285750" algn="l" rtl="0">
              <a:spcBef>
                <a:spcPts val="560"/>
              </a:spcBef>
              <a:spcAft>
                <a:spcPts val="0"/>
              </a:spcAft>
              <a:buClr>
                <a:srgbClr val="FF0000"/>
              </a:buClr>
              <a:buSzPts val="2800"/>
              <a:buChar char="–"/>
            </a:pPr>
            <a:r>
              <a:rPr lang="en-US">
                <a:solidFill>
                  <a:srgbClr val="FF0000"/>
                </a:solidFill>
              </a:rPr>
              <a:t>At least one of each colour must be chosen,                              </a:t>
            </a:r>
            <a:endParaRPr/>
          </a:p>
          <a:p>
            <a:pPr marL="742950" lvl="1" indent="-285750" algn="l" rtl="0">
              <a:spcBef>
                <a:spcPts val="560"/>
              </a:spcBef>
              <a:spcAft>
                <a:spcPts val="0"/>
              </a:spcAft>
              <a:buClr>
                <a:srgbClr val="FF0000"/>
              </a:buClr>
              <a:buSzPts val="2800"/>
              <a:buChar char="–"/>
            </a:pPr>
            <a:r>
              <a:rPr lang="en-US">
                <a:solidFill>
                  <a:srgbClr val="FF0000"/>
                </a:solidFill>
              </a:rPr>
              <a:t>It must have at most two white mice? </a:t>
            </a:r>
            <a:endParaRPr>
              <a:solidFill>
                <a:srgbClr val="FF0000"/>
              </a:solidFill>
            </a:endParaRPr>
          </a:p>
          <a:p>
            <a:pPr marL="514350" lvl="0" indent="-514350" algn="l" rtl="0">
              <a:spcBef>
                <a:spcPts val="640"/>
              </a:spcBef>
              <a:spcAft>
                <a:spcPts val="0"/>
              </a:spcAft>
              <a:buClr>
                <a:schemeClr val="dk1"/>
              </a:buClr>
              <a:buSzPts val="3200"/>
              <a:buFont typeface="Calibri"/>
              <a:buAutoNum type="arabicPeriod"/>
            </a:pPr>
            <a:r>
              <a:rPr lang="en-US"/>
              <a:t>A group contains </a:t>
            </a:r>
            <a:r>
              <a:rPr lang="en-US" i="1"/>
              <a:t>n </a:t>
            </a:r>
            <a:r>
              <a:rPr lang="en-US"/>
              <a:t>men and </a:t>
            </a:r>
            <a:r>
              <a:rPr lang="en-US" i="1"/>
              <a:t>n </a:t>
            </a:r>
            <a:r>
              <a:rPr lang="en-US"/>
              <a:t>women. How many ways are there to arrange these people in a row if the men and women alternate? </a:t>
            </a:r>
            <a:endParaRPr>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501" name="Google Shape;501;p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4 Mathematics books, 3 Chemistry books, 2 Physics books, and 1 Biology book are to be arranged on a bookshelf. How many different arrangements are possible if </a:t>
            </a:r>
            <a:endParaRPr/>
          </a:p>
          <a:p>
            <a:pPr marL="742950" lvl="1" indent="-285750" algn="l" rtl="0">
              <a:spcBef>
                <a:spcPts val="560"/>
              </a:spcBef>
              <a:spcAft>
                <a:spcPts val="0"/>
              </a:spcAft>
              <a:buClr>
                <a:srgbClr val="FF0000"/>
              </a:buClr>
              <a:buSzPts val="2800"/>
              <a:buChar char="–"/>
            </a:pPr>
            <a:r>
              <a:rPr lang="en-US">
                <a:solidFill>
                  <a:srgbClr val="FF0000"/>
                </a:solidFill>
              </a:rPr>
              <a:t>the books in each particular subject must all stand together,         </a:t>
            </a:r>
            <a:endParaRPr/>
          </a:p>
          <a:p>
            <a:pPr marL="742950" lvl="1" indent="-285750" algn="l" rtl="0">
              <a:spcBef>
                <a:spcPts val="560"/>
              </a:spcBef>
              <a:spcAft>
                <a:spcPts val="0"/>
              </a:spcAft>
              <a:buClr>
                <a:srgbClr val="FF0000"/>
              </a:buClr>
              <a:buSzPts val="2800"/>
              <a:buChar char="–"/>
            </a:pPr>
            <a:r>
              <a:rPr lang="en-US">
                <a:solidFill>
                  <a:srgbClr val="FF0000"/>
                </a:solidFill>
              </a:rPr>
              <a:t>only the Chemistry books must stand together?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9" name="Google Shape;1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The Sum Rule: </a:t>
            </a:r>
            <a:r>
              <a:rPr lang="en-US"/>
              <a:t>If a task can be done either in one of </a:t>
            </a:r>
            <a:r>
              <a:rPr lang="en-US" i="1"/>
              <a:t>n</a:t>
            </a:r>
            <a:r>
              <a:rPr lang="en-US" i="1" baseline="-25000"/>
              <a:t>1</a:t>
            </a:r>
            <a:r>
              <a:rPr lang="en-US" baseline="-25000"/>
              <a:t> </a:t>
            </a:r>
            <a:r>
              <a:rPr lang="en-US"/>
              <a:t>ways or in one of </a:t>
            </a:r>
            <a:r>
              <a:rPr lang="en-US" i="1"/>
              <a:t>n</a:t>
            </a:r>
            <a:r>
              <a:rPr lang="en-US" i="1" baseline="-25000"/>
              <a:t>2</a:t>
            </a:r>
            <a:r>
              <a:rPr lang="en-US"/>
              <a:t> ways, where none of the set of </a:t>
            </a:r>
            <a:r>
              <a:rPr lang="en-US" i="1"/>
              <a:t>n</a:t>
            </a:r>
            <a:r>
              <a:rPr lang="en-US" i="1" baseline="-25000"/>
              <a:t>1</a:t>
            </a:r>
            <a:r>
              <a:rPr lang="en-US"/>
              <a:t> ways is the same as any of the set of </a:t>
            </a:r>
            <a:r>
              <a:rPr lang="en-US" i="1"/>
              <a:t>n</a:t>
            </a:r>
            <a:r>
              <a:rPr lang="en-US" i="1" baseline="-25000"/>
              <a:t>2</a:t>
            </a:r>
            <a:r>
              <a:rPr lang="en-US"/>
              <a:t> ways, then there are </a:t>
            </a:r>
            <a:r>
              <a:rPr lang="en-US" i="1"/>
              <a:t>n</a:t>
            </a:r>
            <a:r>
              <a:rPr lang="en-US" i="1" baseline="-25000"/>
              <a:t>1</a:t>
            </a:r>
            <a:r>
              <a:rPr lang="en-US"/>
              <a:t> + </a:t>
            </a:r>
            <a:r>
              <a:rPr lang="en-US" i="1"/>
              <a:t>n</a:t>
            </a:r>
            <a:r>
              <a:rPr lang="en-US" i="1" baseline="-25000"/>
              <a:t>2</a:t>
            </a:r>
            <a:r>
              <a:rPr lang="en-US"/>
              <a:t> ways to do the task.</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Examples on sum rule</a:t>
            </a:r>
            <a:endParaRPr/>
          </a:p>
        </p:txBody>
      </p:sp>
      <p:sp>
        <p:nvSpPr>
          <p:cNvPr id="125" name="Google Shape;125;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rgbClr val="00B0F0"/>
              </a:buClr>
              <a:buSzPct val="100000"/>
              <a:buChar char="•"/>
            </a:pPr>
            <a:r>
              <a:rPr lang="en-US">
                <a:solidFill>
                  <a:srgbClr val="00B0F0"/>
                </a:solidFill>
              </a:rPr>
              <a:t>Example 1:</a:t>
            </a:r>
            <a:r>
              <a:rPr lang="en-US"/>
              <a:t> 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endParaRPr/>
          </a:p>
          <a:p>
            <a:pPr marL="0" lvl="0" indent="0" algn="l" rtl="0">
              <a:spcBef>
                <a:spcPts val="448"/>
              </a:spcBef>
              <a:spcAft>
                <a:spcPts val="0"/>
              </a:spcAft>
              <a:buClr>
                <a:schemeClr val="dk1"/>
              </a:buClr>
              <a:buSzPct val="100000"/>
              <a:buNone/>
            </a:pPr>
            <a:endParaRPr/>
          </a:p>
          <a:p>
            <a:pPr marL="342900" lvl="0" indent="-342900" algn="l" rtl="0">
              <a:spcBef>
                <a:spcPts val="448"/>
              </a:spcBef>
              <a:spcAft>
                <a:spcPts val="0"/>
              </a:spcAft>
              <a:buClr>
                <a:srgbClr val="00B0F0"/>
              </a:buClr>
              <a:buSzPct val="100000"/>
              <a:buChar char="•"/>
            </a:pPr>
            <a:r>
              <a:rPr lang="en-US" i="1">
                <a:solidFill>
                  <a:srgbClr val="00B0F0"/>
                </a:solidFill>
              </a:rPr>
              <a:t>Solution:</a:t>
            </a:r>
            <a:r>
              <a:rPr lang="en-US" i="1"/>
              <a:t> </a:t>
            </a:r>
            <a:r>
              <a:rPr lang="en-US"/>
              <a:t>There are 37 ways to choose a member of the mathematics faculty and there are 83 ways to choose a student who is a mathematics major. Choosing a member of the mathematics faculty is never the same as choosing a student who is a mathematics major because no one is both a faculty member and a student. By the sum rule it follows that there are 37 + 83 = 120 possible ways to pick this representative.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Principle of inclusion-exclusion</a:t>
            </a:r>
            <a:endParaRPr/>
          </a:p>
        </p:txBody>
      </p:sp>
      <p:sp>
        <p:nvSpPr>
          <p:cNvPr id="131" name="Google Shape;13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It is also known as the </a:t>
            </a:r>
            <a:r>
              <a:rPr lang="en-US">
                <a:solidFill>
                  <a:srgbClr val="FF0000"/>
                </a:solidFill>
              </a:rPr>
              <a:t>subtraction rule</a:t>
            </a:r>
            <a:r>
              <a:rPr lang="en-US"/>
              <a:t>. It states:</a:t>
            </a:r>
            <a:endParaRPr/>
          </a:p>
          <a:p>
            <a:pPr marL="342900" lvl="0" indent="-342900" algn="l" rtl="0">
              <a:spcBef>
                <a:spcPts val="640"/>
              </a:spcBef>
              <a:spcAft>
                <a:spcPts val="0"/>
              </a:spcAft>
              <a:buClr>
                <a:schemeClr val="dk1"/>
              </a:buClr>
              <a:buSzPts val="3200"/>
              <a:buChar char="•"/>
            </a:pPr>
            <a:r>
              <a:rPr lang="en-US"/>
              <a:t>If a task can be done in either </a:t>
            </a:r>
            <a:r>
              <a:rPr lang="en-US" i="1"/>
              <a:t>n</a:t>
            </a:r>
            <a:r>
              <a:rPr lang="en-US" i="1" baseline="-25000"/>
              <a:t>1</a:t>
            </a:r>
            <a:r>
              <a:rPr lang="en-US"/>
              <a:t> ways or </a:t>
            </a:r>
            <a:r>
              <a:rPr lang="en-US" i="1"/>
              <a:t>n</a:t>
            </a:r>
            <a:r>
              <a:rPr lang="en-US" i="1" baseline="-25000"/>
              <a:t>2</a:t>
            </a:r>
            <a:r>
              <a:rPr lang="en-US"/>
              <a:t> ways, then the number of ways to do the task is </a:t>
            </a:r>
            <a:r>
              <a:rPr lang="en-US" i="1"/>
              <a:t>n</a:t>
            </a:r>
            <a:r>
              <a:rPr lang="en-US" i="1" baseline="-25000"/>
              <a:t>1</a:t>
            </a:r>
            <a:r>
              <a:rPr lang="en-US"/>
              <a:t> + </a:t>
            </a:r>
            <a:r>
              <a:rPr lang="en-US" i="1"/>
              <a:t>n</a:t>
            </a:r>
            <a:r>
              <a:rPr lang="en-US" i="1" baseline="-25000"/>
              <a:t>2</a:t>
            </a:r>
            <a:r>
              <a:rPr lang="en-US"/>
              <a:t> minus the number of ways to do the task that are common to the two different 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Principle of inclusion-exclusion</a:t>
            </a:r>
            <a:endParaRPr/>
          </a:p>
        </p:txBody>
      </p:sp>
      <p:sp>
        <p:nvSpPr>
          <p:cNvPr id="137" name="Google Shape;137;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It is especially used to count the number of elements in the union of two sets. Suppose that A</a:t>
            </a:r>
            <a:r>
              <a:rPr lang="en-US" baseline="-25000"/>
              <a:t>1</a:t>
            </a:r>
            <a:r>
              <a:rPr lang="en-US"/>
              <a:t> and A</a:t>
            </a:r>
            <a:r>
              <a:rPr lang="en-US" baseline="-25000"/>
              <a:t>2</a:t>
            </a:r>
            <a:r>
              <a:rPr lang="en-US"/>
              <a:t> are sets. Then, there are | A</a:t>
            </a:r>
            <a:r>
              <a:rPr lang="en-US" baseline="-25000"/>
              <a:t>1 </a:t>
            </a:r>
            <a:r>
              <a:rPr lang="en-US"/>
              <a:t>| ways to select an element from A</a:t>
            </a:r>
            <a:r>
              <a:rPr lang="en-US" baseline="-25000"/>
              <a:t>1</a:t>
            </a:r>
            <a:r>
              <a:rPr lang="en-US"/>
              <a:t> and | A</a:t>
            </a:r>
            <a:r>
              <a:rPr lang="en-US" baseline="-25000"/>
              <a:t>2 </a:t>
            </a:r>
            <a:r>
              <a:rPr lang="en-US"/>
              <a:t>| ways to select an element from A</a:t>
            </a:r>
            <a:r>
              <a:rPr lang="en-US" baseline="-25000"/>
              <a:t>2</a:t>
            </a:r>
            <a:r>
              <a:rPr lang="en-US"/>
              <a:t>. The number of ways to select an element from A</a:t>
            </a:r>
            <a:r>
              <a:rPr lang="en-US" baseline="-25000"/>
              <a:t>1</a:t>
            </a:r>
            <a:r>
              <a:rPr lang="en-US"/>
              <a:t> or from A</a:t>
            </a:r>
            <a:r>
              <a:rPr lang="en-US" baseline="-25000"/>
              <a:t>2</a:t>
            </a:r>
            <a:r>
              <a:rPr lang="en-US"/>
              <a:t>, that is, the number of ways to select an element from their union, is the sum of the number of ways to select an element from A</a:t>
            </a:r>
            <a:r>
              <a:rPr lang="en-US" baseline="-25000"/>
              <a:t>1</a:t>
            </a:r>
            <a:r>
              <a:rPr lang="en-US"/>
              <a:t> and the number of ways to select an element from A</a:t>
            </a:r>
            <a:r>
              <a:rPr lang="en-US" baseline="-25000"/>
              <a:t>2</a:t>
            </a:r>
            <a:r>
              <a:rPr lang="en-US"/>
              <a:t>, minus the number of ways to select an element that is in both A</a:t>
            </a:r>
            <a:r>
              <a:rPr lang="en-US" baseline="-25000"/>
              <a:t>1</a:t>
            </a:r>
            <a:r>
              <a:rPr lang="en-US"/>
              <a:t> and A</a:t>
            </a:r>
            <a:r>
              <a:rPr lang="en-US" baseline="-25000"/>
              <a:t>2</a:t>
            </a:r>
            <a:r>
              <a:rPr lang="en-US"/>
              <a:t>. Because there are | A</a:t>
            </a:r>
            <a:r>
              <a:rPr lang="en-US" baseline="-25000"/>
              <a:t>1</a:t>
            </a:r>
            <a:r>
              <a:rPr lang="en-US"/>
              <a:t> ∪ A</a:t>
            </a:r>
            <a:r>
              <a:rPr lang="en-US" baseline="-25000"/>
              <a:t>2 </a:t>
            </a:r>
            <a:r>
              <a:rPr lang="en-US"/>
              <a:t>|ways to select an element in either A</a:t>
            </a:r>
            <a:r>
              <a:rPr lang="en-US" baseline="-25000"/>
              <a:t>1</a:t>
            </a:r>
            <a:r>
              <a:rPr lang="en-US"/>
              <a:t> or in A</a:t>
            </a:r>
            <a:r>
              <a:rPr lang="en-US" baseline="-25000"/>
              <a:t>2</a:t>
            </a:r>
            <a:r>
              <a:rPr lang="en-US"/>
              <a:t>, and |</a:t>
            </a:r>
            <a:r>
              <a:rPr lang="en-US" i="1"/>
              <a:t>A</a:t>
            </a:r>
            <a:r>
              <a:rPr lang="en-US"/>
              <a:t>1 ∩ A</a:t>
            </a:r>
            <a:r>
              <a:rPr lang="en-US" baseline="-25000"/>
              <a:t>2 </a:t>
            </a:r>
            <a:r>
              <a:rPr lang="en-US"/>
              <a:t>| ways to select an element common to both sets, we have</a:t>
            </a:r>
            <a:endParaRPr/>
          </a:p>
          <a:p>
            <a:pPr marL="342900" lvl="0" indent="-342900" algn="l" rtl="0">
              <a:spcBef>
                <a:spcPts val="496"/>
              </a:spcBef>
              <a:spcAft>
                <a:spcPts val="0"/>
              </a:spcAft>
              <a:buClr>
                <a:schemeClr val="dk1"/>
              </a:buClr>
              <a:buSzPct val="100000"/>
              <a:buChar char="•"/>
            </a:pPr>
            <a:r>
              <a:rPr lang="en-US"/>
              <a:t>| A</a:t>
            </a:r>
            <a:r>
              <a:rPr lang="en-US" baseline="-25000"/>
              <a:t>1</a:t>
            </a:r>
            <a:r>
              <a:rPr lang="en-US"/>
              <a:t> ∪ A</a:t>
            </a:r>
            <a:r>
              <a:rPr lang="en-US" baseline="-25000"/>
              <a:t>2 </a:t>
            </a:r>
            <a:r>
              <a:rPr lang="en-US"/>
              <a:t>| = | A</a:t>
            </a:r>
            <a:r>
              <a:rPr lang="en-US" baseline="-25000"/>
              <a:t>1 </a:t>
            </a:r>
            <a:r>
              <a:rPr lang="en-US"/>
              <a:t>| + | A</a:t>
            </a:r>
            <a:r>
              <a:rPr lang="en-US" baseline="-25000"/>
              <a:t>2 </a:t>
            </a:r>
            <a:r>
              <a:rPr lang="en-US"/>
              <a:t>| − | A</a:t>
            </a:r>
            <a:r>
              <a:rPr lang="en-US" baseline="-25000"/>
              <a:t>1</a:t>
            </a:r>
            <a:r>
              <a:rPr lang="en-US"/>
              <a:t> ∩ A</a:t>
            </a:r>
            <a:r>
              <a:rPr lang="en-US" baseline="-25000"/>
              <a:t>2 </a:t>
            </a:r>
            <a:r>
              <a:rPr lang="en-US"/>
              <a:t>|</a:t>
            </a:r>
            <a:r>
              <a:rPr lang="en-US" i="1"/>
              <a: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3567</Words>
  <Application>Microsoft Office PowerPoint</Application>
  <PresentationFormat>On-screen Show (4:3)</PresentationFormat>
  <Paragraphs>285</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Noto Sans Symbols</vt:lpstr>
      <vt:lpstr>Calibri</vt:lpstr>
      <vt:lpstr>Times New Roman</vt:lpstr>
      <vt:lpstr>Comic Sans MS</vt:lpstr>
      <vt:lpstr>Arial</vt:lpstr>
      <vt:lpstr>Tahoma</vt:lpstr>
      <vt:lpstr>Office Theme</vt:lpstr>
      <vt:lpstr>Counting techniques</vt:lpstr>
      <vt:lpstr>Basic Counting Principles</vt:lpstr>
      <vt:lpstr>Examples on the product rule</vt:lpstr>
      <vt:lpstr>PowerPoint Presentation</vt:lpstr>
      <vt:lpstr>PowerPoint Presentation</vt:lpstr>
      <vt:lpstr>PowerPoint Presentation</vt:lpstr>
      <vt:lpstr>Examples on sum rule</vt:lpstr>
      <vt:lpstr>Principle of inclusion-exclusion</vt:lpstr>
      <vt:lpstr>Principle of inclusion-exclusion</vt:lpstr>
      <vt:lpstr>Examples</vt:lpstr>
      <vt:lpstr>PowerPoint Presentation</vt:lpstr>
      <vt:lpstr>PowerPoint Presentation</vt:lpstr>
      <vt:lpstr>PowerPoint Presentation</vt:lpstr>
      <vt:lpstr>The pigeonhole principle</vt:lpstr>
      <vt:lpstr>What for?</vt:lpstr>
      <vt:lpstr>Pigeonhole principle examples</vt:lpstr>
      <vt:lpstr>Generalized pigeonhole principle</vt:lpstr>
      <vt:lpstr>Generalized pigeonhole principle examples</vt:lpstr>
      <vt:lpstr>PowerPoint Presentation</vt:lpstr>
      <vt:lpstr>PowerPoint Presentation</vt:lpstr>
      <vt:lpstr>Permutations and Combinations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Permutations vs. Combinations</vt:lpstr>
      <vt:lpstr>Permutations</vt:lpstr>
      <vt:lpstr>Permutations</vt:lpstr>
      <vt:lpstr>Permutation formula proof</vt:lpstr>
      <vt:lpstr>Permutations vs. r-permutations</vt:lpstr>
      <vt:lpstr>Sample question</vt:lpstr>
      <vt:lpstr>Combinations</vt:lpstr>
      <vt:lpstr>Combination formula proof</vt:lpstr>
      <vt:lpstr>Combination formula proof</vt:lpstr>
      <vt:lpstr>Combination formula proof</vt:lpstr>
      <vt:lpstr>Combination formula proof</vt:lpstr>
      <vt:lpstr>Corollary 1</vt:lpstr>
      <vt:lpstr>Corollary example</vt:lpstr>
      <vt:lpstr>***Exercises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techniques</dc:title>
  <cp:lastModifiedBy>Microsoft account</cp:lastModifiedBy>
  <cp:revision>1</cp:revision>
  <dcterms:modified xsi:type="dcterms:W3CDTF">2022-04-10T05:12:02Z</dcterms:modified>
</cp:coreProperties>
</file>