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77" r:id="rId3"/>
    <p:sldId id="385" r:id="rId4"/>
    <p:sldId id="478" r:id="rId5"/>
    <p:sldId id="479" r:id="rId6"/>
    <p:sldId id="480" r:id="rId7"/>
    <p:sldId id="481" r:id="rId8"/>
    <p:sldId id="482" r:id="rId9"/>
    <p:sldId id="483" r:id="rId10"/>
    <p:sldId id="38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33CC33"/>
    <a:srgbClr val="000066"/>
    <a:srgbClr val="9A0000"/>
    <a:srgbClr val="99FF99"/>
    <a:srgbClr val="66FF66"/>
    <a:srgbClr val="660066"/>
    <a:srgbClr val="0099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94EE5D-0E19-469E-B5AC-65EFD1F73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70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E4ADE-B49D-4674-A0D8-99A29BA1E07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D1EE0-4F30-4FCD-9819-6D141E8C2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1887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6737-1851-4811-BCFC-ABF06818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3266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6464F-309D-455C-86B9-882883665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163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83104-723B-4465-A640-17B68997F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98973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1B9AB-FA1F-4C6B-B1B7-2AC2B87D8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26512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29BAB-5EC8-4472-A1B0-EF634A029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8647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0D97-D6A1-4935-ADC5-A454E68C7B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8961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D0548-A4E4-472A-BFCB-F48751A85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848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639C2-1199-4F50-9F27-F28818DAA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88682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D9097-C360-4D16-8750-64DC398C7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5728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A140F-1981-4895-AD0D-30A2AB4A7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90930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B7B7E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769E93-C5FC-419D-A210-F409CEBF96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7725"/>
            <a:ext cx="64008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rgbClr val="292929"/>
                </a:solidFill>
              </a:rPr>
              <a:t>Paul </a:t>
            </a:r>
            <a:r>
              <a:rPr lang="en-US" altLang="en-US" sz="1800" b="1" dirty="0" err="1">
                <a:solidFill>
                  <a:srgbClr val="292929"/>
                </a:solidFill>
              </a:rPr>
              <a:t>Grosu</a:t>
            </a:r>
            <a:endParaRPr lang="en-US" altLang="en-US" sz="1800" b="1" dirty="0">
              <a:solidFill>
                <a:srgbClr val="29292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rgbClr val="B7B7E7"/>
                </a:solidFill>
                <a:effectDag name="">
                  <a:cont type="tree" name="">
                    <a:effect ref="fillLine"/>
                    <a:outerShdw dist="38100" dir="13500000" algn="br">
                      <a:srgbClr val="DCDCFF"/>
                    </a:outerShdw>
                  </a:cont>
                  <a:cont type="tree" name="">
                    <a:effect ref="fillLine"/>
                    <a:outerShdw dist="38100" dir="2700000" algn="tl">
                      <a:srgbClr val="6D6D8A"/>
                    </a:outerShdw>
                  </a:cont>
                  <a:effect ref="fillLine"/>
                </a:effectDag>
              </a:rPr>
              <a:t>___________________________________________________</a:t>
            </a:r>
          </a:p>
          <a:p>
            <a:pPr>
              <a:lnSpc>
                <a:spcPct val="80000"/>
              </a:lnSpc>
            </a:pPr>
            <a:endParaRPr lang="en-US" altLang="en-US" sz="1200" b="1" dirty="0" smtClean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 smtClean="0">
                <a:solidFill>
                  <a:srgbClr val="0066FF"/>
                </a:solidFill>
              </a:rPr>
              <a:t>pgrosu@gmail.com</a:t>
            </a:r>
          </a:p>
          <a:p>
            <a:pPr>
              <a:lnSpc>
                <a:spcPct val="80000"/>
              </a:lnSpc>
            </a:pPr>
            <a:endParaRPr lang="en-US" altLang="en-US" sz="1200" b="1" dirty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200" b="1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000" b="1">
              <a:solidFill>
                <a:srgbClr val="33339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7304"/>
            <a:ext cx="7772400" cy="147002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333399"/>
                </a:solidFill>
              </a:rPr>
              <a:t>Java SDK for CWL</a:t>
            </a:r>
            <a:endParaRPr lang="en-US" altLang="en-US" sz="40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5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Demo</a:t>
            </a:r>
            <a:b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4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en-US" sz="48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 &amp; A</a:t>
            </a:r>
            <a:b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Thank you </a:t>
            </a:r>
            <a:r>
              <a:rPr lang="en-US" alt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altLang="en-US" sz="4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File Requirements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772464" y="962714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Java </a:t>
            </a:r>
            <a:r>
              <a:rPr lang="en-US" altLang="en-US" sz="1400" b="1" dirty="0"/>
              <a:t>SDK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err="1"/>
              <a:t>CommandLineTool.yml</a:t>
            </a:r>
            <a:r>
              <a:rPr lang="en-US" altLang="en-US" sz="1400" b="1" dirty="0"/>
              <a:t>	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err="1" smtClean="0"/>
              <a:t>Process.yml</a:t>
            </a:r>
            <a:r>
              <a:rPr lang="en-US" altLang="en-US" sz="1400" b="1" dirty="0"/>
              <a:t>		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err="1" smtClean="0"/>
              <a:t>Workflow.yml</a:t>
            </a:r>
            <a:r>
              <a:rPr lang="en-US" altLang="en-US" sz="1400" b="1" dirty="0"/>
              <a:t>		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err="1" smtClean="0"/>
              <a:t>metaschema.yml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err="1" smtClean="0"/>
              <a:t>AUTHORS.txt</a:t>
            </a:r>
            <a:r>
              <a:rPr lang="en-US" altLang="en-US" sz="1400" i="1" dirty="0" smtClean="0"/>
              <a:t> </a:t>
            </a:r>
            <a:r>
              <a:rPr lang="en-US" altLang="en-US" sz="1400" i="1" dirty="0"/>
              <a:t>( </a:t>
            </a:r>
            <a:r>
              <a:rPr lang="en-US" altLang="en-US" sz="1400" i="1" dirty="0" smtClean="0"/>
              <a:t>Acknowledgements that get added to each SDK file. )</a:t>
            </a:r>
            <a:endParaRPr lang="en-US" altLang="en-US" sz="1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cwl-sdk-config.txt</a:t>
            </a:r>
            <a:r>
              <a:rPr lang="en-US" altLang="en-US" sz="1400" i="1" dirty="0"/>
              <a:t> ( </a:t>
            </a:r>
            <a:r>
              <a:rPr lang="en-US" altLang="en-US" sz="1400" i="1" dirty="0" err="1" smtClean="0"/>
              <a:t>Config</a:t>
            </a:r>
            <a:r>
              <a:rPr lang="en-US" altLang="en-US" sz="1400" i="1" dirty="0" smtClean="0"/>
              <a:t> file for CWLSDKBuilder. )</a:t>
            </a:r>
            <a:endParaRPr lang="en-US" altLang="en-US" sz="1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CreateCWLJavaSDK.java </a:t>
            </a:r>
            <a:r>
              <a:rPr lang="en-US" altLang="en-US" sz="1400" i="1" dirty="0" smtClean="0"/>
              <a:t>( Runs the YAMLParser and CWLSDKBuilder. )</a:t>
            </a:r>
            <a:endParaRPr lang="en-US" altLang="en-US" sz="1400" i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YAMLParser.java </a:t>
            </a:r>
            <a:r>
              <a:rPr lang="en-US" altLang="en-US" sz="1400" i="1" dirty="0"/>
              <a:t>( </a:t>
            </a:r>
            <a:r>
              <a:rPr lang="en-US" altLang="en-US" sz="1400" i="1" dirty="0" smtClean="0"/>
              <a:t>Parses the YAML files and extracts relevant information. )</a:t>
            </a:r>
            <a:endParaRPr lang="en-US" altLang="en-US" sz="1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CWLSDKBuilder.java </a:t>
            </a:r>
            <a:r>
              <a:rPr lang="en-US" altLang="en-US" sz="1400" i="1" dirty="0"/>
              <a:t>( </a:t>
            </a:r>
            <a:r>
              <a:rPr lang="en-US" altLang="en-US" sz="1400" i="1" dirty="0" smtClean="0"/>
              <a:t>Generates the SDK based on the YAMLParser data. )</a:t>
            </a:r>
            <a:endParaRPr lang="en-US" altLang="en-US" sz="1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compile-and-run.sh</a:t>
            </a:r>
            <a:r>
              <a:rPr lang="en-US" altLang="en-US" sz="1400" i="1" dirty="0"/>
              <a:t> ( </a:t>
            </a:r>
            <a:r>
              <a:rPr lang="en-US" altLang="en-US" sz="1400" i="1" dirty="0" smtClean="0"/>
              <a:t>Turn-key script that compiles, runs and performs verification. )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37112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SDK Generating Process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91490" y="962714"/>
            <a:ext cx="7965772" cy="2074400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 indent="0">
              <a:spcBef>
                <a:spcPct val="50000"/>
              </a:spcBef>
            </a:pPr>
            <a:endParaRPr lang="en-US" altLang="en-US" sz="100" b="1" dirty="0" smtClean="0"/>
          </a:p>
          <a:p>
            <a:pPr indent="0">
              <a:spcBef>
                <a:spcPct val="50000"/>
              </a:spcBef>
            </a:pPr>
            <a:endParaRPr lang="en-US" altLang="en-US" sz="100" b="1" dirty="0"/>
          </a:p>
          <a:p>
            <a:pPr indent="0">
              <a:spcBef>
                <a:spcPct val="50000"/>
              </a:spcBef>
            </a:pPr>
            <a:endParaRPr lang="en-US" altLang="en-US" sz="100" b="1" dirty="0" smtClean="0"/>
          </a:p>
          <a:p>
            <a:pPr indent="0">
              <a:spcBef>
                <a:spcPct val="50000"/>
              </a:spcBef>
            </a:pPr>
            <a:r>
              <a:rPr lang="en-US" altLang="en-US" sz="1400" b="1" dirty="0" smtClean="0"/>
              <a:t>YAMLParser     ►  Collects </a:t>
            </a:r>
            <a:r>
              <a:rPr lang="en-US" altLang="en-US" sz="1400" b="1" dirty="0"/>
              <a:t>the </a:t>
            </a:r>
            <a:r>
              <a:rPr lang="en-US" altLang="en-US" sz="1400" b="1" i="1" dirty="0"/>
              <a:t>name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type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fields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inheritance</a:t>
            </a:r>
            <a:r>
              <a:rPr lang="en-US" altLang="en-US" sz="1400" b="1" dirty="0"/>
              <a:t> and </a:t>
            </a:r>
            <a:r>
              <a:rPr lang="en-US" altLang="en-US" sz="1400" b="1" i="1" dirty="0"/>
              <a:t>specializations</a:t>
            </a:r>
            <a:r>
              <a:rPr lang="en-US" altLang="en-US" sz="1400" b="1" dirty="0"/>
              <a:t> from </a:t>
            </a:r>
            <a:endParaRPr lang="en-US" altLang="en-US" sz="1400" b="1" dirty="0" smtClean="0"/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        the </a:t>
            </a:r>
            <a:r>
              <a:rPr lang="en-US" altLang="en-US" sz="1400" b="1" dirty="0"/>
              <a:t>YAML files, which get provided to the CWLSDKBuilder.  </a:t>
            </a:r>
            <a:endParaRPr lang="en-US" altLang="en-US" sz="1400" b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 indent="0">
              <a:spcBef>
                <a:spcPct val="50000"/>
              </a:spcBef>
            </a:pPr>
            <a:endParaRPr lang="en-US" altLang="en-US" sz="100" b="1" dirty="0"/>
          </a:p>
          <a:p>
            <a:pPr indent="0">
              <a:spcBef>
                <a:spcPct val="50000"/>
              </a:spcBef>
            </a:pPr>
            <a:endParaRPr lang="en-US" altLang="en-US" sz="100" b="1" dirty="0"/>
          </a:p>
          <a:p>
            <a:pPr indent="0">
              <a:spcBef>
                <a:spcPct val="50000"/>
              </a:spcBef>
            </a:pPr>
            <a:endParaRPr lang="en-US" altLang="en-US" sz="100" b="1" dirty="0"/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YAMLParser     ►  The CWLSDKBuilder in conjunction with a configuration file called </a:t>
            </a:r>
            <a:endParaRPr lang="en-US" altLang="en-US" sz="1400" b="1" dirty="0" smtClean="0"/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        </a:t>
            </a:r>
            <a:r>
              <a:rPr lang="en-US" altLang="en-US" sz="1400" b="1" i="1" dirty="0" smtClean="0"/>
              <a:t>cwl-sdk-config.txt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and </a:t>
            </a:r>
            <a:r>
              <a:rPr lang="en-US" altLang="en-US" sz="1400" b="1" i="1" dirty="0"/>
              <a:t>AUTHORS.TXT</a:t>
            </a:r>
            <a:r>
              <a:rPr lang="en-US" altLang="en-US" sz="1400" b="1" dirty="0"/>
              <a:t> file will generate the SDK in </a:t>
            </a:r>
            <a:endParaRPr lang="en-US" altLang="en-US" sz="1400" b="1" dirty="0" smtClean="0"/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        the </a:t>
            </a:r>
            <a:r>
              <a:rPr lang="en-US" altLang="en-US" sz="1400" b="1" dirty="0"/>
              <a:t>directory called </a:t>
            </a:r>
            <a:r>
              <a:rPr lang="en-US" altLang="en-US" sz="1400" b="1" i="1" dirty="0"/>
              <a:t>sdk</a:t>
            </a:r>
            <a:r>
              <a:rPr lang="en-US" altLang="en-US" sz="1400" b="1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1" y="3351983"/>
            <a:ext cx="77914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97232" y="1153886"/>
            <a:ext cx="1505888" cy="365760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66"/>
                </a:solidFill>
              </a:rPr>
              <a:t>YAMLParser</a:t>
            </a: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1042" y="1878330"/>
            <a:ext cx="1505888" cy="365760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66"/>
                </a:solidFill>
              </a:rPr>
              <a:t>CWLSDKBuilder</a:t>
            </a:r>
            <a:endParaRPr lang="en-US" sz="1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2619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Configuration File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772464" y="962714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/>
              <a:t>The </a:t>
            </a:r>
            <a:r>
              <a:rPr lang="en-US" altLang="en-US" sz="1400" b="1" u="sng" dirty="0"/>
              <a:t>cwl-sdk-config.txt</a:t>
            </a:r>
            <a:r>
              <a:rPr lang="en-US" altLang="en-US" sz="1400" b="1" dirty="0"/>
              <a:t> file </a:t>
            </a:r>
            <a:r>
              <a:rPr lang="en-US" altLang="en-US" sz="1400" b="1" dirty="0" smtClean="0"/>
              <a:t>has three options which can be entered on each line:</a:t>
            </a:r>
          </a:p>
          <a:p>
            <a:pPr indent="0">
              <a:spcBef>
                <a:spcPct val="50000"/>
              </a:spcBef>
            </a:pPr>
            <a:endParaRPr lang="en-US" altLang="en-US" sz="1400" b="1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To </a:t>
            </a:r>
            <a:r>
              <a:rPr lang="en-US" altLang="en-US" sz="1400" b="1" i="1" dirty="0"/>
              <a:t>override</a:t>
            </a:r>
            <a:r>
              <a:rPr lang="en-US" altLang="en-US" sz="1400" b="1" dirty="0"/>
              <a:t> the default class </a:t>
            </a:r>
            <a:r>
              <a:rPr lang="en-US" altLang="en-US" sz="1400" b="1" dirty="0" smtClean="0"/>
              <a:t>creation: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en-US" sz="100" b="1" dirty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 lvl="2" algn="ctr">
              <a:spcBef>
                <a:spcPct val="50000"/>
              </a:spcBef>
            </a:pPr>
            <a:r>
              <a:rPr lang="en-US" sz="1400" i="1" dirty="0" smtClean="0"/>
              <a:t>override </a:t>
            </a:r>
            <a:r>
              <a:rPr lang="en-US" sz="1400" i="1" dirty="0"/>
              <a:t>: </a:t>
            </a:r>
            <a:r>
              <a:rPr lang="en-US" sz="1400" i="1" dirty="0" err="1"/>
              <a:t>ClassName</a:t>
            </a:r>
            <a:r>
              <a:rPr lang="en-US" sz="1400" i="1" dirty="0"/>
              <a:t> : </a:t>
            </a:r>
            <a:r>
              <a:rPr lang="en-US" sz="1400" i="1" dirty="0" smtClean="0"/>
              <a:t>interface</a:t>
            </a:r>
          </a:p>
          <a:p>
            <a:pPr lvl="2" algn="ctr">
              <a:spcBef>
                <a:spcPct val="50000"/>
              </a:spcBef>
            </a:pPr>
            <a:endParaRPr lang="en-US" altLang="en-US" sz="1400" b="1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To </a:t>
            </a:r>
            <a:r>
              <a:rPr lang="en-US" altLang="en-US" sz="1400" b="1" i="1" dirty="0"/>
              <a:t>skip</a:t>
            </a:r>
            <a:r>
              <a:rPr lang="en-US" altLang="en-US" sz="1400" b="1" dirty="0"/>
              <a:t> the creation of a </a:t>
            </a:r>
            <a:r>
              <a:rPr lang="en-US" altLang="en-US" sz="1400" b="1" dirty="0" smtClean="0"/>
              <a:t>class</a:t>
            </a:r>
            <a:r>
              <a:rPr lang="en-US" altLang="en-US" sz="1400" dirty="0" smtClean="0"/>
              <a:t>:</a:t>
            </a:r>
          </a:p>
          <a:p>
            <a:pPr lvl="1" indent="0">
              <a:spcBef>
                <a:spcPct val="50000"/>
              </a:spcBef>
            </a:pPr>
            <a:endParaRPr lang="en-US" altLang="en-US" sz="100" dirty="0" smtClean="0"/>
          </a:p>
          <a:p>
            <a:pPr lvl="1" indent="0">
              <a:spcBef>
                <a:spcPct val="50000"/>
              </a:spcBef>
            </a:pPr>
            <a:endParaRPr lang="en-US" altLang="en-US" sz="100" dirty="0"/>
          </a:p>
          <a:p>
            <a:pPr lvl="1" indent="0">
              <a:spcBef>
                <a:spcPct val="50000"/>
              </a:spcBef>
            </a:pPr>
            <a:endParaRPr lang="en-US" altLang="en-US" sz="100" dirty="0" smtClean="0"/>
          </a:p>
          <a:p>
            <a:pPr lvl="1" indent="0" algn="ctr">
              <a:spcBef>
                <a:spcPct val="50000"/>
              </a:spcBef>
            </a:pPr>
            <a:r>
              <a:rPr lang="en-US" sz="1400" i="1" dirty="0" smtClean="0"/>
              <a:t>skip </a:t>
            </a:r>
            <a:r>
              <a:rPr lang="en-US" sz="1400" i="1" dirty="0"/>
              <a:t>: </a:t>
            </a:r>
            <a:r>
              <a:rPr lang="en-US" sz="1400" i="1" dirty="0" err="1" smtClean="0"/>
              <a:t>ClassName</a:t>
            </a:r>
            <a:endParaRPr lang="en-US" altLang="en-US" sz="1400" b="1" dirty="0"/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To </a:t>
            </a:r>
            <a:r>
              <a:rPr lang="en-US" altLang="en-US" sz="1400" b="1" i="1" dirty="0"/>
              <a:t>assign</a:t>
            </a:r>
            <a:r>
              <a:rPr lang="en-US" altLang="en-US" sz="1400" b="1" dirty="0"/>
              <a:t> a namespace to a </a:t>
            </a:r>
            <a:r>
              <a:rPr lang="en-US" altLang="en-US" sz="1400" b="1" dirty="0" smtClean="0"/>
              <a:t>variable: </a:t>
            </a:r>
            <a:endParaRPr lang="en-US" altLang="en-US" sz="1400" dirty="0"/>
          </a:p>
          <a:p>
            <a:pPr lvl="1" indent="0">
              <a:spcBef>
                <a:spcPct val="50000"/>
              </a:spcBef>
            </a:pPr>
            <a:endParaRPr lang="en-US" altLang="en-US" sz="100" i="1" dirty="0" smtClean="0"/>
          </a:p>
          <a:p>
            <a:pPr lvl="1" indent="0">
              <a:spcBef>
                <a:spcPct val="50000"/>
              </a:spcBef>
            </a:pPr>
            <a:endParaRPr lang="en-US" altLang="en-US" sz="100" i="1" dirty="0"/>
          </a:p>
          <a:p>
            <a:pPr lvl="1" indent="0">
              <a:spcBef>
                <a:spcPct val="50000"/>
              </a:spcBef>
            </a:pPr>
            <a:endParaRPr lang="en-US" altLang="en-US" sz="100" i="1" dirty="0" smtClean="0"/>
          </a:p>
          <a:p>
            <a:pPr lvl="1" indent="0">
              <a:spcBef>
                <a:spcPct val="50000"/>
              </a:spcBef>
            </a:pPr>
            <a:endParaRPr lang="en-US" altLang="en-US" sz="100" i="1" dirty="0" smtClean="0"/>
          </a:p>
          <a:p>
            <a:pPr lvl="1" indent="0" algn="ctr">
              <a:spcBef>
                <a:spcPct val="50000"/>
              </a:spcBef>
            </a:pPr>
            <a:r>
              <a:rPr lang="en-US" altLang="en-US" sz="1400" i="1" dirty="0" smtClean="0"/>
              <a:t>namespace </a:t>
            </a:r>
            <a:r>
              <a:rPr lang="en-US" altLang="en-US" sz="1400" i="1" dirty="0"/>
              <a:t>: </a:t>
            </a:r>
            <a:r>
              <a:rPr lang="en-US" altLang="en-US" sz="1400" i="1" dirty="0" err="1"/>
              <a:t>VariableName</a:t>
            </a:r>
            <a:r>
              <a:rPr lang="en-US" altLang="en-US" sz="1400" i="1" dirty="0"/>
              <a:t> : </a:t>
            </a:r>
            <a:r>
              <a:rPr lang="en-US" altLang="en-US" sz="1400" i="1" dirty="0" err="1" smtClean="0"/>
              <a:t>TheActualNamespaceAssignment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003864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Configuration File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772464" y="962714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412085"/>
            <a:ext cx="6662058" cy="4463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3245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Authors File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9601" y="946150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The </a:t>
            </a:r>
            <a:r>
              <a:rPr lang="en-US" altLang="en-US" sz="1400" b="1" u="sng" dirty="0"/>
              <a:t>AUTHORS.TXT</a:t>
            </a:r>
            <a:r>
              <a:rPr lang="en-US" altLang="en-US" sz="1400" b="1" dirty="0"/>
              <a:t> file is where one can add author </a:t>
            </a:r>
            <a:r>
              <a:rPr lang="en-US" altLang="en-US" sz="1400" b="1" dirty="0" smtClean="0"/>
              <a:t>acknowledgements.</a:t>
            </a:r>
            <a:endParaRPr lang="en-US" altLang="en-US" sz="1400" b="1" dirty="0"/>
          </a:p>
          <a:p>
            <a:pPr lvl="1" indent="0">
              <a:spcBef>
                <a:spcPct val="50000"/>
              </a:spcBef>
            </a:pPr>
            <a:endParaRPr lang="en-US" altLang="en-US" sz="14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752600"/>
            <a:ext cx="7032172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4214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Running the Program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9601" y="946150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/>
              <a:t>To compile the programs with </a:t>
            </a:r>
            <a:r>
              <a:rPr lang="en-US" altLang="en-US" sz="1400" b="1" dirty="0" smtClean="0"/>
              <a:t>Java: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pPr lvl="2">
              <a:spcBef>
                <a:spcPct val="50000"/>
              </a:spcBef>
            </a:pPr>
            <a:r>
              <a:rPr lang="en-US" sz="1400" dirty="0" err="1"/>
              <a:t>javac</a:t>
            </a:r>
            <a:r>
              <a:rPr lang="en-US" sz="1400" dirty="0"/>
              <a:t> YAMLParser.java</a:t>
            </a:r>
            <a:br>
              <a:rPr lang="en-US" sz="1400" dirty="0"/>
            </a:br>
            <a:r>
              <a:rPr lang="en-US" sz="1400" dirty="0" err="1"/>
              <a:t>javac</a:t>
            </a:r>
            <a:r>
              <a:rPr lang="en-US" sz="1400" dirty="0"/>
              <a:t> CWLSDKBuilder.java</a:t>
            </a:r>
            <a:br>
              <a:rPr lang="en-US" sz="1400" dirty="0"/>
            </a:br>
            <a:r>
              <a:rPr lang="en-US" sz="1400" dirty="0" err="1"/>
              <a:t>javac</a:t>
            </a:r>
            <a:r>
              <a:rPr lang="en-US" sz="1400" dirty="0"/>
              <a:t> </a:t>
            </a:r>
            <a:r>
              <a:rPr lang="en-US" sz="1400" dirty="0" smtClean="0"/>
              <a:t>CreateCWLJavaSDK.java</a:t>
            </a:r>
          </a:p>
          <a:p>
            <a:pPr lvl="2">
              <a:spcBef>
                <a:spcPct val="50000"/>
              </a:spcBef>
            </a:pPr>
            <a:endParaRPr lang="en-US" sz="1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To run: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pPr indent="0">
              <a:spcBef>
                <a:spcPct val="50000"/>
              </a:spcBef>
            </a:pPr>
            <a:r>
              <a:rPr lang="en-US" sz="1400" dirty="0" smtClean="0"/>
              <a:t> 	</a:t>
            </a:r>
            <a:r>
              <a:rPr lang="en-US" sz="1400" dirty="0"/>
              <a:t>java </a:t>
            </a:r>
            <a:r>
              <a:rPr lang="en-US" sz="1400" dirty="0" err="1"/>
              <a:t>CreateCWLJavaSDK</a:t>
            </a:r>
            <a:r>
              <a:rPr lang="en-US" sz="1400" dirty="0"/>
              <a:t> </a:t>
            </a:r>
            <a:r>
              <a:rPr lang="en-US" sz="1400" dirty="0" err="1"/>
              <a:t>cwl</a:t>
            </a:r>
            <a:r>
              <a:rPr lang="en-US" sz="1400" dirty="0"/>
              <a:t>-</a:t>
            </a:r>
            <a:r>
              <a:rPr lang="en-US" sz="1400" dirty="0" err="1"/>
              <a:t>yaml</a:t>
            </a:r>
            <a:r>
              <a:rPr lang="en-US" sz="1400" dirty="0"/>
              <a:t>-specs/</a:t>
            </a:r>
            <a:r>
              <a:rPr lang="en-US" sz="1400" dirty="0" err="1"/>
              <a:t>CommandLineTool.yml</a:t>
            </a:r>
            <a:r>
              <a:rPr lang="en-US" sz="1400" dirty="0"/>
              <a:t> </a:t>
            </a:r>
            <a:endParaRPr lang="en-US" sz="1400" dirty="0" smtClean="0"/>
          </a:p>
          <a:p>
            <a:pPr indent="0">
              <a:spcBef>
                <a:spcPct val="5000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                     		      </a:t>
            </a:r>
            <a:r>
              <a:rPr lang="en-US" sz="1400" dirty="0" err="1" smtClean="0"/>
              <a:t>cwl</a:t>
            </a:r>
            <a:r>
              <a:rPr lang="en-US" sz="1400" dirty="0"/>
              <a:t>-</a:t>
            </a:r>
            <a:r>
              <a:rPr lang="en-US" sz="1400" dirty="0" err="1"/>
              <a:t>yaml</a:t>
            </a:r>
            <a:r>
              <a:rPr lang="en-US" sz="1400" dirty="0"/>
              <a:t>-specs/</a:t>
            </a:r>
            <a:r>
              <a:rPr lang="en-US" sz="1400" dirty="0" err="1"/>
              <a:t>Process.yml</a:t>
            </a:r>
            <a:r>
              <a:rPr lang="en-US" sz="1400" dirty="0"/>
              <a:t> </a:t>
            </a:r>
            <a:endParaRPr lang="en-US" sz="1400" dirty="0" smtClean="0"/>
          </a:p>
          <a:p>
            <a:pPr indent="0">
              <a:spcBef>
                <a:spcPct val="5000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      </a:t>
            </a:r>
            <a:r>
              <a:rPr lang="en-US" sz="1400" dirty="0" err="1" smtClean="0"/>
              <a:t>cwl</a:t>
            </a:r>
            <a:r>
              <a:rPr lang="en-US" sz="1400" dirty="0"/>
              <a:t>-</a:t>
            </a:r>
            <a:r>
              <a:rPr lang="en-US" sz="1400" dirty="0" err="1"/>
              <a:t>yaml</a:t>
            </a:r>
            <a:r>
              <a:rPr lang="en-US" sz="1400" dirty="0"/>
              <a:t>-specs/</a:t>
            </a:r>
            <a:r>
              <a:rPr lang="en-US" sz="1400" dirty="0" err="1"/>
              <a:t>Workflow.yml</a:t>
            </a:r>
            <a:r>
              <a:rPr lang="en-US" sz="1400" dirty="0"/>
              <a:t> </a:t>
            </a:r>
            <a:endParaRPr lang="en-US" sz="1400" dirty="0" smtClean="0"/>
          </a:p>
          <a:p>
            <a:pPr indent="0">
              <a:spcBef>
                <a:spcPct val="5000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      </a:t>
            </a:r>
            <a:r>
              <a:rPr lang="en-US" sz="1400" dirty="0" err="1" smtClean="0"/>
              <a:t>cwl</a:t>
            </a:r>
            <a:r>
              <a:rPr lang="en-US" sz="1400" dirty="0"/>
              <a:t>-</a:t>
            </a:r>
            <a:r>
              <a:rPr lang="en-US" sz="1400" dirty="0" err="1"/>
              <a:t>yaml</a:t>
            </a:r>
            <a:r>
              <a:rPr lang="en-US" sz="1400" dirty="0"/>
              <a:t>-specs/</a:t>
            </a:r>
            <a:r>
              <a:rPr lang="en-US" sz="1400" dirty="0" err="1"/>
              <a:t>metaschema.yml</a:t>
            </a:r>
            <a:endParaRPr lang="en-US" altLang="en-US" sz="1400" b="1" dirty="0" smtClean="0"/>
          </a:p>
          <a:p>
            <a:pPr lvl="1" indent="0">
              <a:spcBef>
                <a:spcPct val="50000"/>
              </a:spcBef>
            </a:pP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73526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All Steps Together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9601" y="946150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Below are all the steps together that would need to be run to generate the SDK, 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</a:t>
            </a:r>
            <a:r>
              <a:rPr lang="en-US" altLang="en-US" sz="1400" b="1" dirty="0" err="1" smtClean="0"/>
              <a:t>JavaDoc</a:t>
            </a:r>
            <a:r>
              <a:rPr lang="en-US" altLang="en-US" sz="1400" b="1" dirty="0" smtClean="0"/>
              <a:t> and JAR file: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r>
              <a:rPr lang="en-US" sz="1400" dirty="0">
                <a:latin typeface="Courier New"/>
                <a:cs typeface="Courier New"/>
              </a:rPr>
              <a:t>./step0-download-draft-3-yaml-files.sh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./step1-generate_sdk.sh			</a:t>
            </a:r>
          </a:p>
          <a:p>
            <a:r>
              <a:rPr lang="en-US" sz="1400" dirty="0">
                <a:latin typeface="Courier New"/>
                <a:cs typeface="Courier New"/>
              </a:rPr>
              <a:t>./step2-compile-sdk-files-for-jar.sh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./step3-compile-util-files-for-jar.sh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./step4-generate-jar-files.sh</a:t>
            </a:r>
          </a:p>
          <a:p>
            <a:r>
              <a:rPr lang="en-US" sz="1400" dirty="0">
                <a:latin typeface="Courier New"/>
                <a:cs typeface="Courier New"/>
              </a:rPr>
              <a:t>./step5-generate-javadoc.sh</a:t>
            </a:r>
          </a:p>
          <a:p>
            <a:pPr lvl="2">
              <a:spcBef>
                <a:spcPct val="50000"/>
              </a:spcBef>
            </a:pP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941447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gradFill rotWithShape="1">
            <a:gsLst>
              <a:gs pos="0">
                <a:srgbClr val="CACAE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400" b="1" dirty="0" smtClean="0">
                <a:solidFill>
                  <a:srgbClr val="333399"/>
                </a:solidFill>
              </a:rPr>
              <a:t>What is new?</a:t>
            </a:r>
            <a:endParaRPr lang="en-US" altLang="en-US" sz="4400" b="1" dirty="0">
              <a:solidFill>
                <a:srgbClr val="333399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9601" y="946150"/>
            <a:ext cx="7684798" cy="5361885"/>
          </a:xfrm>
          <a:prstGeom prst="roundRect">
            <a:avLst>
              <a:gd name="adj" fmla="val 4338"/>
            </a:avLst>
          </a:prstGeom>
          <a:noFill/>
          <a:ln w="9525" cap="rnd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7338" indent="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9438" indent="168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</a:pPr>
            <a:endParaRPr lang="en-US" altLang="en-US" sz="100" b="1" i="1" dirty="0" smtClean="0"/>
          </a:p>
          <a:p>
            <a:pPr>
              <a:spcBef>
                <a:spcPct val="50000"/>
              </a:spcBef>
            </a:pPr>
            <a:endParaRPr lang="en-US" altLang="en-US" sz="100" b="1" i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Optimized recursion for class </a:t>
            </a:r>
            <a:r>
              <a:rPr lang="en-US" altLang="en-US" sz="1400" b="1" dirty="0"/>
              <a:t>creation in </a:t>
            </a:r>
            <a:r>
              <a:rPr lang="en-US" altLang="en-US" sz="1400" b="1" dirty="0" err="1" smtClean="0"/>
              <a:t>CWLSDKBuilder.java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Updated </a:t>
            </a:r>
            <a:r>
              <a:rPr lang="en-US" altLang="en-US" sz="1400" b="1" dirty="0" err="1" smtClean="0"/>
              <a:t>JavaDoc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annotations in </a:t>
            </a:r>
            <a:r>
              <a:rPr lang="en-US" altLang="en-US" sz="1400" b="1" dirty="0" err="1" smtClean="0"/>
              <a:t>CWLSDKBuilder.java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/>
              <a:t>New method (</a:t>
            </a:r>
            <a:r>
              <a:rPr lang="en-US" altLang="en-US" sz="1400" b="1" dirty="0" err="1" smtClean="0"/>
              <a:t>updateAbstractFields</a:t>
            </a:r>
            <a:r>
              <a:rPr lang="en-US" altLang="en-US" sz="1400" b="1" dirty="0" smtClean="0"/>
              <a:t>) in </a:t>
            </a:r>
            <a:r>
              <a:rPr lang="en-US" altLang="en-US" sz="1400" b="1" dirty="0" err="1" smtClean="0"/>
              <a:t>YAMLParser.java</a:t>
            </a:r>
            <a:r>
              <a:rPr lang="en-US" altLang="en-US" sz="1400" b="1" dirty="0" smtClean="0"/>
              <a:t> for creating 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 smtClean="0"/>
              <a:t>    concrete fields</a:t>
            </a:r>
            <a:endParaRPr lang="en-US" altLang="en-US" sz="1400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A full example of reading and running a CWL file and associated input file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 smtClean="0"/>
              <a:t>   located in the examples directory</a:t>
            </a:r>
            <a:endParaRPr lang="en-US" altLang="en-US" sz="1400" b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400" b="1" dirty="0" smtClean="0"/>
          </a:p>
          <a:p>
            <a:r>
              <a:rPr lang="en-US" sz="1400" dirty="0">
                <a:latin typeface="Courier New"/>
                <a:cs typeface="Courier New"/>
              </a:rPr>
              <a:t>./step0-download-draft-3-yaml-files.sh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./step1-generate_sdk.sh			</a:t>
            </a:r>
          </a:p>
          <a:p>
            <a:r>
              <a:rPr lang="en-US" sz="1400" dirty="0">
                <a:latin typeface="Courier New"/>
                <a:cs typeface="Courier New"/>
              </a:rPr>
              <a:t>./step2-compile-sdk-files-for-jar.sh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./step3-compile-util-files-for-jar.sh	</a:t>
            </a:r>
          </a:p>
          <a:p>
            <a:r>
              <a:rPr lang="en-US" sz="1400" dirty="0">
                <a:latin typeface="Courier New"/>
                <a:cs typeface="Courier New"/>
              </a:rPr>
              <a:t>./step4-generate-jar-files.sh</a:t>
            </a:r>
          </a:p>
          <a:p>
            <a:r>
              <a:rPr lang="en-US" sz="1400" dirty="0">
                <a:latin typeface="Courier New"/>
                <a:cs typeface="Courier New"/>
              </a:rPr>
              <a:t>./step5-generate-javadoc.sh</a:t>
            </a:r>
          </a:p>
          <a:p>
            <a:pPr lvl="2">
              <a:spcBef>
                <a:spcPct val="50000"/>
              </a:spcBef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 dirty="0" smtClean="0"/>
              <a:t>Nota </a:t>
            </a:r>
            <a:r>
              <a:rPr lang="en-US" altLang="en-US" sz="1400" b="1" dirty="0" err="1" smtClean="0"/>
              <a:t>bene</a:t>
            </a:r>
            <a:r>
              <a:rPr lang="en-US" altLang="en-US" sz="1400" b="1" dirty="0" smtClean="0"/>
              <a:t>:  There will be some dummy methods generated as does not have  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multiple inheritance, so the implemented interfaces</a:t>
            </a:r>
            <a:r>
              <a:rPr lang="en-US" altLang="en-US" sz="1400" b="1" dirty="0"/>
              <a:t> </a:t>
            </a:r>
            <a:r>
              <a:rPr lang="en-US" altLang="en-US" sz="1400" b="1" dirty="0" smtClean="0"/>
              <a:t>required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this workaround.  It does not impact the functionality of the SDK</a:t>
            </a:r>
          </a:p>
          <a:p>
            <a:pPr indent="0">
              <a:spcBef>
                <a:spcPct val="50000"/>
              </a:spcBef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                      or the correct implementation of the </a:t>
            </a:r>
            <a:r>
              <a:rPr lang="en-US" altLang="en-US" sz="1400" b="1" smtClean="0"/>
              <a:t>draft specifications.</a:t>
            </a:r>
            <a:endParaRPr lang="en-US" altLang="en-US" sz="14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64612746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262</Words>
  <Application>Microsoft Macintosh PowerPoint</Application>
  <PresentationFormat>On-screen Show (4:3)</PresentationFormat>
  <Paragraphs>122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Java SDK for CWL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 Q &amp; A  Thank you 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Merck</dc:creator>
  <cp:lastModifiedBy>Me</cp:lastModifiedBy>
  <cp:revision>133</cp:revision>
  <dcterms:created xsi:type="dcterms:W3CDTF">2009-10-20T14:49:39Z</dcterms:created>
  <dcterms:modified xsi:type="dcterms:W3CDTF">2016-04-28T14:11:40Z</dcterms:modified>
</cp:coreProperties>
</file>