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134804830" r:id="rId3"/>
    <p:sldId id="2134804831" r:id="rId4"/>
    <p:sldId id="2134804832" r:id="rId5"/>
    <p:sldId id="2134804833" r:id="rId6"/>
    <p:sldId id="2134804834" r:id="rId7"/>
    <p:sldId id="213480483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FD108-B6EF-4E2F-979F-7D38E9F28965}" v="6" dt="2023-09-07T11:06:42.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 Williams" userId="c682309b-038a-4163-9595-c4fa5d8cddc9" providerId="ADAL" clId="{361FD108-B6EF-4E2F-979F-7D38E9F28965}"/>
    <pc:docChg chg="addSld modSld">
      <pc:chgData name="Jac Williams" userId="c682309b-038a-4163-9595-c4fa5d8cddc9" providerId="ADAL" clId="{361FD108-B6EF-4E2F-979F-7D38E9F28965}" dt="2023-09-07T11:06:44.108" v="107" actId="1076"/>
      <pc:docMkLst>
        <pc:docMk/>
      </pc:docMkLst>
      <pc:sldChg chg="addSp modSp add mod">
        <pc:chgData name="Jac Williams" userId="c682309b-038a-4163-9595-c4fa5d8cddc9" providerId="ADAL" clId="{361FD108-B6EF-4E2F-979F-7D38E9F28965}" dt="2023-09-07T10:38:11.429" v="91" actId="1076"/>
        <pc:sldMkLst>
          <pc:docMk/>
          <pc:sldMk cId="937051403" sldId="2134804831"/>
        </pc:sldMkLst>
        <pc:spChg chg="mod">
          <ac:chgData name="Jac Williams" userId="c682309b-038a-4163-9595-c4fa5d8cddc9" providerId="ADAL" clId="{361FD108-B6EF-4E2F-979F-7D38E9F28965}" dt="2023-09-06T12:27:27.843" v="12" actId="20577"/>
          <ac:spMkLst>
            <pc:docMk/>
            <pc:sldMk cId="937051403" sldId="2134804831"/>
            <ac:spMk id="5" creationId="{FAEFDB18-0228-68C7-601B-5D260324C65B}"/>
          </ac:spMkLst>
        </pc:spChg>
        <pc:picChg chg="add mod">
          <ac:chgData name="Jac Williams" userId="c682309b-038a-4163-9595-c4fa5d8cddc9" providerId="ADAL" clId="{361FD108-B6EF-4E2F-979F-7D38E9F28965}" dt="2023-09-07T10:38:11.429" v="91" actId="1076"/>
          <ac:picMkLst>
            <pc:docMk/>
            <pc:sldMk cId="937051403" sldId="2134804831"/>
            <ac:picMk id="4" creationId="{FEC33BA0-DC58-B53D-1670-D67DF4C1C320}"/>
          </ac:picMkLst>
        </pc:picChg>
        <pc:picChg chg="add mod">
          <ac:chgData name="Jac Williams" userId="c682309b-038a-4163-9595-c4fa5d8cddc9" providerId="ADAL" clId="{361FD108-B6EF-4E2F-979F-7D38E9F28965}" dt="2023-09-07T10:38:10.972" v="90" actId="27614"/>
          <ac:picMkLst>
            <pc:docMk/>
            <pc:sldMk cId="937051403" sldId="2134804831"/>
            <ac:picMk id="7" creationId="{AD0D5A2E-7550-EE03-52C6-59C68CC429A5}"/>
          </ac:picMkLst>
        </pc:picChg>
      </pc:sldChg>
      <pc:sldChg chg="addSp modSp add mod">
        <pc:chgData name="Jac Williams" userId="c682309b-038a-4163-9595-c4fa5d8cddc9" providerId="ADAL" clId="{361FD108-B6EF-4E2F-979F-7D38E9F28965}" dt="2023-09-07T10:38:51.122" v="100" actId="27614"/>
        <pc:sldMkLst>
          <pc:docMk/>
          <pc:sldMk cId="458259160" sldId="2134804832"/>
        </pc:sldMkLst>
        <pc:spChg chg="mod">
          <ac:chgData name="Jac Williams" userId="c682309b-038a-4163-9595-c4fa5d8cddc9" providerId="ADAL" clId="{361FD108-B6EF-4E2F-979F-7D38E9F28965}" dt="2023-09-06T12:32:44.043" v="29" actId="20577"/>
          <ac:spMkLst>
            <pc:docMk/>
            <pc:sldMk cId="458259160" sldId="2134804832"/>
            <ac:spMk id="5" creationId="{FAEFDB18-0228-68C7-601B-5D260324C65B}"/>
          </ac:spMkLst>
        </pc:spChg>
        <pc:picChg chg="add mod">
          <ac:chgData name="Jac Williams" userId="c682309b-038a-4163-9595-c4fa5d8cddc9" providerId="ADAL" clId="{361FD108-B6EF-4E2F-979F-7D38E9F28965}" dt="2023-09-07T10:38:29.400" v="96" actId="962"/>
          <ac:picMkLst>
            <pc:docMk/>
            <pc:sldMk cId="458259160" sldId="2134804832"/>
            <ac:picMk id="4" creationId="{19A8761D-DD92-7E3E-8B5A-AA6C4BFA2776}"/>
          </ac:picMkLst>
        </pc:picChg>
        <pc:picChg chg="add mod">
          <ac:chgData name="Jac Williams" userId="c682309b-038a-4163-9595-c4fa5d8cddc9" providerId="ADAL" clId="{361FD108-B6EF-4E2F-979F-7D38E9F28965}" dt="2023-09-07T10:38:30.859" v="97" actId="1076"/>
          <ac:picMkLst>
            <pc:docMk/>
            <pc:sldMk cId="458259160" sldId="2134804832"/>
            <ac:picMk id="7" creationId="{1604D133-FF2C-3802-9CA0-C3D48880867F}"/>
          </ac:picMkLst>
        </pc:picChg>
        <pc:picChg chg="add mod">
          <ac:chgData name="Jac Williams" userId="c682309b-038a-4163-9595-c4fa5d8cddc9" providerId="ADAL" clId="{361FD108-B6EF-4E2F-979F-7D38E9F28965}" dt="2023-09-07T10:38:51.013" v="99" actId="27614"/>
          <ac:picMkLst>
            <pc:docMk/>
            <pc:sldMk cId="458259160" sldId="2134804832"/>
            <ac:picMk id="10" creationId="{B9DEFCFB-0739-C892-8D76-D454362304A2}"/>
          </ac:picMkLst>
        </pc:picChg>
        <pc:picChg chg="add mod">
          <ac:chgData name="Jac Williams" userId="c682309b-038a-4163-9595-c4fa5d8cddc9" providerId="ADAL" clId="{361FD108-B6EF-4E2F-979F-7D38E9F28965}" dt="2023-09-07T10:38:51.122" v="100" actId="27614"/>
          <ac:picMkLst>
            <pc:docMk/>
            <pc:sldMk cId="458259160" sldId="2134804832"/>
            <ac:picMk id="16" creationId="{001F3A4C-FFFA-66A8-006F-B6BF8A59D674}"/>
          </ac:picMkLst>
        </pc:picChg>
      </pc:sldChg>
      <pc:sldChg chg="addSp modSp add mod">
        <pc:chgData name="Jac Williams" userId="c682309b-038a-4163-9595-c4fa5d8cddc9" providerId="ADAL" clId="{361FD108-B6EF-4E2F-979F-7D38E9F28965}" dt="2023-09-07T11:06:44.108" v="107" actId="1076"/>
        <pc:sldMkLst>
          <pc:docMk/>
          <pc:sldMk cId="1902067640" sldId="2134804833"/>
        </pc:sldMkLst>
        <pc:spChg chg="mod">
          <ac:chgData name="Jac Williams" userId="c682309b-038a-4163-9595-c4fa5d8cddc9" providerId="ADAL" clId="{361FD108-B6EF-4E2F-979F-7D38E9F28965}" dt="2023-09-06T12:32:51.701" v="47" actId="20577"/>
          <ac:spMkLst>
            <pc:docMk/>
            <pc:sldMk cId="1902067640" sldId="2134804833"/>
            <ac:spMk id="5" creationId="{FAEFDB18-0228-68C7-601B-5D260324C65B}"/>
          </ac:spMkLst>
        </pc:spChg>
        <pc:picChg chg="add mod">
          <ac:chgData name="Jac Williams" userId="c682309b-038a-4163-9595-c4fa5d8cddc9" providerId="ADAL" clId="{361FD108-B6EF-4E2F-979F-7D38E9F28965}" dt="2023-09-07T10:39:02.278" v="103" actId="962"/>
          <ac:picMkLst>
            <pc:docMk/>
            <pc:sldMk cId="1902067640" sldId="2134804833"/>
            <ac:picMk id="4" creationId="{F37EFE55-4EBD-ADAD-15B2-AFC3F06A395A}"/>
          </ac:picMkLst>
        </pc:picChg>
        <pc:picChg chg="add mod">
          <ac:chgData name="Jac Williams" userId="c682309b-038a-4163-9595-c4fa5d8cddc9" providerId="ADAL" clId="{361FD108-B6EF-4E2F-979F-7D38E9F28965}" dt="2023-09-07T11:06:44.108" v="107" actId="1076"/>
          <ac:picMkLst>
            <pc:docMk/>
            <pc:sldMk cId="1902067640" sldId="2134804833"/>
            <ac:picMk id="7" creationId="{42004651-E87B-3C53-A0B9-C24B423D83D3}"/>
          </ac:picMkLst>
        </pc:picChg>
      </pc:sldChg>
      <pc:sldChg chg="modSp add mod">
        <pc:chgData name="Jac Williams" userId="c682309b-038a-4163-9595-c4fa5d8cddc9" providerId="ADAL" clId="{361FD108-B6EF-4E2F-979F-7D38E9F28965}" dt="2023-09-06T12:33:04" v="73" actId="20577"/>
        <pc:sldMkLst>
          <pc:docMk/>
          <pc:sldMk cId="1556405637" sldId="2134804834"/>
        </pc:sldMkLst>
        <pc:spChg chg="mod">
          <ac:chgData name="Jac Williams" userId="c682309b-038a-4163-9595-c4fa5d8cddc9" providerId="ADAL" clId="{361FD108-B6EF-4E2F-979F-7D38E9F28965}" dt="2023-09-06T12:33:04" v="73" actId="20577"/>
          <ac:spMkLst>
            <pc:docMk/>
            <pc:sldMk cId="1556405637" sldId="2134804834"/>
            <ac:spMk id="5" creationId="{FAEFDB18-0228-68C7-601B-5D260324C65B}"/>
          </ac:spMkLst>
        </pc:spChg>
      </pc:sldChg>
      <pc:sldChg chg="modSp add mod">
        <pc:chgData name="Jac Williams" userId="c682309b-038a-4163-9595-c4fa5d8cddc9" providerId="ADAL" clId="{361FD108-B6EF-4E2F-979F-7D38E9F28965}" dt="2023-09-06T12:33:20.225" v="86" actId="13926"/>
        <pc:sldMkLst>
          <pc:docMk/>
          <pc:sldMk cId="1592393727" sldId="2134804835"/>
        </pc:sldMkLst>
        <pc:spChg chg="mod">
          <ac:chgData name="Jac Williams" userId="c682309b-038a-4163-9595-c4fa5d8cddc9" providerId="ADAL" clId="{361FD108-B6EF-4E2F-979F-7D38E9F28965}" dt="2023-09-06T12:33:20.225" v="86" actId="13926"/>
          <ac:spMkLst>
            <pc:docMk/>
            <pc:sldMk cId="1592393727" sldId="2134804835"/>
            <ac:spMk id="10" creationId="{2650AB53-102B-0C47-A901-ED77C84D30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21F69-7D88-43D7-9878-52C6F0280345}" type="datetimeFigureOut">
              <a:rPr lang="en-GB" smtClean="0"/>
              <a:t>06/09/2023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E75F4-14AC-48D1-BDDB-AC02D1A2DD23}" type="slidenum">
              <a:rPr lang="en-GB" smtClean="0"/>
              <a:t>‹#›</a:t>
            </a:fld>
            <a:endParaRPr lang="en-GB"/>
          </a:p>
        </p:txBody>
      </p:sp>
    </p:spTree>
    <p:extLst>
      <p:ext uri="{BB962C8B-B14F-4D97-AF65-F5344CB8AC3E}">
        <p14:creationId xmlns:p14="http://schemas.microsoft.com/office/powerpoint/2010/main" val="18515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a:t>
            </a:r>
          </a:p>
          <a:p>
            <a:endParaRPr lang="en-GB" dirty="0"/>
          </a:p>
          <a:p>
            <a:r>
              <a:rPr lang="en-GB" dirty="0"/>
              <a:t>I hope that you are all doing well this morning, my name is Jac Williams. As a data scientists in the spatial data unit in the department of levelling up, our role involves exploring the spatial differences across the UK using data to provide insights and recommendations. </a:t>
            </a:r>
          </a:p>
        </p:txBody>
      </p:sp>
      <p:sp>
        <p:nvSpPr>
          <p:cNvPr id="4" name="Slide Number Placeholder 3"/>
          <p:cNvSpPr>
            <a:spLocks noGrp="1"/>
          </p:cNvSpPr>
          <p:nvPr>
            <p:ph type="sldNum" sz="quarter" idx="5"/>
          </p:nvPr>
        </p:nvSpPr>
        <p:spPr/>
        <p:txBody>
          <a:bodyPr/>
          <a:lstStyle/>
          <a:p>
            <a:fld id="{251BBB0C-642E-44DA-8F48-61CBBA2517E8}" type="slidenum">
              <a:rPr lang="en-GB" smtClean="0"/>
              <a:t>1</a:t>
            </a:fld>
            <a:endParaRPr lang="en-GB"/>
          </a:p>
        </p:txBody>
      </p:sp>
    </p:spTree>
    <p:extLst>
      <p:ext uri="{BB962C8B-B14F-4D97-AF65-F5344CB8AC3E}">
        <p14:creationId xmlns:p14="http://schemas.microsoft.com/office/powerpoint/2010/main" val="287048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2</a:t>
            </a:fld>
            <a:endParaRPr lang="en-GB"/>
          </a:p>
        </p:txBody>
      </p:sp>
    </p:spTree>
    <p:extLst>
      <p:ext uri="{BB962C8B-B14F-4D97-AF65-F5344CB8AC3E}">
        <p14:creationId xmlns:p14="http://schemas.microsoft.com/office/powerpoint/2010/main" val="373868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3</a:t>
            </a:fld>
            <a:endParaRPr lang="en-GB"/>
          </a:p>
        </p:txBody>
      </p:sp>
    </p:spTree>
    <p:extLst>
      <p:ext uri="{BB962C8B-B14F-4D97-AF65-F5344CB8AC3E}">
        <p14:creationId xmlns:p14="http://schemas.microsoft.com/office/powerpoint/2010/main" val="329859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4</a:t>
            </a:fld>
            <a:endParaRPr lang="en-GB"/>
          </a:p>
        </p:txBody>
      </p:sp>
    </p:spTree>
    <p:extLst>
      <p:ext uri="{BB962C8B-B14F-4D97-AF65-F5344CB8AC3E}">
        <p14:creationId xmlns:p14="http://schemas.microsoft.com/office/powerpoint/2010/main" val="132825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5</a:t>
            </a:fld>
            <a:endParaRPr lang="en-GB"/>
          </a:p>
        </p:txBody>
      </p:sp>
    </p:spTree>
    <p:extLst>
      <p:ext uri="{BB962C8B-B14F-4D97-AF65-F5344CB8AC3E}">
        <p14:creationId xmlns:p14="http://schemas.microsoft.com/office/powerpoint/2010/main" val="175133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particular, we centre our analysis around the 12 levelling up missions, of which, one of the missions is education, which has stated metrics such as the number of primary school children achieving the expected standard in reading, writing and maths. Today, we are interested in if there are spatial disparities in school absences across both England and Wales and how this links to the other levelling up metrics. The governance of education has been devolved in Wales since the creation of the Welsh assembly in 1999 and therefore the collection of school absence data is done independently between England and Wales. The differences in the data collection methods amount to things such as counting half day sessions missed instead of the percentage of pupils absent, how required attendance is counted, etc. </a:t>
            </a:r>
          </a:p>
        </p:txBody>
      </p:sp>
      <p:sp>
        <p:nvSpPr>
          <p:cNvPr id="4" name="Slide Number Placeholder 3"/>
          <p:cNvSpPr>
            <a:spLocks noGrp="1"/>
          </p:cNvSpPr>
          <p:nvPr>
            <p:ph type="sldNum" sz="quarter" idx="5"/>
          </p:nvPr>
        </p:nvSpPr>
        <p:spPr/>
        <p:txBody>
          <a:bodyPr/>
          <a:lstStyle/>
          <a:p>
            <a:fld id="{251BBB0C-642E-44DA-8F48-61CBBA2517E8}" type="slidenum">
              <a:rPr lang="en-GB" smtClean="0"/>
              <a:t>6</a:t>
            </a:fld>
            <a:endParaRPr lang="en-GB"/>
          </a:p>
        </p:txBody>
      </p:sp>
    </p:spTree>
    <p:extLst>
      <p:ext uri="{BB962C8B-B14F-4D97-AF65-F5344CB8AC3E}">
        <p14:creationId xmlns:p14="http://schemas.microsoft.com/office/powerpoint/2010/main" val="223274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a:t>
            </a:r>
          </a:p>
          <a:p>
            <a:endParaRPr lang="en-GB" dirty="0"/>
          </a:p>
          <a:p>
            <a:r>
              <a:rPr lang="en-GB" dirty="0"/>
              <a:t>I hope that you are all doing well this morning, my name is Jac Williams. As a data scientists in the spatial data unit in the department of levelling up, our role involves exploring the spatial differences across the UK using data to provide insights and recommendations. </a:t>
            </a:r>
          </a:p>
        </p:txBody>
      </p:sp>
      <p:sp>
        <p:nvSpPr>
          <p:cNvPr id="4" name="Slide Number Placeholder 3"/>
          <p:cNvSpPr>
            <a:spLocks noGrp="1"/>
          </p:cNvSpPr>
          <p:nvPr>
            <p:ph type="sldNum" sz="quarter" idx="5"/>
          </p:nvPr>
        </p:nvSpPr>
        <p:spPr/>
        <p:txBody>
          <a:bodyPr/>
          <a:lstStyle/>
          <a:p>
            <a:fld id="{251BBB0C-642E-44DA-8F48-61CBBA2517E8}" type="slidenum">
              <a:rPr lang="en-GB" smtClean="0"/>
              <a:t>7</a:t>
            </a:fld>
            <a:endParaRPr lang="en-GB"/>
          </a:p>
        </p:txBody>
      </p:sp>
    </p:spTree>
    <p:extLst>
      <p:ext uri="{BB962C8B-B14F-4D97-AF65-F5344CB8AC3E}">
        <p14:creationId xmlns:p14="http://schemas.microsoft.com/office/powerpoint/2010/main" val="87577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1556-E2C8-B40A-0F77-2670718A83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46AA06-2FD0-38F0-0F15-4B5FFE03F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89E555-B8A4-51FE-6FA0-EE362317A751}"/>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E984E620-716B-D51B-3AF2-1B53410E24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E55953-0DF5-2779-2692-CC967A9E311B}"/>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99164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7115-7748-9C18-2377-7DEAABAE1CF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C30AEC-16B8-E756-63CE-3609E0267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F66669-FA0C-B4CD-A223-D4DAA7945DEA}"/>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F533683E-4860-6045-E61A-63900D12B2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11F90E-C269-8FD8-64E3-8683719006F5}"/>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392900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4D5C9-C12C-928B-13EC-A7139989BC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FDE3DA-CBFD-B2FC-274A-3D98D1A12E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1B60E0-17F1-4001-C40D-C78C29F697B9}"/>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186F7D4C-B6C6-604D-CE50-CD5ADE759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181985-CDE5-574B-0E08-AA8A14C3609E}"/>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08141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29BF-91B4-9D9C-B2E3-A9711DCA458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1D6402-D1D8-C9A8-1479-6D57816B1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21931F-F9E6-57FF-06D5-521786099293}"/>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F2F5868F-26D7-9CAD-1096-483F164FD7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253F6B-D906-1CB4-EBC1-4FA07BE6CC13}"/>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293760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3402-BC0C-288C-8224-D1C4C5FD4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EC29DD-D930-97EF-1304-A9667AE26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C730E5-8B28-1F3C-DF38-58596F70B4E5}"/>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57EC489E-C205-57A3-B6F6-74F02BCA49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1996FD-4244-6FE0-7F03-416643EB2C39}"/>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31896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D37E-2633-61E2-32D1-E69DB8BB65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DC5B8C-7641-7406-889C-EC5329248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175739-17B9-E32D-427A-54998646C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4E4C9E-D624-F933-0D70-4A7B366A65CD}"/>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6" name="Footer Placeholder 5">
            <a:extLst>
              <a:ext uri="{FF2B5EF4-FFF2-40B4-BE49-F238E27FC236}">
                <a16:creationId xmlns:a16="http://schemas.microsoft.com/office/drawing/2014/main" id="{7FACF052-DABA-ADD0-4EC3-592F5B7E89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D3E7C1-496E-D632-A18D-9780E201E82D}"/>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42749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C523-2E12-B933-9C9C-A341240917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A904EB-ADB3-F261-80CE-DB6B00258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CB36B-76EF-A665-C961-29DDD596BC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FE9C338-5D02-FBFD-DB67-F9E6C262A1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918EE9-831B-BBD2-C59C-C6CC9B065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CADE9E-9F8C-4F95-8901-DF3D1E21C715}"/>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8" name="Footer Placeholder 7">
            <a:extLst>
              <a:ext uri="{FF2B5EF4-FFF2-40B4-BE49-F238E27FC236}">
                <a16:creationId xmlns:a16="http://schemas.microsoft.com/office/drawing/2014/main" id="{08015A95-FA9A-9507-6E8B-27F518DC7C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E0BCD91-AD4E-FAD5-9A7E-731FBC340521}"/>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83595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129A-6147-91AB-B6E8-9F3FC4A61E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FE0FB6-7981-9146-D728-BF68A87B075B}"/>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4" name="Footer Placeholder 3">
            <a:extLst>
              <a:ext uri="{FF2B5EF4-FFF2-40B4-BE49-F238E27FC236}">
                <a16:creationId xmlns:a16="http://schemas.microsoft.com/office/drawing/2014/main" id="{33247902-AA11-5B10-D20A-E47EF321EE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83A5B4-7EBC-657C-9DB7-A745B0BF9CC8}"/>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344935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8C1F2-845A-558E-A396-C69125C6AEEE}"/>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3" name="Footer Placeholder 2">
            <a:extLst>
              <a:ext uri="{FF2B5EF4-FFF2-40B4-BE49-F238E27FC236}">
                <a16:creationId xmlns:a16="http://schemas.microsoft.com/office/drawing/2014/main" id="{26FA7764-317F-DAB7-9FBA-6823B37B5FD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A0B3AA-290D-3710-75F7-0D717A019A1D}"/>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211506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6306-D69D-9E39-8E0B-9562ED802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507976-F133-CE9B-A1BE-1EC86F2B4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10B77BD-1F95-CC0D-FAED-697541600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6372D-9433-FB85-09FE-5BE226F4E5BD}"/>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6" name="Footer Placeholder 5">
            <a:extLst>
              <a:ext uri="{FF2B5EF4-FFF2-40B4-BE49-F238E27FC236}">
                <a16:creationId xmlns:a16="http://schemas.microsoft.com/office/drawing/2014/main" id="{3970AC4F-A201-FB6A-2D88-4FB3D2ADD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312F98-6A4C-F01D-232E-96CB07B35C82}"/>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411630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D67F-70A6-3022-B350-90B34BFF9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29BB9B-3428-1EF7-5D8E-522449AFC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C99FD2-7C7F-4F22-452A-ECC6435A4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94E3D-2FA0-F9D4-15A0-E78507274C29}"/>
              </a:ext>
            </a:extLst>
          </p:cNvPr>
          <p:cNvSpPr>
            <a:spLocks noGrp="1"/>
          </p:cNvSpPr>
          <p:nvPr>
            <p:ph type="dt" sz="half" idx="10"/>
          </p:nvPr>
        </p:nvSpPr>
        <p:spPr/>
        <p:txBody>
          <a:bodyPr/>
          <a:lstStyle/>
          <a:p>
            <a:fld id="{B20DD947-EA7A-4C20-B02C-F84F870C085B}" type="datetimeFigureOut">
              <a:rPr lang="en-GB" smtClean="0"/>
              <a:t>06/09/2023</a:t>
            </a:fld>
            <a:endParaRPr lang="en-GB"/>
          </a:p>
        </p:txBody>
      </p:sp>
      <p:sp>
        <p:nvSpPr>
          <p:cNvPr id="6" name="Footer Placeholder 5">
            <a:extLst>
              <a:ext uri="{FF2B5EF4-FFF2-40B4-BE49-F238E27FC236}">
                <a16:creationId xmlns:a16="http://schemas.microsoft.com/office/drawing/2014/main" id="{6F083C85-83C0-AE84-7369-BE6CE33239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EA9982-311A-B844-637A-85654880C9B4}"/>
              </a:ext>
            </a:extLst>
          </p:cNvPr>
          <p:cNvSpPr>
            <a:spLocks noGrp="1"/>
          </p:cNvSpPr>
          <p:nvPr>
            <p:ph type="sldNum" sz="quarter" idx="12"/>
          </p:nvPr>
        </p:nvSpPr>
        <p:spPr/>
        <p:txBody>
          <a:bodyPr/>
          <a:lstStyle/>
          <a:p>
            <a:fld id="{F592A314-A35D-46FC-8D8A-6718854BBD6C}" type="slidenum">
              <a:rPr lang="en-GB" smtClean="0"/>
              <a:t>‹#›</a:t>
            </a:fld>
            <a:endParaRPr lang="en-GB"/>
          </a:p>
        </p:txBody>
      </p:sp>
    </p:spTree>
    <p:extLst>
      <p:ext uri="{BB962C8B-B14F-4D97-AF65-F5344CB8AC3E}">
        <p14:creationId xmlns:p14="http://schemas.microsoft.com/office/powerpoint/2010/main" val="118827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BF4D3-44C2-56F4-ED48-79DBFC51E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90A53D-D671-54A2-865D-0CD0AB044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9AC4D0-3C6B-AB68-E998-626C51FA1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DD947-EA7A-4C20-B02C-F84F870C085B}" type="datetimeFigureOut">
              <a:rPr lang="en-GB" smtClean="0"/>
              <a:t>06/09/2023</a:t>
            </a:fld>
            <a:endParaRPr lang="en-GB"/>
          </a:p>
        </p:txBody>
      </p:sp>
      <p:sp>
        <p:nvSpPr>
          <p:cNvPr id="5" name="Footer Placeholder 4">
            <a:extLst>
              <a:ext uri="{FF2B5EF4-FFF2-40B4-BE49-F238E27FC236}">
                <a16:creationId xmlns:a16="http://schemas.microsoft.com/office/drawing/2014/main" id="{AA449A08-24A1-550A-C1FC-196B6EC065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059EED-2735-E601-1842-9645B2965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2A314-A35D-46FC-8D8A-6718854BBD6C}" type="slidenum">
              <a:rPr lang="en-GB" smtClean="0"/>
              <a:t>‹#›</a:t>
            </a:fld>
            <a:endParaRPr lang="en-GB"/>
          </a:p>
        </p:txBody>
      </p:sp>
    </p:spTree>
    <p:extLst>
      <p:ext uri="{BB962C8B-B14F-4D97-AF65-F5344CB8AC3E}">
        <p14:creationId xmlns:p14="http://schemas.microsoft.com/office/powerpoint/2010/main" val="367734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 rectangle&#10;&#10;Description automatically generated">
            <a:extLst>
              <a:ext uri="{FF2B5EF4-FFF2-40B4-BE49-F238E27FC236}">
                <a16:creationId xmlns:a16="http://schemas.microsoft.com/office/drawing/2014/main" id="{9A042A56-6294-7746-8AB6-0B5D50712BDD}"/>
              </a:ext>
            </a:extLst>
          </p:cNvPr>
          <p:cNvPicPr>
            <a:picLocks noChangeAspect="1"/>
          </p:cNvPicPr>
          <p:nvPr/>
        </p:nvPicPr>
        <p:blipFill>
          <a:blip r:embed="rId3"/>
          <a:stretch>
            <a:fillRect/>
          </a:stretch>
        </p:blipFill>
        <p:spPr>
          <a:xfrm>
            <a:off x="-2900" y="1228297"/>
            <a:ext cx="12190674" cy="5631116"/>
          </a:xfrm>
          <a:prstGeom prst="rect">
            <a:avLst/>
          </a:prstGeom>
          <a:ln>
            <a:solidFill>
              <a:srgbClr val="002060"/>
            </a:solidFill>
          </a:ln>
        </p:spPr>
      </p:pic>
      <p:sp>
        <p:nvSpPr>
          <p:cNvPr id="10" name="Title 9">
            <a:extLst>
              <a:ext uri="{FF2B5EF4-FFF2-40B4-BE49-F238E27FC236}">
                <a16:creationId xmlns:a16="http://schemas.microsoft.com/office/drawing/2014/main" id="{2650AB53-102B-0C47-A901-ED77C84D3044}"/>
              </a:ext>
            </a:extLst>
          </p:cNvPr>
          <p:cNvSpPr>
            <a:spLocks noGrp="1"/>
          </p:cNvSpPr>
          <p:nvPr>
            <p:ph type="ctrTitle"/>
          </p:nvPr>
        </p:nvSpPr>
        <p:spPr>
          <a:xfrm>
            <a:off x="514773" y="1959817"/>
            <a:ext cx="11049376" cy="4725176"/>
          </a:xfrm>
        </p:spPr>
        <p:txBody>
          <a:bodyPr>
            <a:normAutofit/>
          </a:bodyPr>
          <a:lstStyle/>
          <a:p>
            <a:pPr algn="l">
              <a:lnSpc>
                <a:spcPct val="100000"/>
              </a:lnSpc>
            </a:pPr>
            <a:r>
              <a:rPr lang="en-US" sz="5000" b="1" dirty="0">
                <a:solidFill>
                  <a:schemeClr val="bg1"/>
                </a:solidFill>
                <a:latin typeface="Helvetica Neue"/>
                <a:ea typeface="Helvetica Neue" panose="02000503000000020004" pitchFamily="2" charset="0"/>
                <a:cs typeface="Helvetica Neue" panose="02000503000000020004" pitchFamily="2" charset="0"/>
              </a:rPr>
              <a:t>Data Science for Policy</a:t>
            </a:r>
            <a:br>
              <a:rPr lang="en-US" sz="5000" b="1" dirty="0">
                <a:solidFill>
                  <a:schemeClr val="bg1"/>
                </a:solidFill>
                <a:latin typeface="Helvetica Neue"/>
                <a:ea typeface="Helvetica Neue" panose="02000503000000020004" pitchFamily="2" charset="0"/>
                <a:cs typeface="Helvetica Neue" panose="02000503000000020004" pitchFamily="2" charset="0"/>
              </a:rPr>
            </a:br>
            <a:r>
              <a:rPr lang="en-US" sz="3600" b="1" dirty="0">
                <a:solidFill>
                  <a:schemeClr val="bg1"/>
                </a:solidFill>
                <a:latin typeface="Helvetica Neue"/>
                <a:ea typeface="Helvetica Neue" panose="02000503000000020004" pitchFamily="2" charset="0"/>
                <a:cs typeface="Helvetica Neue" panose="02000503000000020004" pitchFamily="2" charset="0"/>
              </a:rPr>
              <a:t>Independent analysis</a:t>
            </a: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1400" b="1" dirty="0">
                <a:latin typeface="Helvetica Neue" panose="02000503000000020004" pitchFamily="2" charset="0"/>
              </a:rPr>
            </a:br>
            <a:r>
              <a:rPr lang="en-US" sz="1400" b="1" dirty="0">
                <a:solidFill>
                  <a:schemeClr val="bg1"/>
                </a:solidFill>
                <a:latin typeface="Helvetica Neue"/>
              </a:rPr>
              <a:t>Data Science Campus Graduate Programme</a:t>
            </a:r>
            <a:br>
              <a:rPr lang="en-US" sz="1400" dirty="0">
                <a:solidFill>
                  <a:srgbClr val="FF0000"/>
                </a:solidFill>
                <a:latin typeface="Calibri"/>
              </a:rPr>
            </a:br>
            <a:br>
              <a:rPr lang="en-US" sz="1200" b="1" dirty="0">
                <a:latin typeface="Helvetica Neue"/>
              </a:rPr>
            </a:br>
            <a:r>
              <a:rPr lang="en-US" sz="1400" b="1" dirty="0">
                <a:solidFill>
                  <a:schemeClr val="bg1"/>
                </a:solidFill>
                <a:latin typeface="Helvetica Neue"/>
                <a:ea typeface="Helvetica Neue" panose="02000503000000020004" pitchFamily="2" charset="0"/>
                <a:cs typeface="Helvetica Neue" panose="02000503000000020004" pitchFamily="2" charset="0"/>
              </a:rPr>
              <a:t>September 2023 </a:t>
            </a:r>
            <a:endParaRPr lang="en-US"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BA923D87-BEF8-4403-BFB5-460899732941}"/>
              </a:ext>
            </a:extLst>
          </p:cNvPr>
          <p:cNvSpPr>
            <a:spLocks noGrp="1"/>
          </p:cNvSpPr>
          <p:nvPr>
            <p:ph type="sldNum" sz="quarter" idx="12"/>
          </p:nvPr>
        </p:nvSpPr>
        <p:spPr/>
        <p:txBody>
          <a:bodyPr/>
          <a:lstStyle/>
          <a:p>
            <a:fld id="{B40F6008-2E59-B649-B193-1DAD0B033AC3}" type="slidenum">
              <a:rPr lang="en-US" smtClean="0"/>
              <a:t>1</a:t>
            </a:fld>
            <a:endParaRPr lang="en-US"/>
          </a:p>
        </p:txBody>
      </p:sp>
    </p:spTree>
    <p:extLst>
      <p:ext uri="{BB962C8B-B14F-4D97-AF65-F5344CB8AC3E}">
        <p14:creationId xmlns:p14="http://schemas.microsoft.com/office/powerpoint/2010/main" val="2834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Main Points</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2</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2</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2</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spTree>
    <p:extLst>
      <p:ext uri="{BB962C8B-B14F-4D97-AF65-F5344CB8AC3E}">
        <p14:creationId xmlns:p14="http://schemas.microsoft.com/office/powerpoint/2010/main" val="50624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CPI trends</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3</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3</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3</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pic>
        <p:nvPicPr>
          <p:cNvPr id="4" name="Picture 3" descr="A graph of a number of blue and orange lines&#10;&#10;Description automatically generated">
            <a:extLst>
              <a:ext uri="{FF2B5EF4-FFF2-40B4-BE49-F238E27FC236}">
                <a16:creationId xmlns:a16="http://schemas.microsoft.com/office/drawing/2014/main" id="{FEC33BA0-DC58-B53D-1670-D67DF4C1C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368" y="1630150"/>
            <a:ext cx="4979832" cy="3128169"/>
          </a:xfrm>
          <a:prstGeom prst="rect">
            <a:avLst/>
          </a:prstGeom>
        </p:spPr>
      </p:pic>
      <p:pic>
        <p:nvPicPr>
          <p:cNvPr id="7" name="Picture 6" descr="A graph of a number of people&#10;&#10;Description automatically generated with medium confidence">
            <a:extLst>
              <a:ext uri="{FF2B5EF4-FFF2-40B4-BE49-F238E27FC236}">
                <a16:creationId xmlns:a16="http://schemas.microsoft.com/office/drawing/2014/main" id="{AD0D5A2E-7550-EE03-52C6-59C68CC429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620" y="2733430"/>
            <a:ext cx="4979832" cy="3128169"/>
          </a:xfrm>
          <a:prstGeom prst="rect">
            <a:avLst/>
          </a:prstGeom>
        </p:spPr>
      </p:pic>
    </p:spTree>
    <p:extLst>
      <p:ext uri="{BB962C8B-B14F-4D97-AF65-F5344CB8AC3E}">
        <p14:creationId xmlns:p14="http://schemas.microsoft.com/office/powerpoint/2010/main" val="9370514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Transport trends</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4</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4</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4</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pic>
        <p:nvPicPr>
          <p:cNvPr id="4" name="Picture 3" descr="A graph of a graph showing different colored lines&#10;&#10;Description automatically generated">
            <a:extLst>
              <a:ext uri="{FF2B5EF4-FFF2-40B4-BE49-F238E27FC236}">
                <a16:creationId xmlns:a16="http://schemas.microsoft.com/office/drawing/2014/main" id="{19A8761D-DD92-7E3E-8B5A-AA6C4BFA2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084" y="1817824"/>
            <a:ext cx="4979832" cy="3222352"/>
          </a:xfrm>
          <a:prstGeom prst="rect">
            <a:avLst/>
          </a:prstGeom>
        </p:spPr>
      </p:pic>
      <p:pic>
        <p:nvPicPr>
          <p:cNvPr id="7" name="Picture 6" descr="A graph of a method of transport&#10;&#10;Description automatically generated">
            <a:extLst>
              <a:ext uri="{FF2B5EF4-FFF2-40B4-BE49-F238E27FC236}">
                <a16:creationId xmlns:a16="http://schemas.microsoft.com/office/drawing/2014/main" id="{1604D133-FF2C-3802-9CA0-C3D488808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7392" y="2406819"/>
            <a:ext cx="4979832" cy="3222352"/>
          </a:xfrm>
          <a:prstGeom prst="rect">
            <a:avLst/>
          </a:prstGeom>
        </p:spPr>
      </p:pic>
      <p:pic>
        <p:nvPicPr>
          <p:cNvPr id="10" name="Picture 9" descr="A map of england with blue and green colors&#10;&#10;Description automatically generated">
            <a:extLst>
              <a:ext uri="{FF2B5EF4-FFF2-40B4-BE49-F238E27FC236}">
                <a16:creationId xmlns:a16="http://schemas.microsoft.com/office/drawing/2014/main" id="{B9DEFCFB-0739-C892-8D76-D454362304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7135" y="735629"/>
            <a:ext cx="4617729" cy="5386741"/>
          </a:xfrm>
          <a:prstGeom prst="rect">
            <a:avLst/>
          </a:prstGeom>
        </p:spPr>
      </p:pic>
      <p:pic>
        <p:nvPicPr>
          <p:cNvPr id="16" name="Picture 15" descr="A map of england with percentages of employees&#10;&#10;Description automatically generated">
            <a:extLst>
              <a:ext uri="{FF2B5EF4-FFF2-40B4-BE49-F238E27FC236}">
                <a16:creationId xmlns:a16="http://schemas.microsoft.com/office/drawing/2014/main" id="{001F3A4C-FFFA-66A8-006F-B6BF8A59D6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6180" y="885629"/>
            <a:ext cx="5259639" cy="5386741"/>
          </a:xfrm>
          <a:prstGeom prst="rect">
            <a:avLst/>
          </a:prstGeom>
        </p:spPr>
      </p:pic>
    </p:spTree>
    <p:extLst>
      <p:ext uri="{BB962C8B-B14F-4D97-AF65-F5344CB8AC3E}">
        <p14:creationId xmlns:p14="http://schemas.microsoft.com/office/powerpoint/2010/main" val="458259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Working from home</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5</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5</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5</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pic>
        <p:nvPicPr>
          <p:cNvPr id="4" name="Picture 3" descr="A map of england with numbers and a white background&#10;&#10;Description automatically generated">
            <a:extLst>
              <a:ext uri="{FF2B5EF4-FFF2-40B4-BE49-F238E27FC236}">
                <a16:creationId xmlns:a16="http://schemas.microsoft.com/office/drawing/2014/main" id="{F37EFE55-4EBD-ADAD-15B2-AFC3F06A3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089" y="735629"/>
            <a:ext cx="4445822" cy="5386741"/>
          </a:xfrm>
          <a:prstGeom prst="rect">
            <a:avLst/>
          </a:prstGeom>
        </p:spPr>
      </p:pic>
      <p:pic>
        <p:nvPicPr>
          <p:cNvPr id="7" name="Picture 6" descr="A graph of a number of people&#10;&#10;Description automatically generated with medium confidence">
            <a:extLst>
              <a:ext uri="{FF2B5EF4-FFF2-40B4-BE49-F238E27FC236}">
                <a16:creationId xmlns:a16="http://schemas.microsoft.com/office/drawing/2014/main" id="{42004651-E87B-3C53-A0B9-C24B423D83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8310" y="1287637"/>
            <a:ext cx="6185928" cy="3433579"/>
          </a:xfrm>
          <a:prstGeom prst="rect">
            <a:avLst/>
          </a:prstGeom>
        </p:spPr>
      </p:pic>
    </p:spTree>
    <p:extLst>
      <p:ext uri="{BB962C8B-B14F-4D97-AF65-F5344CB8AC3E}">
        <p14:creationId xmlns:p14="http://schemas.microsoft.com/office/powerpoint/2010/main" val="1902067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17E1A-C248-4185-38FB-A181ED6BA9ED}"/>
              </a:ext>
            </a:extLst>
          </p:cNvPr>
          <p:cNvSpPr/>
          <p:nvPr/>
        </p:nvSpPr>
        <p:spPr>
          <a:xfrm>
            <a:off x="267761" y="496073"/>
            <a:ext cx="11000671" cy="5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3600" b="1" dirty="0">
                <a:solidFill>
                  <a:schemeClr val="accent1">
                    <a:lumMod val="75000"/>
                  </a:schemeClr>
                </a:solidFill>
                <a:cs typeface="Calibri"/>
              </a:rPr>
              <a:t>Has the increasing price of energy affect commuters’ transport habits?</a:t>
            </a:r>
          </a:p>
        </p:txBody>
      </p:sp>
      <p:sp>
        <p:nvSpPr>
          <p:cNvPr id="5" name="TextBox 4">
            <a:extLst>
              <a:ext uri="{FF2B5EF4-FFF2-40B4-BE49-F238E27FC236}">
                <a16:creationId xmlns:a16="http://schemas.microsoft.com/office/drawing/2014/main" id="{FAEFDB18-0228-68C7-601B-5D260324C65B}"/>
              </a:ext>
            </a:extLst>
          </p:cNvPr>
          <p:cNvSpPr txBox="1"/>
          <p:nvPr/>
        </p:nvSpPr>
        <p:spPr>
          <a:xfrm>
            <a:off x="267762" y="1399318"/>
            <a:ext cx="6096000" cy="461665"/>
          </a:xfrm>
          <a:prstGeom prst="rect">
            <a:avLst/>
          </a:prstGeom>
          <a:noFill/>
        </p:spPr>
        <p:txBody>
          <a:bodyPr wrap="square">
            <a:spAutoFit/>
          </a:bodyPr>
          <a:lstStyle/>
          <a:p>
            <a:r>
              <a:rPr lang="en-GB" sz="2400" b="1" dirty="0">
                <a:solidFill>
                  <a:schemeClr val="accent1"/>
                </a:solidFill>
                <a:cs typeface="Calibri"/>
              </a:rPr>
              <a:t>Limitations &amp; future work</a:t>
            </a:r>
          </a:p>
        </p:txBody>
      </p:sp>
      <p:sp>
        <p:nvSpPr>
          <p:cNvPr id="9" name="Slide Number Placeholder 8">
            <a:extLst>
              <a:ext uri="{FF2B5EF4-FFF2-40B4-BE49-F238E27FC236}">
                <a16:creationId xmlns:a16="http://schemas.microsoft.com/office/drawing/2014/main" id="{827DD16B-4FFE-4C81-EE58-C1C28C7CD7B0}"/>
              </a:ext>
            </a:extLst>
          </p:cNvPr>
          <p:cNvSpPr>
            <a:spLocks noGrp="1"/>
          </p:cNvSpPr>
          <p:nvPr>
            <p:ph type="sldNum" sz="quarter" idx="12"/>
          </p:nvPr>
        </p:nvSpPr>
        <p:spPr/>
        <p:txBody>
          <a:bodyPr/>
          <a:lstStyle/>
          <a:p>
            <a:fld id="{B40F6008-2E59-B649-B193-1DAD0B033AC3}" type="slidenum">
              <a:rPr lang="en-US" smtClean="0"/>
              <a:t>6</a:t>
            </a:fld>
            <a:endParaRPr lang="en-US"/>
          </a:p>
        </p:txBody>
      </p:sp>
      <p:sp>
        <p:nvSpPr>
          <p:cNvPr id="11" name="Slide Number Placeholder 16">
            <a:extLst>
              <a:ext uri="{FF2B5EF4-FFF2-40B4-BE49-F238E27FC236}">
                <a16:creationId xmlns:a16="http://schemas.microsoft.com/office/drawing/2014/main" id="{45E3138E-03CE-03FA-2586-A4826C9B6D0F}"/>
              </a:ext>
            </a:extLst>
          </p:cNvPr>
          <p:cNvSpPr txBox="1">
            <a:spLocks/>
          </p:cNvSpPr>
          <p:nvPr/>
        </p:nvSpPr>
        <p:spPr>
          <a:xfrm>
            <a:off x="9246141" y="6371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6</a:t>
            </a:fld>
            <a:endParaRPr lang="en-US">
              <a:solidFill>
                <a:schemeClr val="bg1"/>
              </a:solidFill>
            </a:endParaRPr>
          </a:p>
        </p:txBody>
      </p:sp>
      <p:sp>
        <p:nvSpPr>
          <p:cNvPr id="12" name="Rectangle 11">
            <a:extLst>
              <a:ext uri="{FF2B5EF4-FFF2-40B4-BE49-F238E27FC236}">
                <a16:creationId xmlns:a16="http://schemas.microsoft.com/office/drawing/2014/main" id="{AB3F5276-C033-2CF6-2347-54538D1B171E}"/>
              </a:ext>
            </a:extLst>
          </p:cNvPr>
          <p:cNvSpPr/>
          <p:nvPr/>
        </p:nvSpPr>
        <p:spPr>
          <a:xfrm>
            <a:off x="0" y="6218165"/>
            <a:ext cx="12192000" cy="6398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Data Science for Policy – September 2023</a:t>
            </a:r>
          </a:p>
        </p:txBody>
      </p:sp>
      <p:sp>
        <p:nvSpPr>
          <p:cNvPr id="13" name="Slide Number Placeholder 16">
            <a:extLst>
              <a:ext uri="{FF2B5EF4-FFF2-40B4-BE49-F238E27FC236}">
                <a16:creationId xmlns:a16="http://schemas.microsoft.com/office/drawing/2014/main" id="{76BD7A44-DBBE-6556-1BE8-935870F70855}"/>
              </a:ext>
            </a:extLst>
          </p:cNvPr>
          <p:cNvSpPr txBox="1">
            <a:spLocks/>
          </p:cNvSpPr>
          <p:nvPr/>
        </p:nvSpPr>
        <p:spPr>
          <a:xfrm>
            <a:off x="9246141" y="63555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0F6008-2E59-B649-B193-1DAD0B033AC3}" type="slidenum">
              <a:rPr lang="en-US" smtClean="0">
                <a:solidFill>
                  <a:schemeClr val="bg1"/>
                </a:solidFill>
              </a:rPr>
              <a:pPr/>
              <a:t>6</a:t>
            </a:fld>
            <a:endParaRPr lang="en-US">
              <a:solidFill>
                <a:schemeClr val="bg1"/>
              </a:solidFill>
            </a:endParaRPr>
          </a:p>
        </p:txBody>
      </p:sp>
      <p:sp>
        <p:nvSpPr>
          <p:cNvPr id="14" name="TextBox 13">
            <a:extLst>
              <a:ext uri="{FF2B5EF4-FFF2-40B4-BE49-F238E27FC236}">
                <a16:creationId xmlns:a16="http://schemas.microsoft.com/office/drawing/2014/main" id="{ACFD5574-D509-0689-B8BF-B8633CB855A5}"/>
              </a:ext>
            </a:extLst>
          </p:cNvPr>
          <p:cNvSpPr txBox="1"/>
          <p:nvPr/>
        </p:nvSpPr>
        <p:spPr>
          <a:xfrm>
            <a:off x="267761" y="2108638"/>
            <a:ext cx="5344534" cy="26924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12 levelling up missions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Welsh devolution of education</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Different data collection methods</a:t>
            </a:r>
          </a:p>
          <a:p>
            <a:pPr marL="285750" indent="-285750">
              <a:lnSpc>
                <a:spcPct val="200000"/>
              </a:lnSpc>
              <a:spcBef>
                <a:spcPts val="600"/>
              </a:spcBef>
              <a:spcAft>
                <a:spcPts val="600"/>
              </a:spcAft>
              <a:buFont typeface="Arial" panose="020B0604020202020204" pitchFamily="34" charset="0"/>
              <a:buChar char="•"/>
            </a:pPr>
            <a:r>
              <a:rPr lang="en-US" b="1" dirty="0">
                <a:solidFill>
                  <a:srgbClr val="002060"/>
                </a:solidFill>
              </a:rPr>
              <a:t>Comparability</a:t>
            </a:r>
          </a:p>
        </p:txBody>
      </p:sp>
    </p:spTree>
    <p:extLst>
      <p:ext uri="{BB962C8B-B14F-4D97-AF65-F5344CB8AC3E}">
        <p14:creationId xmlns:p14="http://schemas.microsoft.com/office/powerpoint/2010/main" val="15564056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 rectangle&#10;&#10;Description automatically generated">
            <a:extLst>
              <a:ext uri="{FF2B5EF4-FFF2-40B4-BE49-F238E27FC236}">
                <a16:creationId xmlns:a16="http://schemas.microsoft.com/office/drawing/2014/main" id="{9A042A56-6294-7746-8AB6-0B5D50712BDD}"/>
              </a:ext>
            </a:extLst>
          </p:cNvPr>
          <p:cNvPicPr>
            <a:picLocks noChangeAspect="1"/>
          </p:cNvPicPr>
          <p:nvPr/>
        </p:nvPicPr>
        <p:blipFill>
          <a:blip r:embed="rId3"/>
          <a:stretch>
            <a:fillRect/>
          </a:stretch>
        </p:blipFill>
        <p:spPr>
          <a:xfrm>
            <a:off x="-2900" y="1228297"/>
            <a:ext cx="12190674" cy="5631116"/>
          </a:xfrm>
          <a:prstGeom prst="rect">
            <a:avLst/>
          </a:prstGeom>
          <a:ln>
            <a:solidFill>
              <a:srgbClr val="002060"/>
            </a:solidFill>
          </a:ln>
        </p:spPr>
      </p:pic>
      <p:sp>
        <p:nvSpPr>
          <p:cNvPr id="10" name="Title 9">
            <a:extLst>
              <a:ext uri="{FF2B5EF4-FFF2-40B4-BE49-F238E27FC236}">
                <a16:creationId xmlns:a16="http://schemas.microsoft.com/office/drawing/2014/main" id="{2650AB53-102B-0C47-A901-ED77C84D3044}"/>
              </a:ext>
            </a:extLst>
          </p:cNvPr>
          <p:cNvSpPr>
            <a:spLocks noGrp="1"/>
          </p:cNvSpPr>
          <p:nvPr>
            <p:ph type="ctrTitle"/>
          </p:nvPr>
        </p:nvSpPr>
        <p:spPr>
          <a:xfrm>
            <a:off x="514773" y="1959817"/>
            <a:ext cx="11049376" cy="4725176"/>
          </a:xfrm>
        </p:spPr>
        <p:txBody>
          <a:bodyPr>
            <a:normAutofit/>
          </a:bodyPr>
          <a:lstStyle/>
          <a:p>
            <a:pPr algn="l">
              <a:lnSpc>
                <a:spcPct val="100000"/>
              </a:lnSpc>
            </a:pPr>
            <a:r>
              <a:rPr lang="en-US" sz="5000" b="1" dirty="0">
                <a:solidFill>
                  <a:schemeClr val="bg1"/>
                </a:solidFill>
                <a:latin typeface="Helvetica Neue"/>
                <a:ea typeface="Helvetica Neue" panose="02000503000000020004" pitchFamily="2" charset="0"/>
                <a:cs typeface="Helvetica Neue" panose="02000503000000020004" pitchFamily="2" charset="0"/>
              </a:rPr>
              <a:t>Thank you</a:t>
            </a:r>
            <a:br>
              <a:rPr lang="en-US" sz="5000" b="1"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br>
            <a:br>
              <a:rPr lang="en-US" sz="5000" b="1"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5000" b="1" dirty="0">
                <a:latin typeface="Helvetica Neue" panose="02000503000000020004" pitchFamily="2" charset="0"/>
                <a:ea typeface="Helvetica Neue" panose="02000503000000020004" pitchFamily="2" charset="0"/>
                <a:cs typeface="Helvetica Neue" panose="02000503000000020004" pitchFamily="2" charset="0"/>
              </a:rPr>
            </a:br>
            <a:br>
              <a:rPr lang="en-US" sz="1400" b="1" dirty="0">
                <a:latin typeface="Helvetica Neue" panose="02000503000000020004" pitchFamily="2" charset="0"/>
              </a:rPr>
            </a:br>
            <a:r>
              <a:rPr lang="en-US" sz="1400" b="1" dirty="0">
                <a:solidFill>
                  <a:schemeClr val="bg1"/>
                </a:solidFill>
                <a:latin typeface="Helvetica Neue"/>
              </a:rPr>
              <a:t>Data Science Campus Graduate Programme</a:t>
            </a:r>
            <a:br>
              <a:rPr lang="en-US" sz="1400" dirty="0">
                <a:solidFill>
                  <a:srgbClr val="FF0000"/>
                </a:solidFill>
                <a:latin typeface="Calibri"/>
              </a:rPr>
            </a:br>
            <a:br>
              <a:rPr lang="en-US" sz="1200" b="1" dirty="0">
                <a:latin typeface="Helvetica Neue"/>
              </a:rPr>
            </a:br>
            <a:r>
              <a:rPr lang="en-US" sz="1400" b="1" dirty="0">
                <a:solidFill>
                  <a:schemeClr val="bg1"/>
                </a:solidFill>
                <a:latin typeface="Helvetica Neue"/>
                <a:ea typeface="Helvetica Neue" panose="02000503000000020004" pitchFamily="2" charset="0"/>
                <a:cs typeface="Helvetica Neue" panose="02000503000000020004" pitchFamily="2" charset="0"/>
              </a:rPr>
              <a:t>September 2023 </a:t>
            </a:r>
            <a:endParaRPr lang="en-US"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BA923D87-BEF8-4403-BFB5-460899732941}"/>
              </a:ext>
            </a:extLst>
          </p:cNvPr>
          <p:cNvSpPr>
            <a:spLocks noGrp="1"/>
          </p:cNvSpPr>
          <p:nvPr>
            <p:ph type="sldNum" sz="quarter" idx="12"/>
          </p:nvPr>
        </p:nvSpPr>
        <p:spPr/>
        <p:txBody>
          <a:bodyPr/>
          <a:lstStyle/>
          <a:p>
            <a:fld id="{B40F6008-2E59-B649-B193-1DAD0B033AC3}" type="slidenum">
              <a:rPr lang="en-US" smtClean="0"/>
              <a:t>7</a:t>
            </a:fld>
            <a:endParaRPr lang="en-US"/>
          </a:p>
        </p:txBody>
      </p:sp>
    </p:spTree>
    <p:extLst>
      <p:ext uri="{BB962C8B-B14F-4D97-AF65-F5344CB8AC3E}">
        <p14:creationId xmlns:p14="http://schemas.microsoft.com/office/powerpoint/2010/main" val="1592393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TotalTime>
  <Words>1065</Words>
  <Application>Microsoft Office PowerPoint</Application>
  <PresentationFormat>Widescreen</PresentationFormat>
  <Paragraphs>72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Data Science for Policy Independent analysis     Data Science Campus Graduate Programme  September 2023 </vt:lpstr>
      <vt:lpstr>PowerPoint Presentation</vt:lpstr>
      <vt:lpstr>PowerPoint Presentation</vt:lpstr>
      <vt:lpstr>PowerPoint Presentation</vt:lpstr>
      <vt:lpstr>PowerPoint Presentation</vt:lpstr>
      <vt:lpstr>PowerPoint Presentation</vt:lpstr>
      <vt:lpstr>Thank you     Data Science Campus Graduate Programme  September 2023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Policy Independent analysis     Data Science Campus Graduate Programme  September 2023 </dc:title>
  <dc:creator>Jac Williams</dc:creator>
  <cp:lastModifiedBy>Jac Williams</cp:lastModifiedBy>
  <cp:revision>1</cp:revision>
  <dcterms:created xsi:type="dcterms:W3CDTF">2023-09-06T07:24:46Z</dcterms:created>
  <dcterms:modified xsi:type="dcterms:W3CDTF">2023-09-07T11:06:51Z</dcterms:modified>
</cp:coreProperties>
</file>