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8" r:id="rId8"/>
    <p:sldId id="265" r:id="rId9"/>
    <p:sldId id="267" r:id="rId10"/>
    <p:sldId id="271" r:id="rId11"/>
    <p:sldId id="261" r:id="rId12"/>
    <p:sldId id="269" r:id="rId13"/>
    <p:sldId id="262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A38A64-D7B1-47A8-91E6-871574C7AEA2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E66F88DE-0298-4FF1-AFD0-831B46D98C08}">
      <dgm:prSet phldrT="[Text]"/>
      <dgm:spPr>
        <a:solidFill>
          <a:schemeClr val="accent4"/>
        </a:solidFill>
        <a:scene3d>
          <a:camera prst="orthographicFront">
            <a:rot lat="0" lon="0" rev="0"/>
          </a:camera>
          <a:lightRig rig="threePt" dir="t"/>
        </a:scene3d>
      </dgm:spPr>
      <dgm:t>
        <a:bodyPr/>
        <a:lstStyle/>
        <a:p>
          <a:r>
            <a:rPr lang="en-NZ" dirty="0" smtClean="0"/>
            <a:t>Z Spec</a:t>
          </a:r>
          <a:endParaRPr lang="en-NZ" dirty="0"/>
        </a:p>
      </dgm:t>
    </dgm:pt>
    <dgm:pt modelId="{31AFC341-490A-4970-BDCE-784B29B678A1}" type="parTrans" cxnId="{EEE26724-FBBC-4BAB-AA92-9EA9586CE5D5}">
      <dgm:prSet/>
      <dgm:spPr/>
      <dgm:t>
        <a:bodyPr/>
        <a:lstStyle/>
        <a:p>
          <a:endParaRPr lang="en-NZ"/>
        </a:p>
      </dgm:t>
    </dgm:pt>
    <dgm:pt modelId="{3C74E0EF-7B69-4FCD-B834-49A7AD2E260A}" type="sibTrans" cxnId="{EEE26724-FBBC-4BAB-AA92-9EA9586CE5D5}">
      <dgm:prSet/>
      <dgm:spPr/>
      <dgm:t>
        <a:bodyPr/>
        <a:lstStyle/>
        <a:p>
          <a:endParaRPr lang="en-NZ"/>
        </a:p>
      </dgm:t>
    </dgm:pt>
    <dgm:pt modelId="{5BAAC767-22CF-4AC3-8739-08F2A4205A83}">
      <dgm:prSet phldrT="[Text]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NZ" dirty="0" smtClean="0"/>
            <a:t>Requirements</a:t>
          </a:r>
          <a:endParaRPr lang="en-NZ" dirty="0"/>
        </a:p>
      </dgm:t>
    </dgm:pt>
    <dgm:pt modelId="{FA92470F-5EC0-47D8-AD1E-813983D508C1}" type="parTrans" cxnId="{2F83CD43-E2D0-4C69-AD99-64F1CF44F53F}">
      <dgm:prSet/>
      <dgm:spPr>
        <a:solidFill>
          <a:schemeClr val="accent4"/>
        </a:solidFill>
      </dgm:spPr>
      <dgm:t>
        <a:bodyPr/>
        <a:lstStyle/>
        <a:p>
          <a:endParaRPr lang="en-NZ"/>
        </a:p>
      </dgm:t>
    </dgm:pt>
    <dgm:pt modelId="{C9F505E6-B630-4C23-923E-765B38DAEBB6}" type="sibTrans" cxnId="{2F83CD43-E2D0-4C69-AD99-64F1CF44F53F}">
      <dgm:prSet/>
      <dgm:spPr/>
      <dgm:t>
        <a:bodyPr/>
        <a:lstStyle/>
        <a:p>
          <a:endParaRPr lang="en-NZ"/>
        </a:p>
      </dgm:t>
    </dgm:pt>
    <dgm:pt modelId="{53059648-7DCB-41E6-9C30-6EF3D746CD41}">
      <dgm:prSet phldrT="[Text]"/>
      <dgm:spPr>
        <a:solidFill>
          <a:schemeClr val="accent4"/>
        </a:solidFill>
      </dgm:spPr>
      <dgm:t>
        <a:bodyPr/>
        <a:lstStyle/>
        <a:p>
          <a:r>
            <a:rPr lang="en-NZ" dirty="0" smtClean="0"/>
            <a:t>Z Unit</a:t>
          </a:r>
        </a:p>
        <a:p>
          <a:r>
            <a:rPr lang="en-NZ" dirty="0" smtClean="0"/>
            <a:t> Tests</a:t>
          </a:r>
          <a:endParaRPr lang="en-NZ" dirty="0"/>
        </a:p>
      </dgm:t>
    </dgm:pt>
    <dgm:pt modelId="{79397831-CB7B-4CF8-B3A7-66F56DDC7081}" type="parTrans" cxnId="{60358E8E-966A-496F-8375-14CCB38E3B48}">
      <dgm:prSet/>
      <dgm:spPr>
        <a:solidFill>
          <a:schemeClr val="tx2"/>
        </a:solidFill>
      </dgm:spPr>
      <dgm:t>
        <a:bodyPr/>
        <a:lstStyle/>
        <a:p>
          <a:endParaRPr lang="en-NZ"/>
        </a:p>
      </dgm:t>
    </dgm:pt>
    <dgm:pt modelId="{4248CFE3-3397-4237-95EF-4832606AD199}" type="sibTrans" cxnId="{60358E8E-966A-496F-8375-14CCB38E3B48}">
      <dgm:prSet/>
      <dgm:spPr/>
      <dgm:t>
        <a:bodyPr/>
        <a:lstStyle/>
        <a:p>
          <a:endParaRPr lang="en-NZ"/>
        </a:p>
      </dgm:t>
    </dgm:pt>
    <dgm:pt modelId="{9CDCAC53-944D-4085-8DDD-DA111E401053}">
      <dgm:prSet phldrT="[Text]"/>
      <dgm:spPr>
        <a:solidFill>
          <a:schemeClr val="accent4"/>
        </a:solidFill>
      </dgm:spPr>
      <dgm:t>
        <a:bodyPr/>
        <a:lstStyle/>
        <a:p>
          <a:r>
            <a:rPr lang="en-NZ" dirty="0" smtClean="0"/>
            <a:t>Refinements</a:t>
          </a:r>
          <a:endParaRPr lang="en-NZ" dirty="0"/>
        </a:p>
      </dgm:t>
    </dgm:pt>
    <dgm:pt modelId="{69FF651B-5D5C-46A3-8AA0-650B818CD386}" type="parTrans" cxnId="{B9755138-6174-4980-9C71-47D3CBA7C8B7}">
      <dgm:prSet/>
      <dgm:spPr>
        <a:solidFill>
          <a:schemeClr val="accent4"/>
        </a:solidFill>
      </dgm:spPr>
      <dgm:t>
        <a:bodyPr/>
        <a:lstStyle/>
        <a:p>
          <a:endParaRPr lang="en-NZ"/>
        </a:p>
      </dgm:t>
    </dgm:pt>
    <dgm:pt modelId="{F3BB6FB2-7F8E-473D-B9DF-373AB7C98FB5}" type="sibTrans" cxnId="{B9755138-6174-4980-9C71-47D3CBA7C8B7}">
      <dgm:prSet/>
      <dgm:spPr/>
      <dgm:t>
        <a:bodyPr/>
        <a:lstStyle/>
        <a:p>
          <a:endParaRPr lang="en-NZ"/>
        </a:p>
      </dgm:t>
    </dgm:pt>
    <dgm:pt modelId="{023DBF8E-481A-44EA-8468-1A74E64737DC}">
      <dgm:prSet phldrT="[Text]"/>
      <dgm:spPr>
        <a:solidFill>
          <a:schemeClr val="accent4"/>
        </a:solidFill>
      </dgm:spPr>
      <dgm:t>
        <a:bodyPr/>
        <a:lstStyle/>
        <a:p>
          <a:r>
            <a:rPr lang="en-NZ" dirty="0" smtClean="0"/>
            <a:t>Code</a:t>
          </a:r>
          <a:endParaRPr lang="en-NZ" dirty="0"/>
        </a:p>
      </dgm:t>
    </dgm:pt>
    <dgm:pt modelId="{953BDAAC-FCB9-4AC4-9AE2-C7541CC73914}" type="parTrans" cxnId="{B7A1A2C4-CF1A-405A-8A1B-18658F2F371F}">
      <dgm:prSet/>
      <dgm:spPr>
        <a:solidFill>
          <a:schemeClr val="accent4"/>
        </a:solidFill>
      </dgm:spPr>
      <dgm:t>
        <a:bodyPr/>
        <a:lstStyle/>
        <a:p>
          <a:endParaRPr lang="en-NZ"/>
        </a:p>
      </dgm:t>
    </dgm:pt>
    <dgm:pt modelId="{D90EA51A-3C57-4156-A2FD-42DD8AE289BB}" type="sibTrans" cxnId="{B7A1A2C4-CF1A-405A-8A1B-18658F2F371F}">
      <dgm:prSet/>
      <dgm:spPr/>
      <dgm:t>
        <a:bodyPr/>
        <a:lstStyle/>
        <a:p>
          <a:endParaRPr lang="en-NZ"/>
        </a:p>
      </dgm:t>
    </dgm:pt>
    <dgm:pt modelId="{7748BA69-2BEC-4657-B87B-68FAEAE42941}" type="pres">
      <dgm:prSet presAssocID="{DBA38A64-D7B1-47A8-91E6-871574C7AEA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NZ"/>
        </a:p>
      </dgm:t>
    </dgm:pt>
    <dgm:pt modelId="{17ABFB28-7DB3-4595-85D3-4026DDA9491E}" type="pres">
      <dgm:prSet presAssocID="{E66F88DE-0298-4FF1-AFD0-831B46D98C08}" presName="centerShape" presStyleLbl="node0" presStyleIdx="0" presStyleCnt="1" custScaleX="157904" custScaleY="109040"/>
      <dgm:spPr>
        <a:prstGeom prst="parallelogram">
          <a:avLst/>
        </a:prstGeom>
      </dgm:spPr>
      <dgm:t>
        <a:bodyPr/>
        <a:lstStyle/>
        <a:p>
          <a:endParaRPr lang="en-NZ"/>
        </a:p>
      </dgm:t>
    </dgm:pt>
    <dgm:pt modelId="{F1CCDCAE-736A-43F8-8620-A1EB6C302EA3}" type="pres">
      <dgm:prSet presAssocID="{FA92470F-5EC0-47D8-AD1E-813983D508C1}" presName="parTrans" presStyleLbl="sibTrans2D1" presStyleIdx="0" presStyleCnt="4" custScaleX="155594"/>
      <dgm:spPr>
        <a:prstGeom prst="leftRightArrow">
          <a:avLst/>
        </a:prstGeom>
      </dgm:spPr>
      <dgm:t>
        <a:bodyPr/>
        <a:lstStyle/>
        <a:p>
          <a:endParaRPr lang="en-NZ"/>
        </a:p>
      </dgm:t>
    </dgm:pt>
    <dgm:pt modelId="{D0C9D8D0-8F6C-47F5-B9C8-B0322456C0EF}" type="pres">
      <dgm:prSet presAssocID="{FA92470F-5EC0-47D8-AD1E-813983D508C1}" presName="connectorText" presStyleLbl="sibTrans2D1" presStyleIdx="0" presStyleCnt="4"/>
      <dgm:spPr/>
      <dgm:t>
        <a:bodyPr/>
        <a:lstStyle/>
        <a:p>
          <a:endParaRPr lang="en-NZ"/>
        </a:p>
      </dgm:t>
    </dgm:pt>
    <dgm:pt modelId="{7EB0E50B-00DA-440B-A8F0-8886CCE5706E}" type="pres">
      <dgm:prSet presAssocID="{5BAAC767-22CF-4AC3-8739-08F2A4205A83}" presName="node" presStyleLbl="node1" presStyleIdx="0" presStyleCnt="4" custScaleX="207054" custScaleY="80484" custRadScaleRad="114143" custRadScaleInc="1016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n-NZ"/>
        </a:p>
      </dgm:t>
    </dgm:pt>
    <dgm:pt modelId="{BC7A7DA4-D104-4CC6-8AC7-69BF5227F657}" type="pres">
      <dgm:prSet presAssocID="{79397831-CB7B-4CF8-B3A7-66F56DDC7081}" presName="parTrans" presStyleLbl="sibTrans2D1" presStyleIdx="1" presStyleCnt="4" custScaleX="129451"/>
      <dgm:spPr>
        <a:prstGeom prst="leftRightArrow">
          <a:avLst/>
        </a:prstGeom>
      </dgm:spPr>
      <dgm:t>
        <a:bodyPr/>
        <a:lstStyle/>
        <a:p>
          <a:endParaRPr lang="en-NZ"/>
        </a:p>
      </dgm:t>
    </dgm:pt>
    <dgm:pt modelId="{D0450979-57AD-4F05-B635-C555FA25310D}" type="pres">
      <dgm:prSet presAssocID="{79397831-CB7B-4CF8-B3A7-66F56DDC7081}" presName="connectorText" presStyleLbl="sibTrans2D1" presStyleIdx="1" presStyleCnt="4"/>
      <dgm:spPr/>
      <dgm:t>
        <a:bodyPr/>
        <a:lstStyle/>
        <a:p>
          <a:endParaRPr lang="en-NZ"/>
        </a:p>
      </dgm:t>
    </dgm:pt>
    <dgm:pt modelId="{FB672BD1-4265-4806-92D6-85C0981EC7EB}" type="pres">
      <dgm:prSet presAssocID="{53059648-7DCB-41E6-9C30-6EF3D746CD41}" presName="node" presStyleLbl="node1" presStyleIdx="1" presStyleCnt="4" custScaleX="114013" custScaleY="71039" custRadScaleRad="152077" custRadScaleInc="-2029">
        <dgm:presLayoutVars>
          <dgm:bulletEnabled val="1"/>
        </dgm:presLayoutVars>
      </dgm:prSet>
      <dgm:spPr>
        <a:prstGeom prst="parallelogram">
          <a:avLst/>
        </a:prstGeom>
      </dgm:spPr>
      <dgm:t>
        <a:bodyPr/>
        <a:lstStyle/>
        <a:p>
          <a:endParaRPr lang="en-NZ"/>
        </a:p>
      </dgm:t>
    </dgm:pt>
    <dgm:pt modelId="{7469A0B0-5144-470F-995F-22DDE24F3A90}" type="pres">
      <dgm:prSet presAssocID="{69FF651B-5D5C-46A3-8AA0-650B818CD386}" presName="parTrans" presStyleLbl="sibTrans2D1" presStyleIdx="2" presStyleCnt="4"/>
      <dgm:spPr/>
      <dgm:t>
        <a:bodyPr/>
        <a:lstStyle/>
        <a:p>
          <a:endParaRPr lang="en-NZ"/>
        </a:p>
      </dgm:t>
    </dgm:pt>
    <dgm:pt modelId="{A95A988A-AE59-496F-A33B-483C54D11974}" type="pres">
      <dgm:prSet presAssocID="{69FF651B-5D5C-46A3-8AA0-650B818CD386}" presName="connectorText" presStyleLbl="sibTrans2D1" presStyleIdx="2" presStyleCnt="4"/>
      <dgm:spPr/>
      <dgm:t>
        <a:bodyPr/>
        <a:lstStyle/>
        <a:p>
          <a:endParaRPr lang="en-NZ"/>
        </a:p>
      </dgm:t>
    </dgm:pt>
    <dgm:pt modelId="{3943B497-9950-43AB-A175-2611CACACD5C}" type="pres">
      <dgm:prSet presAssocID="{9CDCAC53-944D-4085-8DDD-DA111E401053}" presName="node" presStyleLbl="node1" presStyleIdx="2" presStyleCnt="4" custScaleX="164918" custScaleY="81672" custRadScaleRad="128707" custRadScaleInc="-71212">
        <dgm:presLayoutVars>
          <dgm:bulletEnabled val="1"/>
        </dgm:presLayoutVars>
      </dgm:prSet>
      <dgm:spPr>
        <a:prstGeom prst="parallelogram">
          <a:avLst/>
        </a:prstGeom>
      </dgm:spPr>
      <dgm:t>
        <a:bodyPr/>
        <a:lstStyle/>
        <a:p>
          <a:endParaRPr lang="en-NZ"/>
        </a:p>
      </dgm:t>
    </dgm:pt>
    <dgm:pt modelId="{159B89ED-4795-47B9-AB78-1DFB70E3A3F9}" type="pres">
      <dgm:prSet presAssocID="{953BDAAC-FCB9-4AC4-9AE2-C7541CC73914}" presName="parTrans" presStyleLbl="sibTrans2D1" presStyleIdx="3" presStyleCnt="4"/>
      <dgm:spPr/>
      <dgm:t>
        <a:bodyPr/>
        <a:lstStyle/>
        <a:p>
          <a:endParaRPr lang="en-NZ"/>
        </a:p>
      </dgm:t>
    </dgm:pt>
    <dgm:pt modelId="{C7085E78-D106-4C3C-95AC-524B645C347C}" type="pres">
      <dgm:prSet presAssocID="{953BDAAC-FCB9-4AC4-9AE2-C7541CC73914}" presName="connectorText" presStyleLbl="sibTrans2D1" presStyleIdx="3" presStyleCnt="4"/>
      <dgm:spPr/>
      <dgm:t>
        <a:bodyPr/>
        <a:lstStyle/>
        <a:p>
          <a:endParaRPr lang="en-NZ"/>
        </a:p>
      </dgm:t>
    </dgm:pt>
    <dgm:pt modelId="{758F3BCE-FF5A-4E11-B5A7-AA76DFFDD815}" type="pres">
      <dgm:prSet presAssocID="{023DBF8E-481A-44EA-8468-1A74E64737DC}" presName="node" presStyleLbl="node1" presStyleIdx="3" presStyleCnt="4" custScaleX="139506" custScaleY="79962" custRadScaleRad="127357" custRadScaleInc="-129628">
        <dgm:presLayoutVars>
          <dgm:bulletEnabled val="1"/>
        </dgm:presLayoutVars>
      </dgm:prSet>
      <dgm:spPr>
        <a:prstGeom prst="parallelogram">
          <a:avLst/>
        </a:prstGeom>
      </dgm:spPr>
      <dgm:t>
        <a:bodyPr/>
        <a:lstStyle/>
        <a:p>
          <a:endParaRPr lang="en-NZ"/>
        </a:p>
      </dgm:t>
    </dgm:pt>
  </dgm:ptLst>
  <dgm:cxnLst>
    <dgm:cxn modelId="{5567812F-4B6C-43A4-A227-67A169B55B75}" type="presOf" srcId="{953BDAAC-FCB9-4AC4-9AE2-C7541CC73914}" destId="{159B89ED-4795-47B9-AB78-1DFB70E3A3F9}" srcOrd="0" destOrd="0" presId="urn:microsoft.com/office/officeart/2005/8/layout/radial5"/>
    <dgm:cxn modelId="{62B3DB73-14A4-40E0-85E8-63C4D8223167}" type="presOf" srcId="{023DBF8E-481A-44EA-8468-1A74E64737DC}" destId="{758F3BCE-FF5A-4E11-B5A7-AA76DFFDD815}" srcOrd="0" destOrd="0" presId="urn:microsoft.com/office/officeart/2005/8/layout/radial5"/>
    <dgm:cxn modelId="{EEE26724-FBBC-4BAB-AA92-9EA9586CE5D5}" srcId="{DBA38A64-D7B1-47A8-91E6-871574C7AEA2}" destId="{E66F88DE-0298-4FF1-AFD0-831B46D98C08}" srcOrd="0" destOrd="0" parTransId="{31AFC341-490A-4970-BDCE-784B29B678A1}" sibTransId="{3C74E0EF-7B69-4FCD-B834-49A7AD2E260A}"/>
    <dgm:cxn modelId="{EE63E768-A423-4555-9E86-087C3644A455}" type="presOf" srcId="{9CDCAC53-944D-4085-8DDD-DA111E401053}" destId="{3943B497-9950-43AB-A175-2611CACACD5C}" srcOrd="0" destOrd="0" presId="urn:microsoft.com/office/officeart/2005/8/layout/radial5"/>
    <dgm:cxn modelId="{28B4DA16-E8DD-4DD6-8E42-24BD7B01CEF6}" type="presOf" srcId="{FA92470F-5EC0-47D8-AD1E-813983D508C1}" destId="{D0C9D8D0-8F6C-47F5-B9C8-B0322456C0EF}" srcOrd="1" destOrd="0" presId="urn:microsoft.com/office/officeart/2005/8/layout/radial5"/>
    <dgm:cxn modelId="{BC6A8B92-3943-4F1A-9A83-8E25BD075649}" type="presOf" srcId="{79397831-CB7B-4CF8-B3A7-66F56DDC7081}" destId="{BC7A7DA4-D104-4CC6-8AC7-69BF5227F657}" srcOrd="0" destOrd="0" presId="urn:microsoft.com/office/officeart/2005/8/layout/radial5"/>
    <dgm:cxn modelId="{CFC2D06E-383F-4652-B335-3E9DB26EA8AD}" type="presOf" srcId="{69FF651B-5D5C-46A3-8AA0-650B818CD386}" destId="{7469A0B0-5144-470F-995F-22DDE24F3A90}" srcOrd="0" destOrd="0" presId="urn:microsoft.com/office/officeart/2005/8/layout/radial5"/>
    <dgm:cxn modelId="{B7A1A2C4-CF1A-405A-8A1B-18658F2F371F}" srcId="{E66F88DE-0298-4FF1-AFD0-831B46D98C08}" destId="{023DBF8E-481A-44EA-8468-1A74E64737DC}" srcOrd="3" destOrd="0" parTransId="{953BDAAC-FCB9-4AC4-9AE2-C7541CC73914}" sibTransId="{D90EA51A-3C57-4156-A2FD-42DD8AE289BB}"/>
    <dgm:cxn modelId="{192310B6-6CB0-436F-A933-E7E16B5EBBAC}" type="presOf" srcId="{FA92470F-5EC0-47D8-AD1E-813983D508C1}" destId="{F1CCDCAE-736A-43F8-8620-A1EB6C302EA3}" srcOrd="0" destOrd="0" presId="urn:microsoft.com/office/officeart/2005/8/layout/radial5"/>
    <dgm:cxn modelId="{2F83CD43-E2D0-4C69-AD99-64F1CF44F53F}" srcId="{E66F88DE-0298-4FF1-AFD0-831B46D98C08}" destId="{5BAAC767-22CF-4AC3-8739-08F2A4205A83}" srcOrd="0" destOrd="0" parTransId="{FA92470F-5EC0-47D8-AD1E-813983D508C1}" sibTransId="{C9F505E6-B630-4C23-923E-765B38DAEBB6}"/>
    <dgm:cxn modelId="{B47DE7A8-530A-411A-BCF0-6B16E94D5FE8}" type="presOf" srcId="{5BAAC767-22CF-4AC3-8739-08F2A4205A83}" destId="{7EB0E50B-00DA-440B-A8F0-8886CCE5706E}" srcOrd="0" destOrd="0" presId="urn:microsoft.com/office/officeart/2005/8/layout/radial5"/>
    <dgm:cxn modelId="{0E0FF290-9D42-404E-8482-811D685E9C7B}" type="presOf" srcId="{953BDAAC-FCB9-4AC4-9AE2-C7541CC73914}" destId="{C7085E78-D106-4C3C-95AC-524B645C347C}" srcOrd="1" destOrd="0" presId="urn:microsoft.com/office/officeart/2005/8/layout/radial5"/>
    <dgm:cxn modelId="{1E5C0FEF-8093-47DD-8E45-09031E3A0360}" type="presOf" srcId="{79397831-CB7B-4CF8-B3A7-66F56DDC7081}" destId="{D0450979-57AD-4F05-B635-C555FA25310D}" srcOrd="1" destOrd="0" presId="urn:microsoft.com/office/officeart/2005/8/layout/radial5"/>
    <dgm:cxn modelId="{B9755138-6174-4980-9C71-47D3CBA7C8B7}" srcId="{E66F88DE-0298-4FF1-AFD0-831B46D98C08}" destId="{9CDCAC53-944D-4085-8DDD-DA111E401053}" srcOrd="2" destOrd="0" parTransId="{69FF651B-5D5C-46A3-8AA0-650B818CD386}" sibTransId="{F3BB6FB2-7F8E-473D-B9DF-373AB7C98FB5}"/>
    <dgm:cxn modelId="{3ADBF1AC-2459-4D54-9F40-7E9F729B6B34}" type="presOf" srcId="{DBA38A64-D7B1-47A8-91E6-871574C7AEA2}" destId="{7748BA69-2BEC-4657-B87B-68FAEAE42941}" srcOrd="0" destOrd="0" presId="urn:microsoft.com/office/officeart/2005/8/layout/radial5"/>
    <dgm:cxn modelId="{1BF54C30-8DD9-4DE0-B29E-4B2366740346}" type="presOf" srcId="{69FF651B-5D5C-46A3-8AA0-650B818CD386}" destId="{A95A988A-AE59-496F-A33B-483C54D11974}" srcOrd="1" destOrd="0" presId="urn:microsoft.com/office/officeart/2005/8/layout/radial5"/>
    <dgm:cxn modelId="{60358E8E-966A-496F-8375-14CCB38E3B48}" srcId="{E66F88DE-0298-4FF1-AFD0-831B46D98C08}" destId="{53059648-7DCB-41E6-9C30-6EF3D746CD41}" srcOrd="1" destOrd="0" parTransId="{79397831-CB7B-4CF8-B3A7-66F56DDC7081}" sibTransId="{4248CFE3-3397-4237-95EF-4832606AD199}"/>
    <dgm:cxn modelId="{2CA7A5D2-24EE-4A59-A820-705AA26DA8A8}" type="presOf" srcId="{53059648-7DCB-41E6-9C30-6EF3D746CD41}" destId="{FB672BD1-4265-4806-92D6-85C0981EC7EB}" srcOrd="0" destOrd="0" presId="urn:microsoft.com/office/officeart/2005/8/layout/radial5"/>
    <dgm:cxn modelId="{03646E01-10FF-43C7-8420-E8464816AA94}" type="presOf" srcId="{E66F88DE-0298-4FF1-AFD0-831B46D98C08}" destId="{17ABFB28-7DB3-4595-85D3-4026DDA9491E}" srcOrd="0" destOrd="0" presId="urn:microsoft.com/office/officeart/2005/8/layout/radial5"/>
    <dgm:cxn modelId="{CFFB6FC3-9388-4625-9E93-28C8C5461CA9}" type="presParOf" srcId="{7748BA69-2BEC-4657-B87B-68FAEAE42941}" destId="{17ABFB28-7DB3-4595-85D3-4026DDA9491E}" srcOrd="0" destOrd="0" presId="urn:microsoft.com/office/officeart/2005/8/layout/radial5"/>
    <dgm:cxn modelId="{B0330EB6-7C18-4A38-BFD1-7F5EE50FCF26}" type="presParOf" srcId="{7748BA69-2BEC-4657-B87B-68FAEAE42941}" destId="{F1CCDCAE-736A-43F8-8620-A1EB6C302EA3}" srcOrd="1" destOrd="0" presId="urn:microsoft.com/office/officeart/2005/8/layout/radial5"/>
    <dgm:cxn modelId="{2D246114-C0F2-4077-A8DF-D6751FB96C04}" type="presParOf" srcId="{F1CCDCAE-736A-43F8-8620-A1EB6C302EA3}" destId="{D0C9D8D0-8F6C-47F5-B9C8-B0322456C0EF}" srcOrd="0" destOrd="0" presId="urn:microsoft.com/office/officeart/2005/8/layout/radial5"/>
    <dgm:cxn modelId="{448BAC98-5AE1-40F2-83A2-8F05B6161B48}" type="presParOf" srcId="{7748BA69-2BEC-4657-B87B-68FAEAE42941}" destId="{7EB0E50B-00DA-440B-A8F0-8886CCE5706E}" srcOrd="2" destOrd="0" presId="urn:microsoft.com/office/officeart/2005/8/layout/radial5"/>
    <dgm:cxn modelId="{1BF6EC11-0EB7-4758-B0FE-453C626F533A}" type="presParOf" srcId="{7748BA69-2BEC-4657-B87B-68FAEAE42941}" destId="{BC7A7DA4-D104-4CC6-8AC7-69BF5227F657}" srcOrd="3" destOrd="0" presId="urn:microsoft.com/office/officeart/2005/8/layout/radial5"/>
    <dgm:cxn modelId="{9735C0D9-F957-4E2C-BB29-E74DE01E9295}" type="presParOf" srcId="{BC7A7DA4-D104-4CC6-8AC7-69BF5227F657}" destId="{D0450979-57AD-4F05-B635-C555FA25310D}" srcOrd="0" destOrd="0" presId="urn:microsoft.com/office/officeart/2005/8/layout/radial5"/>
    <dgm:cxn modelId="{4D1039EA-9794-4067-A893-07B8DCC49840}" type="presParOf" srcId="{7748BA69-2BEC-4657-B87B-68FAEAE42941}" destId="{FB672BD1-4265-4806-92D6-85C0981EC7EB}" srcOrd="4" destOrd="0" presId="urn:microsoft.com/office/officeart/2005/8/layout/radial5"/>
    <dgm:cxn modelId="{AD3C07A8-4100-4E7E-82A7-05B9F5841B1D}" type="presParOf" srcId="{7748BA69-2BEC-4657-B87B-68FAEAE42941}" destId="{7469A0B0-5144-470F-995F-22DDE24F3A90}" srcOrd="5" destOrd="0" presId="urn:microsoft.com/office/officeart/2005/8/layout/radial5"/>
    <dgm:cxn modelId="{2D565892-86C7-449A-BBC1-92DDB2AB28EC}" type="presParOf" srcId="{7469A0B0-5144-470F-995F-22DDE24F3A90}" destId="{A95A988A-AE59-496F-A33B-483C54D11974}" srcOrd="0" destOrd="0" presId="urn:microsoft.com/office/officeart/2005/8/layout/radial5"/>
    <dgm:cxn modelId="{16F6AB81-5356-493A-982F-A8ACE8CE2113}" type="presParOf" srcId="{7748BA69-2BEC-4657-B87B-68FAEAE42941}" destId="{3943B497-9950-43AB-A175-2611CACACD5C}" srcOrd="6" destOrd="0" presId="urn:microsoft.com/office/officeart/2005/8/layout/radial5"/>
    <dgm:cxn modelId="{63C8E9AD-F750-47E7-923E-257A8099A0EA}" type="presParOf" srcId="{7748BA69-2BEC-4657-B87B-68FAEAE42941}" destId="{159B89ED-4795-47B9-AB78-1DFB70E3A3F9}" srcOrd="7" destOrd="0" presId="urn:microsoft.com/office/officeart/2005/8/layout/radial5"/>
    <dgm:cxn modelId="{6EF46FF9-4C59-4F87-BC22-B6F04C6712CD}" type="presParOf" srcId="{159B89ED-4795-47B9-AB78-1DFB70E3A3F9}" destId="{C7085E78-D106-4C3C-95AC-524B645C347C}" srcOrd="0" destOrd="0" presId="urn:microsoft.com/office/officeart/2005/8/layout/radial5"/>
    <dgm:cxn modelId="{2F999C42-C7CC-4595-9B8A-C66D0307B951}" type="presParOf" srcId="{7748BA69-2BEC-4657-B87B-68FAEAE42941}" destId="{758F3BCE-FF5A-4E11-B5A7-AA76DFFDD815}" srcOrd="8" destOrd="0" presId="urn:microsoft.com/office/officeart/2005/8/layout/radial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F425-E910-4F5E-8B8C-1D16F775D3A7}" type="datetimeFigureOut">
              <a:rPr lang="en-US" smtClean="0"/>
              <a:pPr/>
              <a:t>9/22/2008</a:t>
            </a:fld>
            <a:endParaRPr lang="en-NZ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C663-2A5B-415A-A2D2-6A64AC4A627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F425-E910-4F5E-8B8C-1D16F775D3A7}" type="datetimeFigureOut">
              <a:rPr lang="en-US" smtClean="0"/>
              <a:pPr/>
              <a:t>9/22/2008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C663-2A5B-415A-A2D2-6A64AC4A627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F425-E910-4F5E-8B8C-1D16F775D3A7}" type="datetimeFigureOut">
              <a:rPr lang="en-US" smtClean="0"/>
              <a:pPr/>
              <a:t>9/22/2008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C663-2A5B-415A-A2D2-6A64AC4A627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F425-E910-4F5E-8B8C-1D16F775D3A7}" type="datetimeFigureOut">
              <a:rPr lang="en-US" smtClean="0"/>
              <a:pPr/>
              <a:t>9/22/2008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C663-2A5B-415A-A2D2-6A64AC4A627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F425-E910-4F5E-8B8C-1D16F775D3A7}" type="datetimeFigureOut">
              <a:rPr lang="en-US" smtClean="0"/>
              <a:pPr/>
              <a:t>9/22/2008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C663-2A5B-415A-A2D2-6A64AC4A627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F425-E910-4F5E-8B8C-1D16F775D3A7}" type="datetimeFigureOut">
              <a:rPr lang="en-US" smtClean="0"/>
              <a:pPr/>
              <a:t>9/22/2008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C663-2A5B-415A-A2D2-6A64AC4A627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F425-E910-4F5E-8B8C-1D16F775D3A7}" type="datetimeFigureOut">
              <a:rPr lang="en-US" smtClean="0"/>
              <a:pPr/>
              <a:t>9/22/2008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C663-2A5B-415A-A2D2-6A64AC4A627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F425-E910-4F5E-8B8C-1D16F775D3A7}" type="datetimeFigureOut">
              <a:rPr lang="en-US" smtClean="0"/>
              <a:pPr/>
              <a:t>9/22/2008</a:t>
            </a:fld>
            <a:endParaRPr lang="en-N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BC663-2A5B-415A-A2D2-6A64AC4A627F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F425-E910-4F5E-8B8C-1D16F775D3A7}" type="datetimeFigureOut">
              <a:rPr lang="en-US" smtClean="0"/>
              <a:pPr/>
              <a:t>9/22/2008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C663-2A5B-415A-A2D2-6A64AC4A627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F425-E910-4F5E-8B8C-1D16F775D3A7}" type="datetimeFigureOut">
              <a:rPr lang="en-US" smtClean="0"/>
              <a:pPr/>
              <a:t>9/22/2008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5CBC663-2A5B-415A-A2D2-6A64AC4A627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C35F425-E910-4F5E-8B8C-1D16F775D3A7}" type="datetimeFigureOut">
              <a:rPr lang="en-US" smtClean="0"/>
              <a:pPr/>
              <a:t>9/22/2008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C663-2A5B-415A-A2D2-6A64AC4A627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C35F425-E910-4F5E-8B8C-1D16F775D3A7}" type="datetimeFigureOut">
              <a:rPr lang="en-US" smtClean="0"/>
              <a:pPr/>
              <a:t>9/22/2008</a:t>
            </a:fld>
            <a:endParaRPr lang="en-N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5CBC663-2A5B-415A-A2D2-6A64AC4A627F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5400" dirty="0" smtClean="0"/>
              <a:t>Unit Testing for Z</a:t>
            </a:r>
            <a:endParaRPr lang="en-NZ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Mark </a:t>
            </a:r>
            <a:r>
              <a:rPr lang="en-NZ" dirty="0" err="1" smtClean="0"/>
              <a:t>Utting</a:t>
            </a:r>
            <a:r>
              <a:rPr lang="en-NZ" dirty="0" smtClean="0"/>
              <a:t>                        The University of Waikato</a:t>
            </a:r>
          </a:p>
          <a:p>
            <a:r>
              <a:rPr lang="en-NZ" dirty="0" smtClean="0"/>
              <a:t>Petra </a:t>
            </a:r>
            <a:r>
              <a:rPr lang="en-NZ" dirty="0" err="1" smtClean="0"/>
              <a:t>Malik</a:t>
            </a:r>
            <a:r>
              <a:rPr lang="en-NZ" dirty="0" smtClean="0"/>
              <a:t>               Victoria University of Wellington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So...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Validation-testing a spec is completely different to testing an implementation</a:t>
            </a:r>
          </a:p>
          <a:p>
            <a:r>
              <a:rPr lang="en-NZ" dirty="0" smtClean="0"/>
              <a:t>When validating a spec, we want to manually design our test examples from the informal requirements</a:t>
            </a:r>
          </a:p>
          <a:p>
            <a:r>
              <a:rPr lang="en-NZ" dirty="0" smtClean="0"/>
              <a:t>Many of the spec-validation tests would not be useful for testing an </a:t>
            </a:r>
            <a:r>
              <a:rPr lang="en-NZ" dirty="0" err="1" smtClean="0"/>
              <a:t>impl</a:t>
            </a:r>
            <a:r>
              <a:rPr lang="en-NZ" dirty="0" smtClean="0"/>
              <a:t>.</a:t>
            </a:r>
          </a:p>
          <a:p>
            <a:pPr lvl="1"/>
            <a:r>
              <a:rPr lang="en-NZ" dirty="0" smtClean="0"/>
              <a:t>Tests outside of pre(Op) may fail on </a:t>
            </a:r>
            <a:r>
              <a:rPr lang="en-NZ" dirty="0" err="1" smtClean="0"/>
              <a:t>impl</a:t>
            </a:r>
            <a:r>
              <a:rPr lang="en-NZ" dirty="0" smtClean="0"/>
              <a:t>.</a:t>
            </a:r>
          </a:p>
          <a:p>
            <a:pPr lvl="1"/>
            <a:r>
              <a:rPr lang="en-NZ" dirty="0" smtClean="0"/>
              <a:t>Tests for non-determinism may fail on </a:t>
            </a:r>
            <a:r>
              <a:rPr lang="en-NZ" dirty="0" err="1" smtClean="0"/>
              <a:t>impl</a:t>
            </a:r>
            <a:r>
              <a:rPr lang="en-NZ" dirty="0" smtClean="0"/>
              <a:t>.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Our Z Unit Test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92D050"/>
                </a:solidFill>
                <a:ea typeface="CZT"/>
              </a:rPr>
              <a:t>Positive Tests</a:t>
            </a:r>
          </a:p>
          <a:p>
            <a:pPr lvl="1"/>
            <a:r>
              <a:rPr lang="en-NZ" dirty="0" smtClean="0">
                <a:solidFill>
                  <a:srgbClr val="92D050"/>
                </a:solidFill>
                <a:latin typeface="CZT"/>
                <a:ea typeface="CZT"/>
              </a:rPr>
              <a:t>⦉</a:t>
            </a:r>
            <a:r>
              <a:rPr lang="en-NZ" dirty="0" smtClean="0">
                <a:solidFill>
                  <a:srgbClr val="92D050"/>
                </a:solidFill>
              </a:rPr>
              <a:t>x==3,x’==4</a:t>
            </a:r>
            <a:r>
              <a:rPr lang="en-NZ" dirty="0" smtClean="0">
                <a:solidFill>
                  <a:srgbClr val="92D050"/>
                </a:solidFill>
                <a:latin typeface="CZT"/>
                <a:ea typeface="CZT"/>
              </a:rPr>
              <a:t>⦊ ∈ </a:t>
            </a:r>
            <a:r>
              <a:rPr lang="en-NZ" dirty="0" smtClean="0">
                <a:solidFill>
                  <a:srgbClr val="92D050"/>
                </a:solidFill>
              </a:rPr>
              <a:t>Op</a:t>
            </a:r>
          </a:p>
          <a:p>
            <a:pPr lvl="1"/>
            <a:r>
              <a:rPr lang="en-NZ" dirty="0" smtClean="0">
                <a:solidFill>
                  <a:schemeClr val="accent4"/>
                </a:solidFill>
              </a:rPr>
              <a:t>or { eg1, eg2, eg3 } </a:t>
            </a:r>
            <a:r>
              <a:rPr lang="en-NZ" dirty="0" smtClean="0">
                <a:solidFill>
                  <a:schemeClr val="accent4"/>
                </a:solidFill>
                <a:latin typeface="CZT"/>
                <a:ea typeface="CZT"/>
              </a:rPr>
              <a:t>⊆ Op</a:t>
            </a:r>
          </a:p>
          <a:p>
            <a:endParaRPr lang="en-NZ" dirty="0" smtClean="0">
              <a:latin typeface="CZT"/>
              <a:ea typeface="CZT"/>
            </a:endParaRPr>
          </a:p>
          <a:p>
            <a:r>
              <a:rPr lang="en-NZ" dirty="0" smtClean="0">
                <a:solidFill>
                  <a:srgbClr val="FF0000"/>
                </a:solidFill>
              </a:rPr>
              <a:t>Negative Tests</a:t>
            </a:r>
          </a:p>
          <a:p>
            <a:pPr lvl="1"/>
            <a:r>
              <a:rPr lang="en-NZ" dirty="0" smtClean="0">
                <a:solidFill>
                  <a:srgbClr val="FF0000"/>
                </a:solidFill>
                <a:latin typeface="CZT"/>
                <a:ea typeface="CZT"/>
              </a:rPr>
              <a:t>⦉</a:t>
            </a:r>
            <a:r>
              <a:rPr lang="en-NZ" dirty="0" smtClean="0">
                <a:solidFill>
                  <a:srgbClr val="FF0000"/>
                </a:solidFill>
              </a:rPr>
              <a:t>x==3,x’==5</a:t>
            </a:r>
            <a:r>
              <a:rPr lang="en-NZ" dirty="0" smtClean="0">
                <a:solidFill>
                  <a:srgbClr val="FF0000"/>
                </a:solidFill>
                <a:latin typeface="CZT"/>
                <a:ea typeface="CZT"/>
              </a:rPr>
              <a:t>⦊ ∉ </a:t>
            </a:r>
            <a:r>
              <a:rPr lang="en-NZ" dirty="0" smtClean="0">
                <a:solidFill>
                  <a:srgbClr val="FF0000"/>
                </a:solidFill>
              </a:rPr>
              <a:t>Op</a:t>
            </a:r>
          </a:p>
          <a:p>
            <a:pPr lvl="1"/>
            <a:r>
              <a:rPr lang="en-NZ" dirty="0" smtClean="0">
                <a:solidFill>
                  <a:srgbClr val="FF0000"/>
                </a:solidFill>
                <a:latin typeface="CZT"/>
                <a:ea typeface="CZT"/>
              </a:rPr>
              <a:t>⦉</a:t>
            </a:r>
            <a:r>
              <a:rPr lang="en-NZ" dirty="0" smtClean="0">
                <a:solidFill>
                  <a:srgbClr val="FF0000"/>
                </a:solidFill>
              </a:rPr>
              <a:t>x==3,x’==5</a:t>
            </a:r>
            <a:r>
              <a:rPr lang="en-NZ" dirty="0" smtClean="0">
                <a:solidFill>
                  <a:srgbClr val="FF0000"/>
                </a:solidFill>
                <a:latin typeface="CZT"/>
                <a:ea typeface="CZT"/>
              </a:rPr>
              <a:t>⦊ ∈ ¬</a:t>
            </a:r>
            <a:r>
              <a:rPr lang="en-NZ" dirty="0" smtClean="0">
                <a:solidFill>
                  <a:srgbClr val="FF0000"/>
                </a:solidFill>
              </a:rPr>
              <a:t>Op      </a:t>
            </a:r>
            <a:r>
              <a:rPr lang="en-NZ" i="1" dirty="0" smtClean="0">
                <a:solidFill>
                  <a:srgbClr val="FF0000"/>
                </a:solidFill>
              </a:rPr>
              <a:t>(equivalent)</a:t>
            </a:r>
          </a:p>
          <a:p>
            <a:pPr lvl="1"/>
            <a:r>
              <a:rPr lang="en-NZ" dirty="0" smtClean="0">
                <a:solidFill>
                  <a:srgbClr val="FF0000"/>
                </a:solidFill>
                <a:latin typeface="CZT"/>
                <a:ea typeface="CZT"/>
              </a:rPr>
              <a:t>⦉</a:t>
            </a:r>
            <a:r>
              <a:rPr lang="en-NZ" dirty="0" smtClean="0">
                <a:solidFill>
                  <a:srgbClr val="FF0000"/>
                </a:solidFill>
              </a:rPr>
              <a:t>x==3</a:t>
            </a:r>
            <a:r>
              <a:rPr lang="en-NZ" dirty="0" smtClean="0">
                <a:solidFill>
                  <a:srgbClr val="FF0000"/>
                </a:solidFill>
                <a:latin typeface="CZT"/>
                <a:ea typeface="CZT"/>
              </a:rPr>
              <a:t>⦊ ∉ pre </a:t>
            </a:r>
            <a:r>
              <a:rPr lang="en-NZ" dirty="0" smtClean="0">
                <a:solidFill>
                  <a:srgbClr val="FF0000"/>
                </a:solidFill>
              </a:rPr>
              <a:t>Op</a:t>
            </a:r>
          </a:p>
          <a:p>
            <a:pPr lvl="1"/>
            <a:r>
              <a:rPr lang="en-NZ" dirty="0" smtClean="0">
                <a:solidFill>
                  <a:srgbClr val="C00000"/>
                </a:solidFill>
              </a:rPr>
              <a:t>or { neg1, neg2, neg3 } </a:t>
            </a:r>
            <a:r>
              <a:rPr lang="en-NZ" dirty="0" smtClean="0">
                <a:solidFill>
                  <a:srgbClr val="C00000"/>
                </a:solidFill>
                <a:latin typeface="CZT"/>
                <a:ea typeface="CZT"/>
              </a:rPr>
              <a:t>∧ Op = {}</a:t>
            </a:r>
            <a:endParaRPr lang="en-NZ" dirty="0" smtClean="0">
              <a:solidFill>
                <a:srgbClr val="C00000"/>
              </a:solidFill>
            </a:endParaRPr>
          </a:p>
          <a:p>
            <a:endParaRPr lang="en-NZ" dirty="0" smtClean="0"/>
          </a:p>
          <a:p>
            <a:endParaRPr lang="en-NZ" dirty="0" smtClean="0">
              <a:latin typeface="CZT"/>
              <a:ea typeface="CZT"/>
            </a:endParaRPr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Demonstration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Thanks to: Community Z Tools</a:t>
            </a:r>
          </a:p>
          <a:p>
            <a:r>
              <a:rPr lang="en-NZ" dirty="0" smtClean="0"/>
              <a:t>		   Eclipse/CZT</a:t>
            </a:r>
          </a:p>
          <a:p>
            <a:r>
              <a:rPr lang="en-NZ" dirty="0" smtClean="0"/>
              <a:t>			</a:t>
            </a:r>
            <a:r>
              <a:rPr lang="en-NZ" dirty="0" err="1" smtClean="0"/>
              <a:t>ZLive</a:t>
            </a:r>
            <a:endParaRPr lang="en-NZ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85786" y="4500570"/>
            <a:ext cx="8001056" cy="1495316"/>
          </a:xfrm>
          <a:prstGeom prst="rect">
            <a:avLst/>
          </a:prstGeom>
        </p:spPr>
        <p:txBody>
          <a:bodyPr vert="horz" lIns="45720" tIns="0" rIns="45720" bIns="0" anchor="b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NZ" sz="2000" dirty="0" smtClean="0"/>
              <a:t>Test-Driven Development of Sq==[</a:t>
            </a:r>
            <a:r>
              <a:rPr lang="en-NZ" sz="2000" dirty="0" err="1" smtClean="0"/>
              <a:t>x,x’:N</a:t>
            </a:r>
            <a:r>
              <a:rPr lang="en-NZ" sz="2000" dirty="0" smtClean="0"/>
              <a:t> | x*x=x’]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NZ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Eclipse/CZT detects syntax/type errors continually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NZ" sz="2000" dirty="0" smtClean="0"/>
              <a:t>Separate Z section (</a:t>
            </a:r>
            <a:r>
              <a:rPr lang="en-NZ" sz="2000" dirty="0" err="1" smtClean="0"/>
              <a:t>DemoTest</a:t>
            </a:r>
            <a:r>
              <a:rPr lang="en-NZ" sz="2000" dirty="0" smtClean="0"/>
              <a:t>) for each spec section (Demo)</a:t>
            </a:r>
            <a:endParaRPr kumimoji="0" lang="en-NZ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Eclipse can run ‘</a:t>
            </a:r>
            <a:r>
              <a:rPr lang="en-NZ" sz="2000" dirty="0" smtClean="0"/>
              <a:t>z</a:t>
            </a: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live –load Demo.tex –test</a:t>
            </a:r>
            <a:r>
              <a:rPr kumimoji="0" lang="en-NZ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NZ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DemoTest</a:t>
            </a:r>
            <a:r>
              <a:rPr kumimoji="0" lang="en-NZ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NZ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</a:t>
            </a: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check</a:t>
            </a:r>
            <a:r>
              <a:rPr kumimoji="0" lang="en-NZ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all tests</a:t>
            </a:r>
            <a:endParaRPr kumimoji="0" lang="en-NZ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Promoting our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4525963"/>
          </a:xfrm>
        </p:spPr>
        <p:txBody>
          <a:bodyPr>
            <a:normAutofit fontScale="92500" lnSpcReduction="10000"/>
          </a:bodyPr>
          <a:lstStyle/>
          <a:p>
            <a:r>
              <a:rPr lang="en-NZ" dirty="0" smtClean="0"/>
              <a:t>Recall Promotion</a:t>
            </a:r>
          </a:p>
          <a:p>
            <a:pPr lvl="1"/>
            <a:r>
              <a:rPr lang="en-NZ" dirty="0" err="1" smtClean="0"/>
              <a:t>PromOp</a:t>
            </a:r>
            <a:r>
              <a:rPr lang="en-NZ" dirty="0" smtClean="0"/>
              <a:t> == Op </a:t>
            </a:r>
            <a:r>
              <a:rPr lang="en-NZ" dirty="0" smtClean="0">
                <a:latin typeface="CZT"/>
                <a:ea typeface="CZT"/>
              </a:rPr>
              <a:t>∧</a:t>
            </a:r>
            <a:r>
              <a:rPr lang="el-GR" dirty="0" smtClean="0">
                <a:latin typeface="Arial Unicode MS"/>
                <a:ea typeface="Arial Unicode MS"/>
                <a:cs typeface="Arial Unicode MS"/>
              </a:rPr>
              <a:t>Φ</a:t>
            </a:r>
            <a:r>
              <a:rPr lang="en-NZ" dirty="0" smtClean="0">
                <a:latin typeface="Arial Unicode MS"/>
                <a:ea typeface="Arial Unicode MS"/>
                <a:cs typeface="Arial Unicode MS"/>
              </a:rPr>
              <a:t>Prom</a:t>
            </a:r>
          </a:p>
          <a:p>
            <a:endParaRPr lang="en-NZ" dirty="0" smtClean="0">
              <a:latin typeface="Arial Unicode MS"/>
              <a:ea typeface="Arial Unicode MS"/>
              <a:cs typeface="Arial Unicode MS"/>
            </a:endParaRPr>
          </a:p>
          <a:p>
            <a:r>
              <a:rPr lang="el-GR" dirty="0" smtClean="0">
                <a:latin typeface="Arial Unicode MS"/>
                <a:ea typeface="Arial Unicode MS"/>
                <a:cs typeface="Arial Unicode MS"/>
              </a:rPr>
              <a:t>Φ</a:t>
            </a:r>
            <a:r>
              <a:rPr lang="en-NZ" dirty="0" err="1" smtClean="0">
                <a:latin typeface="Arial Unicode MS"/>
                <a:ea typeface="Arial Unicode MS"/>
                <a:cs typeface="Arial Unicode MS"/>
              </a:rPr>
              <a:t>TestProm</a:t>
            </a:r>
            <a:r>
              <a:rPr lang="en-NZ" dirty="0" smtClean="0">
                <a:latin typeface="Arial Unicode MS"/>
                <a:ea typeface="Arial Unicode MS"/>
                <a:cs typeface="Arial Unicode MS"/>
              </a:rPr>
              <a:t> == [</a:t>
            </a:r>
            <a:r>
              <a:rPr lang="el-GR" dirty="0" smtClean="0">
                <a:latin typeface="Arial Unicode MS"/>
                <a:ea typeface="Arial Unicode MS"/>
                <a:cs typeface="Arial Unicode MS"/>
              </a:rPr>
              <a:t>Φ</a:t>
            </a:r>
            <a:r>
              <a:rPr lang="en-NZ" dirty="0" smtClean="0">
                <a:latin typeface="Arial Unicode MS"/>
                <a:ea typeface="Arial Unicode MS"/>
                <a:cs typeface="Arial Unicode MS"/>
              </a:rPr>
              <a:t>Prom | in?=... ]</a:t>
            </a:r>
          </a:p>
          <a:p>
            <a:r>
              <a:rPr lang="en-NZ" dirty="0" err="1" smtClean="0">
                <a:latin typeface="Arial Unicode MS"/>
                <a:ea typeface="Arial Unicode MS"/>
                <a:cs typeface="Arial Unicode MS"/>
              </a:rPr>
              <a:t>PromOpTests</a:t>
            </a:r>
            <a:r>
              <a:rPr lang="en-NZ" dirty="0" smtClean="0">
                <a:latin typeface="Arial Unicode MS"/>
                <a:ea typeface="Arial Unicode MS"/>
                <a:cs typeface="Arial Unicode MS"/>
              </a:rPr>
              <a:t> == </a:t>
            </a:r>
            <a:r>
              <a:rPr lang="en-NZ" dirty="0" err="1" smtClean="0">
                <a:latin typeface="Arial Unicode MS"/>
                <a:ea typeface="Arial Unicode MS"/>
                <a:cs typeface="Arial Unicode MS"/>
              </a:rPr>
              <a:t>OpTests</a:t>
            </a:r>
            <a:r>
              <a:rPr lang="en-NZ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NZ" dirty="0" smtClean="0">
                <a:latin typeface="CZT"/>
                <a:ea typeface="CZT"/>
              </a:rPr>
              <a:t>∧ </a:t>
            </a:r>
            <a:r>
              <a:rPr lang="el-GR" dirty="0" smtClean="0">
                <a:latin typeface="Arial Unicode MS"/>
                <a:ea typeface="Arial Unicode MS"/>
                <a:cs typeface="Arial Unicode MS"/>
              </a:rPr>
              <a:t>Φ</a:t>
            </a:r>
            <a:r>
              <a:rPr lang="en-NZ" dirty="0" err="1" smtClean="0">
                <a:latin typeface="Arial Unicode MS"/>
                <a:ea typeface="Arial Unicode MS"/>
                <a:cs typeface="Arial Unicode MS"/>
              </a:rPr>
              <a:t>TestProm</a:t>
            </a:r>
            <a:endParaRPr lang="en-NZ" dirty="0" smtClean="0">
              <a:latin typeface="Arial Unicode MS"/>
              <a:ea typeface="Arial Unicode MS"/>
              <a:cs typeface="Arial Unicode MS"/>
            </a:endParaRPr>
          </a:p>
          <a:p>
            <a:r>
              <a:rPr lang="en-NZ" dirty="0" smtClean="0">
                <a:ea typeface="Arial Unicode MS"/>
                <a:cs typeface="Arial Unicode MS"/>
              </a:rPr>
              <a:t>We know:  </a:t>
            </a:r>
            <a:r>
              <a:rPr lang="en-NZ" dirty="0" err="1" smtClean="0">
                <a:latin typeface="Arial Unicode MS"/>
                <a:ea typeface="Arial Unicode MS"/>
                <a:cs typeface="Arial Unicode MS"/>
              </a:rPr>
              <a:t>OpTests</a:t>
            </a:r>
            <a:r>
              <a:rPr lang="en-NZ" dirty="0" smtClean="0">
                <a:latin typeface="Arial Unicode MS"/>
                <a:ea typeface="Arial Unicode MS"/>
                <a:cs typeface="Arial Unicode MS"/>
              </a:rPr>
              <a:t>  </a:t>
            </a:r>
            <a:r>
              <a:rPr lang="en-NZ" dirty="0" smtClean="0">
                <a:latin typeface="CZT"/>
                <a:ea typeface="CZT"/>
                <a:cs typeface="Arial Unicode MS"/>
              </a:rPr>
              <a:t>⊆ Op</a:t>
            </a:r>
          </a:p>
          <a:p>
            <a:r>
              <a:rPr lang="en-NZ" dirty="0" smtClean="0">
                <a:ea typeface="CZT"/>
                <a:cs typeface="Arial Unicode MS"/>
              </a:rPr>
              <a:t>We want: </a:t>
            </a:r>
            <a:r>
              <a:rPr lang="en-NZ" dirty="0" err="1" smtClean="0">
                <a:latin typeface="CZT"/>
                <a:ea typeface="CZT"/>
                <a:cs typeface="Arial Unicode MS"/>
              </a:rPr>
              <a:t>PromOpTests</a:t>
            </a:r>
            <a:r>
              <a:rPr lang="en-NZ" dirty="0" smtClean="0">
                <a:latin typeface="CZT"/>
                <a:ea typeface="CZT"/>
                <a:cs typeface="Arial Unicode MS"/>
              </a:rPr>
              <a:t> ⊆ </a:t>
            </a:r>
            <a:r>
              <a:rPr lang="en-NZ" dirty="0" err="1" smtClean="0">
                <a:latin typeface="CZT"/>
                <a:ea typeface="CZT"/>
                <a:cs typeface="Arial Unicode MS"/>
              </a:rPr>
              <a:t>PromOp</a:t>
            </a:r>
            <a:endParaRPr lang="en-NZ" dirty="0" smtClean="0">
              <a:latin typeface="CZT"/>
              <a:ea typeface="CZT"/>
              <a:cs typeface="Arial Unicode MS"/>
            </a:endParaRPr>
          </a:p>
          <a:p>
            <a:pPr lvl="1"/>
            <a:r>
              <a:rPr lang="en-NZ" dirty="0" smtClean="0">
                <a:latin typeface="CZT"/>
                <a:ea typeface="CZT"/>
                <a:cs typeface="Arial Unicode MS"/>
              </a:rPr>
              <a:t>True by construction!</a:t>
            </a:r>
          </a:p>
          <a:p>
            <a:pPr lvl="1"/>
            <a:r>
              <a:rPr lang="en-NZ" dirty="0" smtClean="0">
                <a:latin typeface="CZT"/>
                <a:ea typeface="CZT"/>
                <a:cs typeface="Arial Unicode MS"/>
              </a:rPr>
              <a:t>Can check: (</a:t>
            </a:r>
            <a:r>
              <a:rPr lang="el-GR" dirty="0" smtClean="0">
                <a:latin typeface="Arial Unicode MS"/>
                <a:ea typeface="Arial Unicode MS"/>
                <a:cs typeface="Arial Unicode MS"/>
              </a:rPr>
              <a:t>Φ</a:t>
            </a:r>
            <a:r>
              <a:rPr lang="en-NZ" dirty="0" err="1" smtClean="0">
                <a:latin typeface="Arial Unicode MS"/>
                <a:ea typeface="Arial Unicode MS"/>
                <a:cs typeface="Arial Unicode MS"/>
              </a:rPr>
              <a:t>TestProm</a:t>
            </a:r>
            <a:r>
              <a:rPr lang="en-NZ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NZ" dirty="0" smtClean="0">
                <a:latin typeface="CZT"/>
                <a:ea typeface="CZT"/>
                <a:cs typeface="Arial Unicode MS"/>
              </a:rPr>
              <a:t>↾ </a:t>
            </a:r>
            <a:r>
              <a:rPr lang="en-NZ" dirty="0" err="1" smtClean="0">
                <a:latin typeface="CZT"/>
                <a:ea typeface="CZT"/>
                <a:cs typeface="Arial Unicode MS"/>
              </a:rPr>
              <a:t>PromOpTests</a:t>
            </a:r>
            <a:r>
              <a:rPr lang="en-NZ" dirty="0" smtClean="0">
                <a:latin typeface="CZT"/>
                <a:ea typeface="CZT"/>
                <a:cs typeface="Arial Unicode MS"/>
              </a:rPr>
              <a:t>)</a:t>
            </a:r>
          </a:p>
          <a:p>
            <a:pPr lvl="1">
              <a:buNone/>
            </a:pPr>
            <a:r>
              <a:rPr lang="en-NZ" dirty="0" smtClean="0">
                <a:latin typeface="CZT"/>
                <a:ea typeface="CZT"/>
                <a:cs typeface="Arial Unicode MS"/>
              </a:rPr>
              <a:t>                                      = </a:t>
            </a:r>
            <a:r>
              <a:rPr lang="en-NZ" dirty="0" err="1" smtClean="0">
                <a:latin typeface="CZT"/>
                <a:ea typeface="CZT"/>
                <a:cs typeface="Arial Unicode MS"/>
              </a:rPr>
              <a:t>PromOpTests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Conclusions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 Practical TDD Style for Z</a:t>
            </a:r>
          </a:p>
          <a:p>
            <a:r>
              <a:rPr lang="en-NZ" dirty="0" smtClean="0"/>
              <a:t>Make Students Use It</a:t>
            </a:r>
          </a:p>
          <a:p>
            <a:pPr lvl="1"/>
            <a:r>
              <a:rPr lang="en-NZ" dirty="0" smtClean="0"/>
              <a:t>Better quality Z specifications</a:t>
            </a:r>
          </a:p>
          <a:p>
            <a:pPr lvl="1"/>
            <a:r>
              <a:rPr lang="en-NZ" dirty="0" smtClean="0"/>
              <a:t>Easier to mark the Specifications!</a:t>
            </a:r>
          </a:p>
          <a:p>
            <a:r>
              <a:rPr lang="en-NZ" dirty="0" err="1" smtClean="0"/>
              <a:t>Zlive</a:t>
            </a:r>
            <a:r>
              <a:rPr lang="en-NZ" dirty="0" smtClean="0"/>
              <a:t>/</a:t>
            </a:r>
            <a:r>
              <a:rPr lang="en-NZ" dirty="0" err="1" smtClean="0"/>
              <a:t>Jaza</a:t>
            </a:r>
            <a:r>
              <a:rPr lang="en-NZ" dirty="0" smtClean="0"/>
              <a:t> animation tools useful for evaluating the tests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Overview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Our Methodology</a:t>
            </a:r>
          </a:p>
          <a:p>
            <a:r>
              <a:rPr lang="en-NZ" dirty="0" smtClean="0"/>
              <a:t>Theory: Testing </a:t>
            </a:r>
            <a:r>
              <a:rPr lang="en-NZ" dirty="0" err="1" smtClean="0"/>
              <a:t>Impls</a:t>
            </a:r>
            <a:r>
              <a:rPr lang="en-NZ" dirty="0" smtClean="0"/>
              <a:t> </a:t>
            </a:r>
            <a:r>
              <a:rPr lang="en-NZ" dirty="0" err="1" smtClean="0"/>
              <a:t>vs</a:t>
            </a:r>
            <a:r>
              <a:rPr lang="en-NZ" dirty="0" smtClean="0"/>
              <a:t> Specs</a:t>
            </a:r>
          </a:p>
          <a:p>
            <a:r>
              <a:rPr lang="en-NZ" dirty="0" smtClean="0"/>
              <a:t>Our “Z Unit Test” style</a:t>
            </a:r>
          </a:p>
          <a:p>
            <a:r>
              <a:rPr lang="en-NZ" dirty="0" smtClean="0"/>
              <a:t>Demonstration</a:t>
            </a:r>
          </a:p>
          <a:p>
            <a:r>
              <a:rPr lang="en-NZ" dirty="0" smtClean="0"/>
              <a:t>Testing Promotion</a:t>
            </a:r>
          </a:p>
          <a:p>
            <a:r>
              <a:rPr lang="en-NZ" dirty="0" smtClean="0"/>
              <a:t>Conclusions</a:t>
            </a:r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Our Methodology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Left-Right Arrow 5"/>
          <p:cNvSpPr/>
          <p:nvPr/>
        </p:nvSpPr>
        <p:spPr>
          <a:xfrm rot="2636345">
            <a:off x="5203359" y="2730793"/>
            <a:ext cx="1023297" cy="379422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 useBgFill="1">
        <p:nvSpPr>
          <p:cNvPr id="7" name="Rounded Rectangle 6"/>
          <p:cNvSpPr/>
          <p:nvPr/>
        </p:nvSpPr>
        <p:spPr>
          <a:xfrm>
            <a:off x="5143504" y="2428868"/>
            <a:ext cx="2500330" cy="22860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Validation via ???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00174"/>
            <a:ext cx="4614866" cy="4668839"/>
          </a:xfrm>
        </p:spPr>
        <p:txBody>
          <a:bodyPr/>
          <a:lstStyle/>
          <a:p>
            <a:r>
              <a:rPr lang="en-NZ" dirty="0" smtClean="0"/>
              <a:t>Proof  (</a:t>
            </a:r>
            <a:r>
              <a:rPr lang="en-NZ" dirty="0" smtClean="0">
                <a:latin typeface="Arial Unicode MS"/>
                <a:ea typeface="Arial Unicode MS"/>
                <a:cs typeface="Arial Unicode MS"/>
              </a:rPr>
              <a:t>∀Op∙...)</a:t>
            </a:r>
            <a:endParaRPr lang="en-NZ" dirty="0" smtClean="0"/>
          </a:p>
          <a:p>
            <a:pPr lvl="1"/>
            <a:r>
              <a:rPr lang="en-NZ" dirty="0" smtClean="0"/>
              <a:t>Abstract properties (similar to the spec)</a:t>
            </a:r>
          </a:p>
          <a:p>
            <a:pPr lvl="1"/>
            <a:r>
              <a:rPr lang="en-NZ" dirty="0" smtClean="0"/>
              <a:t>Harder to write</a:t>
            </a:r>
          </a:p>
          <a:p>
            <a:pPr lvl="1"/>
            <a:r>
              <a:rPr lang="en-NZ" dirty="0" smtClean="0"/>
              <a:t>Proofs not automatic</a:t>
            </a:r>
          </a:p>
          <a:p>
            <a:pPr lvl="1"/>
            <a:r>
              <a:rPr lang="en-NZ" dirty="0" smtClean="0"/>
              <a:t>Strong (universal) properties</a:t>
            </a:r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pPr lvl="1"/>
            <a:endParaRPr lang="en-NZ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29124" y="1571612"/>
            <a:ext cx="4714876" cy="459740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kumimoji="0" lang="en-NZ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</a:t>
            </a:r>
            <a:r>
              <a:rPr kumimoji="0" lang="en-NZ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ZT"/>
                <a:ea typeface="CZT"/>
              </a:rPr>
              <a:t>⦉</a:t>
            </a:r>
            <a:r>
              <a:rPr kumimoji="0" lang="en-NZ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x==3,x’==4</a:t>
            </a:r>
            <a:r>
              <a:rPr lang="en-NZ" sz="3000" dirty="0" smtClean="0">
                <a:latin typeface="CZT"/>
                <a:ea typeface="CZT"/>
              </a:rPr>
              <a:t>⦊∈</a:t>
            </a:r>
            <a:r>
              <a:rPr kumimoji="0" lang="en-NZ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</a:t>
            </a:r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NZ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concrete  (complementary</a:t>
            </a:r>
            <a:r>
              <a:rPr kumimoji="0" lang="en-NZ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spec)</a:t>
            </a:r>
            <a:endParaRPr kumimoji="0" lang="en-NZ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76" lvl="1" indent="-274320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</a:pPr>
            <a:r>
              <a:rPr lang="en-NZ" sz="2600" dirty="0" smtClean="0"/>
              <a:t>Easy</a:t>
            </a:r>
            <a:r>
              <a:rPr lang="en-NZ" sz="2600" dirty="0"/>
              <a:t> to write </a:t>
            </a:r>
          </a:p>
          <a:p>
            <a:pPr marL="722376" lvl="1" indent="-274320">
              <a:spcBef>
                <a:spcPct val="20000"/>
              </a:spcBef>
              <a:buClr>
                <a:schemeClr val="accent1"/>
              </a:buClr>
              <a:buSzPct val="90000"/>
            </a:pPr>
            <a:r>
              <a:rPr lang="en-NZ" sz="2600" dirty="0" smtClean="0"/>
              <a:t>   (example-oriented)</a:t>
            </a:r>
            <a:endParaRPr kumimoji="0" lang="en-NZ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/>
              <a:buChar char=""/>
              <a:tabLst/>
              <a:defRPr/>
            </a:pPr>
            <a:r>
              <a:rPr lang="en-NZ" sz="2600" dirty="0" smtClean="0"/>
              <a:t>Can be</a:t>
            </a:r>
            <a:r>
              <a:rPr kumimoji="0" lang="en-NZ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automated</a:t>
            </a:r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NZ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Weak properties</a:t>
            </a:r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/>
              <a:buChar char=""/>
              <a:tabLst/>
              <a:defRPr/>
            </a:pPr>
            <a:endParaRPr kumimoji="0" lang="en-NZ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/>
              <a:buChar char=""/>
              <a:tabLst/>
              <a:defRPr/>
            </a:pPr>
            <a:endParaRPr kumimoji="0" lang="en-NZ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/>
              <a:buChar char=""/>
              <a:tabLst/>
              <a:defRPr/>
            </a:pPr>
            <a:endParaRPr kumimoji="0" lang="en-NZ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/>
              <a:buChar char=""/>
              <a:tabLst/>
              <a:defRPr/>
            </a:pPr>
            <a:endParaRPr kumimoji="0" lang="en-NZ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76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2"/>
              <a:buChar char=""/>
              <a:tabLst/>
              <a:defRPr/>
            </a:pPr>
            <a:endParaRPr kumimoji="0" lang="en-NZ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2976" y="5286388"/>
            <a:ext cx="7572428" cy="138499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NZ" sz="2800" dirty="0" smtClean="0"/>
              <a:t>Conclude: these are </a:t>
            </a:r>
            <a:r>
              <a:rPr lang="en-NZ" sz="2800" i="1" dirty="0" smtClean="0"/>
              <a:t>complementary</a:t>
            </a:r>
            <a:r>
              <a:rPr lang="en-NZ" sz="2800" dirty="0" smtClean="0"/>
              <a:t>.</a:t>
            </a:r>
          </a:p>
          <a:p>
            <a:r>
              <a:rPr lang="en-NZ" sz="2800" dirty="0" smtClean="0"/>
              <a:t>We should use both validation strategies...</a:t>
            </a:r>
          </a:p>
          <a:p>
            <a:r>
              <a:rPr lang="en-NZ" sz="2800" dirty="0" smtClean="0"/>
              <a:t>We focus on support for testing in this paper</a:t>
            </a:r>
            <a:endParaRPr lang="en-NZ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cf. JML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7207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NZ" sz="2400" b="1" dirty="0" smtClean="0">
                <a:latin typeface="Courier New" pitchFamily="49" charset="0"/>
                <a:cs typeface="Courier New" pitchFamily="49" charset="0"/>
              </a:rPr>
              <a:t>/*@ public </a:t>
            </a:r>
            <a:r>
              <a:rPr lang="en-NZ" sz="2400" b="1" dirty="0" err="1" smtClean="0">
                <a:latin typeface="Courier New" pitchFamily="49" charset="0"/>
                <a:cs typeface="Courier New" pitchFamily="49" charset="0"/>
              </a:rPr>
              <a:t>normal_behavior</a:t>
            </a:r>
            <a:endParaRPr lang="en-NZ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NZ" sz="2400" b="1" dirty="0" smtClean="0">
                <a:latin typeface="Courier New" pitchFamily="49" charset="0"/>
                <a:cs typeface="Courier New" pitchFamily="49" charset="0"/>
              </a:rPr>
              <a:t> @     assignable \nothing; </a:t>
            </a:r>
          </a:p>
          <a:p>
            <a:pPr>
              <a:buNone/>
            </a:pPr>
            <a:r>
              <a:rPr lang="en-NZ" sz="2400" b="1" dirty="0" smtClean="0">
                <a:latin typeface="Courier New" pitchFamily="49" charset="0"/>
                <a:cs typeface="Courier New" pitchFamily="49" charset="0"/>
              </a:rPr>
              <a:t> @     ensures \result == pennies % 100;</a:t>
            </a:r>
          </a:p>
          <a:p>
            <a:pPr>
              <a:buNone/>
            </a:pPr>
            <a:r>
              <a:rPr lang="en-NZ" sz="2400" b="1" dirty="0" smtClean="0">
                <a:latin typeface="Courier New" pitchFamily="49" charset="0"/>
                <a:cs typeface="Courier New" pitchFamily="49" charset="0"/>
              </a:rPr>
              <a:t> @ </a:t>
            </a:r>
            <a:r>
              <a:rPr lang="en-NZ" sz="2400" b="1" dirty="0" err="1" smtClean="0">
                <a:latin typeface="Courier New" pitchFamily="49" charset="0"/>
                <a:cs typeface="Courier New" pitchFamily="49" charset="0"/>
              </a:rPr>
              <a:t>for_example</a:t>
            </a:r>
            <a:endParaRPr lang="en-NZ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NZ" sz="2400" b="1" dirty="0" smtClean="0">
                <a:latin typeface="Courier New" pitchFamily="49" charset="0"/>
                <a:cs typeface="Courier New" pitchFamily="49" charset="0"/>
              </a:rPr>
              <a:t> @     requires pennies == 703;</a:t>
            </a:r>
          </a:p>
          <a:p>
            <a:pPr>
              <a:buNone/>
            </a:pPr>
            <a:r>
              <a:rPr lang="en-NZ" sz="2400" b="1" dirty="0" smtClean="0">
                <a:latin typeface="Courier New" pitchFamily="49" charset="0"/>
                <a:cs typeface="Courier New" pitchFamily="49" charset="0"/>
              </a:rPr>
              <a:t> @     assignable \nothing;</a:t>
            </a:r>
          </a:p>
          <a:p>
            <a:pPr>
              <a:buNone/>
            </a:pPr>
            <a:r>
              <a:rPr lang="en-NZ" sz="2400" b="1" dirty="0" smtClean="0">
                <a:latin typeface="Courier New" pitchFamily="49" charset="0"/>
                <a:cs typeface="Courier New" pitchFamily="49" charset="0"/>
              </a:rPr>
              <a:t> @     ensures \result == 3;</a:t>
            </a:r>
          </a:p>
          <a:p>
            <a:pPr>
              <a:buNone/>
            </a:pPr>
            <a:r>
              <a:rPr lang="en-NZ" sz="2400" b="1" dirty="0" smtClean="0">
                <a:latin typeface="Courier New" pitchFamily="49" charset="0"/>
                <a:cs typeface="Courier New" pitchFamily="49" charset="0"/>
              </a:rPr>
              <a:t> @   also</a:t>
            </a:r>
          </a:p>
          <a:p>
            <a:pPr>
              <a:buNone/>
            </a:pPr>
            <a:r>
              <a:rPr lang="en-NZ" sz="2400" b="1" dirty="0" smtClean="0">
                <a:latin typeface="Courier New" pitchFamily="49" charset="0"/>
                <a:cs typeface="Courier New" pitchFamily="49" charset="0"/>
              </a:rPr>
              <a:t> @     requires pennies == -503;</a:t>
            </a:r>
          </a:p>
          <a:p>
            <a:pPr>
              <a:buNone/>
            </a:pPr>
            <a:r>
              <a:rPr lang="en-NZ" sz="2400" b="1" dirty="0" smtClean="0">
                <a:latin typeface="Courier New" pitchFamily="49" charset="0"/>
                <a:cs typeface="Courier New" pitchFamily="49" charset="0"/>
              </a:rPr>
              <a:t> @     assignable \nothing;</a:t>
            </a:r>
          </a:p>
          <a:p>
            <a:pPr>
              <a:buNone/>
            </a:pPr>
            <a:r>
              <a:rPr lang="en-NZ" sz="2400" b="1" dirty="0" smtClean="0">
                <a:latin typeface="Courier New" pitchFamily="49" charset="0"/>
                <a:cs typeface="Courier New" pitchFamily="49" charset="0"/>
              </a:rPr>
              <a:t> @     ensures \result == -3;</a:t>
            </a:r>
          </a:p>
          <a:p>
            <a:pPr>
              <a:buNone/>
            </a:pPr>
            <a:r>
              <a:rPr lang="en-NZ" sz="2400" b="1" dirty="0" smtClean="0">
                <a:latin typeface="Courier New" pitchFamily="49" charset="0"/>
                <a:cs typeface="Courier New" pitchFamily="49" charset="0"/>
              </a:rPr>
              <a:t> @*/</a:t>
            </a:r>
          </a:p>
          <a:p>
            <a:pPr>
              <a:buNone/>
            </a:pPr>
            <a:r>
              <a:rPr lang="en-NZ" sz="2400" b="1" dirty="0" smtClean="0">
                <a:latin typeface="Courier New" pitchFamily="49" charset="0"/>
                <a:cs typeface="Courier New" pitchFamily="49" charset="0"/>
              </a:rPr>
              <a:t>public long cents();</a:t>
            </a:r>
            <a:endParaRPr lang="en-NZ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Testing A Spec. (Goal: validate spec)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1142976" y="2143116"/>
            <a:ext cx="3071834" cy="3429024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/>
          <p:cNvSpPr/>
          <p:nvPr/>
        </p:nvSpPr>
        <p:spPr>
          <a:xfrm>
            <a:off x="4572000" y="2143116"/>
            <a:ext cx="3071834" cy="3429024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TextBox 5"/>
          <p:cNvSpPr txBox="1"/>
          <p:nvPr/>
        </p:nvSpPr>
        <p:spPr>
          <a:xfrm>
            <a:off x="2357422" y="1714488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State</a:t>
            </a:r>
            <a:endParaRPr lang="en-NZ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643570" y="1714488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State’</a:t>
            </a:r>
            <a:endParaRPr lang="en-NZ" sz="2400" dirty="0"/>
          </a:p>
        </p:txBody>
      </p:sp>
      <p:sp>
        <p:nvSpPr>
          <p:cNvPr id="9" name="Oval 8"/>
          <p:cNvSpPr/>
          <p:nvPr/>
        </p:nvSpPr>
        <p:spPr>
          <a:xfrm>
            <a:off x="5072066" y="2786058"/>
            <a:ext cx="1714512" cy="1214446"/>
          </a:xfrm>
          <a:prstGeom prst="ellipse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2" name="Straight Arrow Connector 11"/>
          <p:cNvCxnSpPr>
            <a:stCxn id="8" idx="0"/>
            <a:endCxn id="9" idx="0"/>
          </p:cNvCxnSpPr>
          <p:nvPr/>
        </p:nvCxnSpPr>
        <p:spPr>
          <a:xfrm rot="5400000" flipH="1" flipV="1">
            <a:off x="4321967" y="1178703"/>
            <a:ext cx="1588" cy="3214710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4"/>
            <a:endCxn id="9" idx="4"/>
          </p:cNvCxnSpPr>
          <p:nvPr/>
        </p:nvCxnSpPr>
        <p:spPr>
          <a:xfrm rot="5400000" flipH="1" flipV="1">
            <a:off x="4143372" y="2571744"/>
            <a:ext cx="357190" cy="3214710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643042" y="2786058"/>
            <a:ext cx="2143140" cy="1571636"/>
          </a:xfrm>
          <a:prstGeom prst="ellipse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TextBox 20"/>
          <p:cNvSpPr txBox="1"/>
          <p:nvPr/>
        </p:nvSpPr>
        <p:spPr>
          <a:xfrm>
            <a:off x="3000364" y="5715016"/>
            <a:ext cx="2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 smtClean="0"/>
              <a:t>The Spec</a:t>
            </a:r>
            <a:endParaRPr lang="en-NZ" sz="28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6286512" y="5800370"/>
            <a:ext cx="2720872" cy="1057630"/>
            <a:chOff x="2471719" y="0"/>
            <a:chExt cx="2720872" cy="1057630"/>
          </a:xfrm>
        </p:grpSpPr>
        <p:sp>
          <p:nvSpPr>
            <p:cNvPr id="81" name="Cloud 80"/>
            <p:cNvSpPr/>
            <p:nvPr/>
          </p:nvSpPr>
          <p:spPr>
            <a:xfrm>
              <a:off x="2471719" y="0"/>
              <a:ext cx="2720872" cy="1057630"/>
            </a:xfrm>
            <a:prstGeom prst="cloud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Cloud 4"/>
            <p:cNvSpPr/>
            <p:nvPr/>
          </p:nvSpPr>
          <p:spPr>
            <a:xfrm>
              <a:off x="2846721" y="159722"/>
              <a:ext cx="1777384" cy="6891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1800" kern="1200" dirty="0" smtClean="0"/>
                <a:t>Requirements</a:t>
              </a:r>
              <a:endParaRPr lang="en-NZ" sz="1800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716068" y="2928934"/>
            <a:ext cx="4499006" cy="1501786"/>
            <a:chOff x="1716068" y="2928934"/>
            <a:chExt cx="4499006" cy="1501786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3000364" y="2928934"/>
              <a:ext cx="2643206" cy="1588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2285984" y="3857628"/>
              <a:ext cx="3929090" cy="285752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10800000" flipV="1">
              <a:off x="1716068" y="2928934"/>
              <a:ext cx="69850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10800000">
              <a:off x="2143108" y="4429132"/>
              <a:ext cx="71438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3643306" y="3214686"/>
              <a:ext cx="1285884" cy="214314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10800000">
              <a:off x="6143636" y="4286256"/>
              <a:ext cx="71438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000364" y="2928934"/>
              <a:ext cx="2786082" cy="571504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urved Connector 86"/>
          <p:cNvCxnSpPr>
            <a:stCxn id="81" idx="2"/>
          </p:cNvCxnSpPr>
          <p:nvPr/>
        </p:nvCxnSpPr>
        <p:spPr>
          <a:xfrm rot="10800000">
            <a:off x="3857620" y="4000505"/>
            <a:ext cx="2437332" cy="2328681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81" idx="3"/>
          </p:cNvCxnSpPr>
          <p:nvPr/>
        </p:nvCxnSpPr>
        <p:spPr>
          <a:xfrm rot="16200000" flipV="1">
            <a:off x="6143719" y="4357612"/>
            <a:ext cx="1574585" cy="143187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1143000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Testing an </a:t>
            </a:r>
            <a:r>
              <a:rPr lang="en-NZ" dirty="0" err="1" smtClean="0"/>
              <a:t>Impl</a:t>
            </a:r>
            <a:r>
              <a:rPr lang="en-NZ" dirty="0" smtClean="0"/>
              <a:t>. (Goal: verify </a:t>
            </a:r>
            <a:r>
              <a:rPr lang="en-NZ" dirty="0" err="1" smtClean="0"/>
              <a:t>impl</a:t>
            </a:r>
            <a:r>
              <a:rPr lang="en-NZ" dirty="0" smtClean="0"/>
              <a:t>)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1142976" y="2143116"/>
            <a:ext cx="3071834" cy="3429024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/>
          <p:cNvSpPr/>
          <p:nvPr/>
        </p:nvSpPr>
        <p:spPr>
          <a:xfrm>
            <a:off x="4572000" y="2143116"/>
            <a:ext cx="3071834" cy="3429024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TextBox 5"/>
          <p:cNvSpPr txBox="1"/>
          <p:nvPr/>
        </p:nvSpPr>
        <p:spPr>
          <a:xfrm>
            <a:off x="2357422" y="1714488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State</a:t>
            </a:r>
            <a:endParaRPr lang="en-NZ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643570" y="1714488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State’</a:t>
            </a:r>
            <a:endParaRPr lang="en-NZ" sz="2400" dirty="0"/>
          </a:p>
        </p:txBody>
      </p:sp>
      <p:sp>
        <p:nvSpPr>
          <p:cNvPr id="9" name="Oval 8"/>
          <p:cNvSpPr/>
          <p:nvPr/>
        </p:nvSpPr>
        <p:spPr>
          <a:xfrm>
            <a:off x="5072066" y="2786058"/>
            <a:ext cx="1714512" cy="1214446"/>
          </a:xfrm>
          <a:prstGeom prst="ellipse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2" name="Straight Arrow Connector 11"/>
          <p:cNvCxnSpPr>
            <a:stCxn id="8" idx="0"/>
            <a:endCxn id="9" idx="0"/>
          </p:cNvCxnSpPr>
          <p:nvPr/>
        </p:nvCxnSpPr>
        <p:spPr>
          <a:xfrm rot="5400000" flipH="1" flipV="1">
            <a:off x="4321967" y="1178703"/>
            <a:ext cx="1588" cy="3214710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4"/>
            <a:endCxn id="9" idx="4"/>
          </p:cNvCxnSpPr>
          <p:nvPr/>
        </p:nvCxnSpPr>
        <p:spPr>
          <a:xfrm rot="5400000" flipH="1" flipV="1">
            <a:off x="4143372" y="2571744"/>
            <a:ext cx="357190" cy="3214710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643042" y="2786058"/>
            <a:ext cx="2143140" cy="1571636"/>
          </a:xfrm>
          <a:prstGeom prst="ellipse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TextBox 20"/>
          <p:cNvSpPr txBox="1"/>
          <p:nvPr/>
        </p:nvSpPr>
        <p:spPr>
          <a:xfrm>
            <a:off x="1142976" y="5715016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 smtClean="0"/>
              <a:t>Start with the Spec</a:t>
            </a:r>
            <a:endParaRPr lang="en-NZ" sz="2800" dirty="0"/>
          </a:p>
        </p:txBody>
      </p:sp>
      <p:grpSp>
        <p:nvGrpSpPr>
          <p:cNvPr id="3" name="Group 78"/>
          <p:cNvGrpSpPr/>
          <p:nvPr/>
        </p:nvGrpSpPr>
        <p:grpSpPr>
          <a:xfrm>
            <a:off x="1716068" y="2928934"/>
            <a:ext cx="4499006" cy="1501786"/>
            <a:chOff x="1716068" y="2928934"/>
            <a:chExt cx="4499006" cy="1501786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3000364" y="2928934"/>
              <a:ext cx="2643206" cy="1588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2285984" y="3857628"/>
              <a:ext cx="3929090" cy="285752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10800000" flipV="1">
              <a:off x="1716068" y="2928934"/>
              <a:ext cx="69850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10800000">
              <a:off x="2143108" y="4429132"/>
              <a:ext cx="71438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3643306" y="3214686"/>
              <a:ext cx="1285884" cy="214314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10800000">
              <a:off x="6143636" y="4286256"/>
              <a:ext cx="71438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/>
          <p:nvPr/>
        </p:nvCxnSpPr>
        <p:spPr>
          <a:xfrm>
            <a:off x="3000364" y="2928934"/>
            <a:ext cx="2786082" cy="571504"/>
          </a:xfrm>
          <a:prstGeom prst="straightConnector1">
            <a:avLst/>
          </a:prstGeom>
          <a:ln w="50800">
            <a:solidFill>
              <a:srgbClr val="00B050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Testing an </a:t>
            </a:r>
            <a:r>
              <a:rPr lang="en-NZ" dirty="0" err="1" smtClean="0"/>
              <a:t>Impl</a:t>
            </a:r>
            <a:r>
              <a:rPr lang="en-NZ" dirty="0" smtClean="0"/>
              <a:t>. (Goal: verify </a:t>
            </a:r>
            <a:r>
              <a:rPr lang="en-NZ" dirty="0" err="1" smtClean="0"/>
              <a:t>impl</a:t>
            </a:r>
            <a:r>
              <a:rPr lang="en-NZ" dirty="0" smtClean="0"/>
              <a:t>)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1142976" y="2143116"/>
            <a:ext cx="3071834" cy="3429024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/>
          <p:cNvSpPr/>
          <p:nvPr/>
        </p:nvSpPr>
        <p:spPr>
          <a:xfrm>
            <a:off x="4572000" y="2143116"/>
            <a:ext cx="3071834" cy="3429024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TextBox 5"/>
          <p:cNvSpPr txBox="1"/>
          <p:nvPr/>
        </p:nvSpPr>
        <p:spPr>
          <a:xfrm>
            <a:off x="2357422" y="1714488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State</a:t>
            </a:r>
            <a:endParaRPr lang="en-NZ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643570" y="1714488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State’</a:t>
            </a:r>
            <a:endParaRPr lang="en-NZ" sz="2400" dirty="0"/>
          </a:p>
        </p:txBody>
      </p:sp>
      <p:sp>
        <p:nvSpPr>
          <p:cNvPr id="9" name="Oval 8"/>
          <p:cNvSpPr/>
          <p:nvPr/>
        </p:nvSpPr>
        <p:spPr>
          <a:xfrm>
            <a:off x="5072066" y="2786058"/>
            <a:ext cx="1714512" cy="1214446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2" name="Straight Arrow Connector 11"/>
          <p:cNvCxnSpPr>
            <a:stCxn id="8" idx="0"/>
            <a:endCxn id="20" idx="0"/>
          </p:cNvCxnSpPr>
          <p:nvPr/>
        </p:nvCxnSpPr>
        <p:spPr>
          <a:xfrm rot="16200000" flipH="1">
            <a:off x="4071934" y="1428736"/>
            <a:ext cx="571504" cy="3286148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4"/>
            <a:endCxn id="9" idx="4"/>
          </p:cNvCxnSpPr>
          <p:nvPr/>
        </p:nvCxnSpPr>
        <p:spPr>
          <a:xfrm rot="5400000" flipH="1" flipV="1">
            <a:off x="4143372" y="2571744"/>
            <a:ext cx="357190" cy="3214710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643042" y="2786058"/>
            <a:ext cx="2143140" cy="1571636"/>
          </a:xfrm>
          <a:prstGeom prst="ellipse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Oval 19"/>
          <p:cNvSpPr/>
          <p:nvPr/>
        </p:nvSpPr>
        <p:spPr>
          <a:xfrm>
            <a:off x="5500694" y="3357562"/>
            <a:ext cx="1000132" cy="642942"/>
          </a:xfrm>
          <a:prstGeom prst="ellipse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TextBox 14"/>
          <p:cNvSpPr txBox="1"/>
          <p:nvPr/>
        </p:nvSpPr>
        <p:spPr>
          <a:xfrm>
            <a:off x="1142976" y="5715016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 smtClean="0"/>
              <a:t>Refinement: strengthen post</a:t>
            </a:r>
            <a:endParaRPr lang="en-NZ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Testing an </a:t>
            </a:r>
            <a:r>
              <a:rPr lang="en-NZ" dirty="0" err="1" smtClean="0"/>
              <a:t>Impl</a:t>
            </a:r>
            <a:r>
              <a:rPr lang="en-NZ" dirty="0" smtClean="0"/>
              <a:t>. (Goal: verify </a:t>
            </a:r>
            <a:r>
              <a:rPr lang="en-NZ" dirty="0" err="1" smtClean="0"/>
              <a:t>impl</a:t>
            </a:r>
            <a:r>
              <a:rPr lang="en-NZ" dirty="0" smtClean="0"/>
              <a:t>)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1142976" y="2143116"/>
            <a:ext cx="3071834" cy="3429024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/>
          <p:cNvSpPr/>
          <p:nvPr/>
        </p:nvSpPr>
        <p:spPr>
          <a:xfrm>
            <a:off x="4572000" y="2143116"/>
            <a:ext cx="3071834" cy="3429024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TextBox 5"/>
          <p:cNvSpPr txBox="1"/>
          <p:nvPr/>
        </p:nvSpPr>
        <p:spPr>
          <a:xfrm>
            <a:off x="2357422" y="1714488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State</a:t>
            </a:r>
            <a:endParaRPr lang="en-NZ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643570" y="1714488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State’</a:t>
            </a:r>
            <a:endParaRPr lang="en-NZ" sz="2400" dirty="0"/>
          </a:p>
        </p:txBody>
      </p:sp>
      <p:sp>
        <p:nvSpPr>
          <p:cNvPr id="9" name="Oval 8"/>
          <p:cNvSpPr/>
          <p:nvPr/>
        </p:nvSpPr>
        <p:spPr>
          <a:xfrm>
            <a:off x="5072066" y="2786058"/>
            <a:ext cx="1714512" cy="1214446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2" name="Straight Arrow Connector 11"/>
          <p:cNvCxnSpPr>
            <a:stCxn id="8" idx="0"/>
            <a:endCxn id="20" idx="0"/>
          </p:cNvCxnSpPr>
          <p:nvPr/>
        </p:nvCxnSpPr>
        <p:spPr>
          <a:xfrm rot="16200000" flipH="1">
            <a:off x="4071934" y="1428736"/>
            <a:ext cx="571504" cy="3286148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4"/>
            <a:endCxn id="9" idx="4"/>
          </p:cNvCxnSpPr>
          <p:nvPr/>
        </p:nvCxnSpPr>
        <p:spPr>
          <a:xfrm rot="5400000" flipH="1" flipV="1">
            <a:off x="4143372" y="2571744"/>
            <a:ext cx="357190" cy="3214710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500694" y="3357562"/>
            <a:ext cx="1000132" cy="642942"/>
          </a:xfrm>
          <a:prstGeom prst="ellipse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TextBox 14"/>
          <p:cNvSpPr txBox="1"/>
          <p:nvPr/>
        </p:nvSpPr>
        <p:spPr>
          <a:xfrm>
            <a:off x="1142976" y="5715016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 smtClean="0"/>
              <a:t>Refinement: weaken pre</a:t>
            </a:r>
            <a:endParaRPr lang="en-NZ" sz="2800" dirty="0"/>
          </a:p>
        </p:txBody>
      </p:sp>
      <p:sp>
        <p:nvSpPr>
          <p:cNvPr id="14" name="Oval 13"/>
          <p:cNvSpPr/>
          <p:nvPr/>
        </p:nvSpPr>
        <p:spPr>
          <a:xfrm>
            <a:off x="1928794" y="4071942"/>
            <a:ext cx="1214446" cy="785818"/>
          </a:xfrm>
          <a:prstGeom prst="ellipse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Oval 7"/>
          <p:cNvSpPr/>
          <p:nvPr/>
        </p:nvSpPr>
        <p:spPr>
          <a:xfrm>
            <a:off x="1643042" y="2786058"/>
            <a:ext cx="2143140" cy="1571636"/>
          </a:xfrm>
          <a:prstGeom prst="ellipse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/>
          <p:cNvSpPr/>
          <p:nvPr/>
        </p:nvSpPr>
        <p:spPr>
          <a:xfrm>
            <a:off x="5643570" y="4214818"/>
            <a:ext cx="1000132" cy="642942"/>
          </a:xfrm>
          <a:prstGeom prst="ellipse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7" name="Straight Arrow Connector 16"/>
          <p:cNvCxnSpPr>
            <a:stCxn id="14" idx="4"/>
            <a:endCxn id="16" idx="4"/>
          </p:cNvCxnSpPr>
          <p:nvPr/>
        </p:nvCxnSpPr>
        <p:spPr>
          <a:xfrm rot="16200000" flipH="1">
            <a:off x="4339826" y="3053950"/>
            <a:ext cx="1588" cy="3607619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0"/>
          </p:cNvCxnSpPr>
          <p:nvPr/>
        </p:nvCxnSpPr>
        <p:spPr>
          <a:xfrm flipV="1">
            <a:off x="3000364" y="4214818"/>
            <a:ext cx="3143272" cy="142876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716068" y="2928934"/>
            <a:ext cx="4499006" cy="1501786"/>
            <a:chOff x="1716068" y="2928934"/>
            <a:chExt cx="4499006" cy="1501786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3000364" y="2928934"/>
              <a:ext cx="2643206" cy="1588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2285984" y="3857628"/>
              <a:ext cx="3929090" cy="285752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0800000" flipV="1">
              <a:off x="1716068" y="2928934"/>
              <a:ext cx="69850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10800000">
              <a:off x="2143108" y="4429132"/>
              <a:ext cx="71438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3643306" y="3214686"/>
              <a:ext cx="1285884" cy="214314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10800000">
              <a:off x="6143636" y="4286256"/>
              <a:ext cx="71438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000364" y="2928934"/>
              <a:ext cx="2786082" cy="571504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1219</TotalTime>
  <Words>538</Words>
  <Application>Microsoft Office PowerPoint</Application>
  <PresentationFormat>On-screen Show (4:3)</PresentationFormat>
  <Paragraphs>111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Technic</vt:lpstr>
      <vt:lpstr>Unit Testing for Z</vt:lpstr>
      <vt:lpstr>Overview</vt:lpstr>
      <vt:lpstr>Our Methodology</vt:lpstr>
      <vt:lpstr>Validation via ???</vt:lpstr>
      <vt:lpstr>cf. JML</vt:lpstr>
      <vt:lpstr>Testing A Spec. (Goal: validate spec)</vt:lpstr>
      <vt:lpstr>Testing an Impl. (Goal: verify impl)</vt:lpstr>
      <vt:lpstr>Testing an Impl. (Goal: verify impl)</vt:lpstr>
      <vt:lpstr>Testing an Impl. (Goal: verify impl)</vt:lpstr>
      <vt:lpstr>So...</vt:lpstr>
      <vt:lpstr>Our Z Unit Test Style</vt:lpstr>
      <vt:lpstr>Demonstration</vt:lpstr>
      <vt:lpstr>Promoting our Style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for Z</dc:title>
  <dc:creator>Mark Utting</dc:creator>
  <cp:lastModifiedBy>Mark Utting</cp:lastModifiedBy>
  <cp:revision>33</cp:revision>
  <dcterms:created xsi:type="dcterms:W3CDTF">2008-09-12T12:57:45Z</dcterms:created>
  <dcterms:modified xsi:type="dcterms:W3CDTF">2008-09-22T11:35:52Z</dcterms:modified>
</cp:coreProperties>
</file>