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quickStyle1.xml" ContentType="application/vnd.openxmlformats-officedocument.drawingml.diagramStyl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diagrams/drawing2.xml" ContentType="application/vnd.ms-office.drawingml.diagramDrawing+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2.xml" ContentType="application/vnd.openxmlformats-officedocument.drawingml.diagramLayout+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2" r:id="rId2"/>
  </p:sldMasterIdLst>
  <p:notesMasterIdLst>
    <p:notesMasterId r:id="rId27"/>
  </p:notesMasterIdLst>
  <p:handoutMasterIdLst>
    <p:handoutMasterId r:id="rId28"/>
  </p:handoutMasterIdLst>
  <p:sldIdLst>
    <p:sldId id="364"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6pPr>
    <a:lvl7pPr marL="27432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7pPr>
    <a:lvl8pPr marL="32004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8pPr>
    <a:lvl9pPr marL="36576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8CE7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autoAdjust="0"/>
    <p:restoredTop sz="35112"/>
  </p:normalViewPr>
  <p:slideViewPr>
    <p:cSldViewPr>
      <p:cViewPr varScale="1">
        <p:scale>
          <a:sx n="38" d="100"/>
          <a:sy n="38" d="100"/>
        </p:scale>
        <p:origin x="3024" y="192"/>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20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6.xml"/></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C3973-C3E9-42AD-8081-005CDEEC3E5D}" type="doc">
      <dgm:prSet loTypeId="urn:microsoft.com/office/officeart/2005/8/layout/hProcess9" loCatId="process" qsTypeId="urn:microsoft.com/office/officeart/2005/8/quickstyle/simple1" qsCatId="simple" csTypeId="urn:microsoft.com/office/officeart/2005/8/colors/accent1_2" csCatId="accent1" phldr="1"/>
      <dgm:spPr/>
    </dgm:pt>
    <dgm:pt modelId="{F553973D-7FAD-4DE7-A6EB-3AD342CAA7F1}">
      <dgm:prSet phldrT="[Text]"/>
      <dgm:spPr>
        <a:solidFill>
          <a:srgbClr val="006699"/>
        </a:solidFill>
      </dgm:spPr>
      <dgm:t>
        <a:bodyPr/>
        <a:lstStyle/>
        <a:p>
          <a:r>
            <a:rPr lang="en-US" dirty="0"/>
            <a:t>Build skills and set expectations at home</a:t>
          </a:r>
        </a:p>
      </dgm:t>
    </dgm:pt>
    <dgm:pt modelId="{15B96F93-79B1-4266-9DFB-40AB8495FEEB}" type="parTrans" cxnId="{794C7E94-DA4E-40E3-8CB2-0D06618A6F50}">
      <dgm:prSet/>
      <dgm:spPr/>
      <dgm:t>
        <a:bodyPr/>
        <a:lstStyle/>
        <a:p>
          <a:endParaRPr lang="en-US"/>
        </a:p>
      </dgm:t>
    </dgm:pt>
    <dgm:pt modelId="{1492656E-667F-4668-B35B-4C4ED29B687E}" type="sibTrans" cxnId="{794C7E94-DA4E-40E3-8CB2-0D06618A6F50}">
      <dgm:prSet/>
      <dgm:spPr/>
      <dgm:t>
        <a:bodyPr/>
        <a:lstStyle/>
        <a:p>
          <a:endParaRPr lang="en-US"/>
        </a:p>
      </dgm:t>
    </dgm:pt>
    <dgm:pt modelId="{882BE208-F806-4AEA-995C-4084DF11CF1E}">
      <dgm:prSet phldrT="[Text]"/>
      <dgm:spPr>
        <a:solidFill>
          <a:srgbClr val="006699"/>
        </a:solidFill>
      </dgm:spPr>
      <dgm:t>
        <a:bodyPr/>
        <a:lstStyle/>
        <a:p>
          <a:r>
            <a:rPr lang="en-US" dirty="0"/>
            <a:t>Practice applying those skills in the community</a:t>
          </a:r>
        </a:p>
      </dgm:t>
    </dgm:pt>
    <dgm:pt modelId="{CF7936E6-BD56-4E63-8494-0F22B0F4DD96}" type="parTrans" cxnId="{7088FE40-011A-481B-A8B2-01DB7CE5960E}">
      <dgm:prSet/>
      <dgm:spPr/>
      <dgm:t>
        <a:bodyPr/>
        <a:lstStyle/>
        <a:p>
          <a:endParaRPr lang="en-US"/>
        </a:p>
      </dgm:t>
    </dgm:pt>
    <dgm:pt modelId="{26F94686-1F88-4AD6-B08E-6F656708703E}" type="sibTrans" cxnId="{7088FE40-011A-481B-A8B2-01DB7CE5960E}">
      <dgm:prSet/>
      <dgm:spPr/>
      <dgm:t>
        <a:bodyPr/>
        <a:lstStyle/>
        <a:p>
          <a:endParaRPr lang="en-US"/>
        </a:p>
      </dgm:t>
    </dgm:pt>
    <dgm:pt modelId="{0D99578C-421A-4639-9865-5E83ED4A4184}">
      <dgm:prSet phldrT="[Text]"/>
      <dgm:spPr>
        <a:solidFill>
          <a:srgbClr val="006699"/>
        </a:solidFill>
      </dgm:spPr>
      <dgm:t>
        <a:bodyPr/>
        <a:lstStyle/>
        <a:p>
          <a:r>
            <a:rPr lang="en-US" dirty="0"/>
            <a:t>Seek jobs that match interests and skills </a:t>
          </a:r>
        </a:p>
      </dgm:t>
    </dgm:pt>
    <dgm:pt modelId="{D1233342-BBD8-41B4-A9BF-F97B3CD51CE5}" type="parTrans" cxnId="{BA597F7C-2E67-47F7-AF36-C0793535E544}">
      <dgm:prSet/>
      <dgm:spPr/>
      <dgm:t>
        <a:bodyPr/>
        <a:lstStyle/>
        <a:p>
          <a:endParaRPr lang="en-US"/>
        </a:p>
      </dgm:t>
    </dgm:pt>
    <dgm:pt modelId="{627C32FB-F2A8-43E8-8136-F16AC8EC4D0E}" type="sibTrans" cxnId="{BA597F7C-2E67-47F7-AF36-C0793535E544}">
      <dgm:prSet/>
      <dgm:spPr/>
      <dgm:t>
        <a:bodyPr/>
        <a:lstStyle/>
        <a:p>
          <a:endParaRPr lang="en-US"/>
        </a:p>
      </dgm:t>
    </dgm:pt>
    <dgm:pt modelId="{8F09A713-000A-4C25-B3FD-DD33D92DB130}" type="pres">
      <dgm:prSet presAssocID="{487C3973-C3E9-42AD-8081-005CDEEC3E5D}" presName="CompostProcess" presStyleCnt="0">
        <dgm:presLayoutVars>
          <dgm:dir/>
          <dgm:resizeHandles val="exact"/>
        </dgm:presLayoutVars>
      </dgm:prSet>
      <dgm:spPr/>
    </dgm:pt>
    <dgm:pt modelId="{514EE06A-9431-4029-9297-A116D7F7F75E}" type="pres">
      <dgm:prSet presAssocID="{487C3973-C3E9-42AD-8081-005CDEEC3E5D}" presName="arrow" presStyleLbl="bgShp" presStyleIdx="0" presStyleCnt="1"/>
      <dgm:spPr>
        <a:solidFill>
          <a:srgbClr val="98CE7C"/>
        </a:solidFill>
      </dgm:spPr>
    </dgm:pt>
    <dgm:pt modelId="{8FE6C4B7-A245-46AD-80C5-DF2EA8ADCAAA}" type="pres">
      <dgm:prSet presAssocID="{487C3973-C3E9-42AD-8081-005CDEEC3E5D}" presName="linearProcess" presStyleCnt="0"/>
      <dgm:spPr/>
    </dgm:pt>
    <dgm:pt modelId="{0F3E2E9C-5FF1-4AB3-A414-2282FE270260}" type="pres">
      <dgm:prSet presAssocID="{F553973D-7FAD-4DE7-A6EB-3AD342CAA7F1}" presName="textNode" presStyleLbl="node1" presStyleIdx="0" presStyleCnt="3">
        <dgm:presLayoutVars>
          <dgm:bulletEnabled val="1"/>
        </dgm:presLayoutVars>
      </dgm:prSet>
      <dgm:spPr/>
    </dgm:pt>
    <dgm:pt modelId="{BBD49DCA-A201-488E-962A-A3BD9BAD87CE}" type="pres">
      <dgm:prSet presAssocID="{1492656E-667F-4668-B35B-4C4ED29B687E}" presName="sibTrans" presStyleCnt="0"/>
      <dgm:spPr/>
    </dgm:pt>
    <dgm:pt modelId="{59D35BF5-9847-4B18-B514-E72224C961D1}" type="pres">
      <dgm:prSet presAssocID="{882BE208-F806-4AEA-995C-4084DF11CF1E}" presName="textNode" presStyleLbl="node1" presStyleIdx="1" presStyleCnt="3">
        <dgm:presLayoutVars>
          <dgm:bulletEnabled val="1"/>
        </dgm:presLayoutVars>
      </dgm:prSet>
      <dgm:spPr/>
    </dgm:pt>
    <dgm:pt modelId="{E1224B6C-215F-44C2-8C7E-A56A4A08382B}" type="pres">
      <dgm:prSet presAssocID="{26F94686-1F88-4AD6-B08E-6F656708703E}" presName="sibTrans" presStyleCnt="0"/>
      <dgm:spPr/>
    </dgm:pt>
    <dgm:pt modelId="{9407619B-7CA2-4E7F-BE58-62D65232AF3A}" type="pres">
      <dgm:prSet presAssocID="{0D99578C-421A-4639-9865-5E83ED4A4184}" presName="textNode" presStyleLbl="node1" presStyleIdx="2" presStyleCnt="3">
        <dgm:presLayoutVars>
          <dgm:bulletEnabled val="1"/>
        </dgm:presLayoutVars>
      </dgm:prSet>
      <dgm:spPr/>
    </dgm:pt>
  </dgm:ptLst>
  <dgm:cxnLst>
    <dgm:cxn modelId="{6CD54035-5D62-6C48-8C3F-66E6AE5B6576}" type="presOf" srcId="{F553973D-7FAD-4DE7-A6EB-3AD342CAA7F1}" destId="{0F3E2E9C-5FF1-4AB3-A414-2282FE270260}" srcOrd="0" destOrd="0" presId="urn:microsoft.com/office/officeart/2005/8/layout/hProcess9"/>
    <dgm:cxn modelId="{7088FE40-011A-481B-A8B2-01DB7CE5960E}" srcId="{487C3973-C3E9-42AD-8081-005CDEEC3E5D}" destId="{882BE208-F806-4AEA-995C-4084DF11CF1E}" srcOrd="1" destOrd="0" parTransId="{CF7936E6-BD56-4E63-8494-0F22B0F4DD96}" sibTransId="{26F94686-1F88-4AD6-B08E-6F656708703E}"/>
    <dgm:cxn modelId="{AFC0EB56-6ADB-2B46-A3AC-B14743390B17}" type="presOf" srcId="{0D99578C-421A-4639-9865-5E83ED4A4184}" destId="{9407619B-7CA2-4E7F-BE58-62D65232AF3A}" srcOrd="0" destOrd="0" presId="urn:microsoft.com/office/officeart/2005/8/layout/hProcess9"/>
    <dgm:cxn modelId="{BA597F7C-2E67-47F7-AF36-C0793535E544}" srcId="{487C3973-C3E9-42AD-8081-005CDEEC3E5D}" destId="{0D99578C-421A-4639-9865-5E83ED4A4184}" srcOrd="2" destOrd="0" parTransId="{D1233342-BBD8-41B4-A9BF-F97B3CD51CE5}" sibTransId="{627C32FB-F2A8-43E8-8136-F16AC8EC4D0E}"/>
    <dgm:cxn modelId="{794C7E94-DA4E-40E3-8CB2-0D06618A6F50}" srcId="{487C3973-C3E9-42AD-8081-005CDEEC3E5D}" destId="{F553973D-7FAD-4DE7-A6EB-3AD342CAA7F1}" srcOrd="0" destOrd="0" parTransId="{15B96F93-79B1-4266-9DFB-40AB8495FEEB}" sibTransId="{1492656E-667F-4668-B35B-4C4ED29B687E}"/>
    <dgm:cxn modelId="{BFA4D3AB-E855-A544-98EA-4160B7825D93}" type="presOf" srcId="{487C3973-C3E9-42AD-8081-005CDEEC3E5D}" destId="{8F09A713-000A-4C25-B3FD-DD33D92DB130}" srcOrd="0" destOrd="0" presId="urn:microsoft.com/office/officeart/2005/8/layout/hProcess9"/>
    <dgm:cxn modelId="{243E74E6-9D59-DF43-99AC-BCFD330FDF67}" type="presOf" srcId="{882BE208-F806-4AEA-995C-4084DF11CF1E}" destId="{59D35BF5-9847-4B18-B514-E72224C961D1}" srcOrd="0" destOrd="0" presId="urn:microsoft.com/office/officeart/2005/8/layout/hProcess9"/>
    <dgm:cxn modelId="{00D6F583-69A5-8C47-AF2D-75CBCEBED99B}" type="presParOf" srcId="{8F09A713-000A-4C25-B3FD-DD33D92DB130}" destId="{514EE06A-9431-4029-9297-A116D7F7F75E}" srcOrd="0" destOrd="0" presId="urn:microsoft.com/office/officeart/2005/8/layout/hProcess9"/>
    <dgm:cxn modelId="{7A94381F-9D40-B347-AA5A-1709264D7DB6}" type="presParOf" srcId="{8F09A713-000A-4C25-B3FD-DD33D92DB130}" destId="{8FE6C4B7-A245-46AD-80C5-DF2EA8ADCAAA}" srcOrd="1" destOrd="0" presId="urn:microsoft.com/office/officeart/2005/8/layout/hProcess9"/>
    <dgm:cxn modelId="{ECE010AF-4202-DE45-9876-E8B5A109A845}" type="presParOf" srcId="{8FE6C4B7-A245-46AD-80C5-DF2EA8ADCAAA}" destId="{0F3E2E9C-5FF1-4AB3-A414-2282FE270260}" srcOrd="0" destOrd="0" presId="urn:microsoft.com/office/officeart/2005/8/layout/hProcess9"/>
    <dgm:cxn modelId="{3470B632-B427-6647-A935-D97419DF00AE}" type="presParOf" srcId="{8FE6C4B7-A245-46AD-80C5-DF2EA8ADCAAA}" destId="{BBD49DCA-A201-488E-962A-A3BD9BAD87CE}" srcOrd="1" destOrd="0" presId="urn:microsoft.com/office/officeart/2005/8/layout/hProcess9"/>
    <dgm:cxn modelId="{523FC144-F11B-8C4D-804E-9CB50D9297FF}" type="presParOf" srcId="{8FE6C4B7-A245-46AD-80C5-DF2EA8ADCAAA}" destId="{59D35BF5-9847-4B18-B514-E72224C961D1}" srcOrd="2" destOrd="0" presId="urn:microsoft.com/office/officeart/2005/8/layout/hProcess9"/>
    <dgm:cxn modelId="{75CE712D-7550-8B43-9CA3-6D54E257288B}" type="presParOf" srcId="{8FE6C4B7-A245-46AD-80C5-DF2EA8ADCAAA}" destId="{E1224B6C-215F-44C2-8C7E-A56A4A08382B}" srcOrd="3" destOrd="0" presId="urn:microsoft.com/office/officeart/2005/8/layout/hProcess9"/>
    <dgm:cxn modelId="{0D8AA711-40AC-384E-B24B-9723CFA49042}" type="presParOf" srcId="{8FE6C4B7-A245-46AD-80C5-DF2EA8ADCAAA}" destId="{9407619B-7CA2-4E7F-BE58-62D65232AF3A}"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FB747-5025-418A-A5A7-24603D2D3169}"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75CA6B7-F39F-4CC0-9D90-5E6906ACDA85}">
      <dgm:prSet custT="1"/>
      <dgm:spPr/>
      <dgm:t>
        <a:bodyPr/>
        <a:lstStyle/>
        <a:p>
          <a:r>
            <a:rPr lang="en-US" sz="1800" b="1" i="0" dirty="0">
              <a:latin typeface="Myriad Pro"/>
              <a:cs typeface="Myriad Pro"/>
            </a:rPr>
            <a:t>Consider all options for transportation </a:t>
          </a:r>
        </a:p>
      </dgm:t>
    </dgm:pt>
    <dgm:pt modelId="{A50EA4CD-7529-4D78-B256-7C040228DD36}" type="parTrans" cxnId="{289AA265-3D96-4C58-839A-50B27BC93340}">
      <dgm:prSet/>
      <dgm:spPr/>
      <dgm:t>
        <a:bodyPr/>
        <a:lstStyle/>
        <a:p>
          <a:endParaRPr lang="en-US"/>
        </a:p>
      </dgm:t>
    </dgm:pt>
    <dgm:pt modelId="{F3760C0C-92F6-4E30-BCC4-EF2D00D2DD4F}" type="sibTrans" cxnId="{289AA265-3D96-4C58-839A-50B27BC93340}">
      <dgm:prSet/>
      <dgm:spPr/>
      <dgm:t>
        <a:bodyPr/>
        <a:lstStyle/>
        <a:p>
          <a:endParaRPr lang="en-US"/>
        </a:p>
      </dgm:t>
    </dgm:pt>
    <dgm:pt modelId="{81E3D6C8-3E06-48AA-95C2-1F63ED2999D9}">
      <dgm:prSet custT="1"/>
      <dgm:spPr/>
      <dgm:t>
        <a:bodyPr/>
        <a:lstStyle/>
        <a:p>
          <a:r>
            <a:rPr lang="en-US" sz="1400" b="1" i="0" dirty="0">
              <a:latin typeface="Myriad Pro"/>
              <a:cs typeface="Myriad Pro"/>
            </a:rPr>
            <a:t>Start early and often– take walks and discuss safety, point out traffic signals – eventually allow for a short walk to the mailbox or a neighbor’s house– baby steps</a:t>
          </a:r>
        </a:p>
      </dgm:t>
    </dgm:pt>
    <dgm:pt modelId="{75E05DC1-D251-4E4E-B42D-67AEAE3784A3}" type="parTrans" cxnId="{8A138006-6B74-4C4B-AEBF-D328E1D9BC3B}">
      <dgm:prSet/>
      <dgm:spPr/>
      <dgm:t>
        <a:bodyPr/>
        <a:lstStyle/>
        <a:p>
          <a:endParaRPr lang="en-US"/>
        </a:p>
      </dgm:t>
    </dgm:pt>
    <dgm:pt modelId="{A9E47717-6251-43D8-B441-A62421E72628}" type="sibTrans" cxnId="{8A138006-6B74-4C4B-AEBF-D328E1D9BC3B}">
      <dgm:prSet/>
      <dgm:spPr/>
      <dgm:t>
        <a:bodyPr/>
        <a:lstStyle/>
        <a:p>
          <a:endParaRPr lang="en-US"/>
        </a:p>
      </dgm:t>
    </dgm:pt>
    <dgm:pt modelId="{09ABDC6C-0C17-49A9-9839-FBC2475BB634}">
      <dgm:prSet custT="1"/>
      <dgm:spPr/>
      <dgm:t>
        <a:bodyPr/>
        <a:lstStyle/>
        <a:p>
          <a:r>
            <a:rPr lang="en-US" sz="1800" b="1" dirty="0">
              <a:latin typeface="Myriad Pro"/>
              <a:cs typeface="Myriad Pro"/>
            </a:rPr>
            <a:t>Travel Training Goal in IEP</a:t>
          </a:r>
        </a:p>
      </dgm:t>
    </dgm:pt>
    <dgm:pt modelId="{000B7E1C-FD72-440B-B3C5-76C1B65421B5}" type="parTrans" cxnId="{22C9B0BB-8A13-45D4-A6DE-337B29E79572}">
      <dgm:prSet/>
      <dgm:spPr/>
      <dgm:t>
        <a:bodyPr/>
        <a:lstStyle/>
        <a:p>
          <a:endParaRPr lang="en-US"/>
        </a:p>
      </dgm:t>
    </dgm:pt>
    <dgm:pt modelId="{9DBFAA30-4FF9-4EAD-82E0-FCDC7052E20B}" type="sibTrans" cxnId="{22C9B0BB-8A13-45D4-A6DE-337B29E79572}">
      <dgm:prSet/>
      <dgm:spPr/>
      <dgm:t>
        <a:bodyPr/>
        <a:lstStyle/>
        <a:p>
          <a:endParaRPr lang="en-US"/>
        </a:p>
      </dgm:t>
    </dgm:pt>
    <dgm:pt modelId="{29BB042C-9154-4F44-9A58-EB684628023E}">
      <dgm:prSet custT="1"/>
      <dgm:spPr/>
      <dgm:t>
        <a:bodyPr/>
        <a:lstStyle/>
        <a:p>
          <a:r>
            <a:rPr lang="en-US" sz="1800" b="1" dirty="0">
              <a:latin typeface="Myriad Pro"/>
              <a:cs typeface="Myriad Pro"/>
            </a:rPr>
            <a:t>Public Transportation/Ride Share/The Ride</a:t>
          </a:r>
        </a:p>
      </dgm:t>
    </dgm:pt>
    <dgm:pt modelId="{FD17D3C1-BACD-4E11-8B40-F8D39BC3B8AA}" type="parTrans" cxnId="{DD3EE95D-50DB-4324-AC85-0CAFD5FE6D3E}">
      <dgm:prSet/>
      <dgm:spPr/>
      <dgm:t>
        <a:bodyPr/>
        <a:lstStyle/>
        <a:p>
          <a:endParaRPr lang="en-US"/>
        </a:p>
      </dgm:t>
    </dgm:pt>
    <dgm:pt modelId="{891E2BE5-DBFD-41FC-A6E3-CCB277C473E4}" type="sibTrans" cxnId="{DD3EE95D-50DB-4324-AC85-0CAFD5FE6D3E}">
      <dgm:prSet/>
      <dgm:spPr/>
      <dgm:t>
        <a:bodyPr/>
        <a:lstStyle/>
        <a:p>
          <a:endParaRPr lang="en-US"/>
        </a:p>
      </dgm:t>
    </dgm:pt>
    <dgm:pt modelId="{8ECD52CA-A376-4BD6-A616-6C8C78B0BBE6}">
      <dgm:prSet custT="1"/>
      <dgm:spPr/>
      <dgm:t>
        <a:bodyPr/>
        <a:lstStyle/>
        <a:p>
          <a:r>
            <a:rPr lang="en-US" sz="1800" b="1" dirty="0">
              <a:latin typeface="Myriad Pro"/>
              <a:cs typeface="Myriad Pro"/>
            </a:rPr>
            <a:t>Use of Technology </a:t>
          </a:r>
        </a:p>
      </dgm:t>
    </dgm:pt>
    <dgm:pt modelId="{DC430A81-BF5D-4E3F-8E00-BDB700857D13}" type="parTrans" cxnId="{D5A48D22-E51D-45C5-90F9-5933996316F1}">
      <dgm:prSet/>
      <dgm:spPr/>
      <dgm:t>
        <a:bodyPr/>
        <a:lstStyle/>
        <a:p>
          <a:endParaRPr lang="en-US"/>
        </a:p>
      </dgm:t>
    </dgm:pt>
    <dgm:pt modelId="{0C814508-F5FC-454B-B98D-77359C203901}" type="sibTrans" cxnId="{D5A48D22-E51D-45C5-90F9-5933996316F1}">
      <dgm:prSet/>
      <dgm:spPr/>
      <dgm:t>
        <a:bodyPr/>
        <a:lstStyle/>
        <a:p>
          <a:endParaRPr lang="en-US"/>
        </a:p>
      </dgm:t>
    </dgm:pt>
    <dgm:pt modelId="{0C9045B5-EA4B-4CCB-9DC1-1AAC13265F29}" type="pres">
      <dgm:prSet presAssocID="{590FB747-5025-418A-A5A7-24603D2D3169}" presName="root" presStyleCnt="0">
        <dgm:presLayoutVars>
          <dgm:dir/>
          <dgm:resizeHandles val="exact"/>
        </dgm:presLayoutVars>
      </dgm:prSet>
      <dgm:spPr/>
    </dgm:pt>
    <dgm:pt modelId="{B4E626C6-D63A-4647-8287-BA969D77EC1F}" type="pres">
      <dgm:prSet presAssocID="{E75CA6B7-F39F-4CC0-9D90-5E6906ACDA85}" presName="compNode" presStyleCnt="0"/>
      <dgm:spPr/>
    </dgm:pt>
    <dgm:pt modelId="{A88AD341-50AC-4A52-9AEC-F8E6DF07245B}" type="pres">
      <dgm:prSet presAssocID="{E75CA6B7-F39F-4CC0-9D90-5E6906ACDA85}"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title="Transportation option: icon of a bus"/>
        </a:ext>
      </dgm:extLst>
    </dgm:pt>
    <dgm:pt modelId="{BC9FB03E-D343-4279-B57A-FA46F5844D9E}" type="pres">
      <dgm:prSet presAssocID="{E75CA6B7-F39F-4CC0-9D90-5E6906ACDA85}" presName="spaceRect" presStyleCnt="0"/>
      <dgm:spPr/>
    </dgm:pt>
    <dgm:pt modelId="{9D5CC146-18C6-40D5-BD9D-9CC81013C053}" type="pres">
      <dgm:prSet presAssocID="{E75CA6B7-F39F-4CC0-9D90-5E6906ACDA85}" presName="textRect" presStyleLbl="revTx" presStyleIdx="0" presStyleCnt="5">
        <dgm:presLayoutVars>
          <dgm:chMax val="1"/>
          <dgm:chPref val="1"/>
        </dgm:presLayoutVars>
      </dgm:prSet>
      <dgm:spPr/>
    </dgm:pt>
    <dgm:pt modelId="{BB8DFB82-B69F-4DF6-B7AE-6958B97C7956}" type="pres">
      <dgm:prSet presAssocID="{F3760C0C-92F6-4E30-BCC4-EF2D00D2DD4F}" presName="sibTrans" presStyleCnt="0"/>
      <dgm:spPr/>
    </dgm:pt>
    <dgm:pt modelId="{84820819-AB13-497F-879B-376309F52E05}" type="pres">
      <dgm:prSet presAssocID="{81E3D6C8-3E06-48AA-95C2-1F63ED2999D9}" presName="compNode" presStyleCnt="0"/>
      <dgm:spPr/>
    </dgm:pt>
    <dgm:pt modelId="{45F41645-36B7-48E1-A983-2AFB290FF433}" type="pres">
      <dgm:prSet presAssocID="{81E3D6C8-3E06-48AA-95C2-1F63ED2999D9}"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prints" title="Transportation option: icon of footprints"/>
        </a:ext>
      </dgm:extLst>
    </dgm:pt>
    <dgm:pt modelId="{A1CBFC30-1254-42F7-A726-A12E606D22DF}" type="pres">
      <dgm:prSet presAssocID="{81E3D6C8-3E06-48AA-95C2-1F63ED2999D9}" presName="spaceRect" presStyleCnt="0"/>
      <dgm:spPr/>
    </dgm:pt>
    <dgm:pt modelId="{CBB932EB-C300-4FC0-BED1-8865435D4C51}" type="pres">
      <dgm:prSet presAssocID="{81E3D6C8-3E06-48AA-95C2-1F63ED2999D9}" presName="textRect" presStyleLbl="revTx" presStyleIdx="1" presStyleCnt="5">
        <dgm:presLayoutVars>
          <dgm:chMax val="1"/>
          <dgm:chPref val="1"/>
        </dgm:presLayoutVars>
      </dgm:prSet>
      <dgm:spPr/>
    </dgm:pt>
    <dgm:pt modelId="{C1255FCA-97FD-4DFB-A0A0-05131290153B}" type="pres">
      <dgm:prSet presAssocID="{A9E47717-6251-43D8-B441-A62421E72628}" presName="sibTrans" presStyleCnt="0"/>
      <dgm:spPr/>
    </dgm:pt>
    <dgm:pt modelId="{A845F34F-946E-4DC0-BDDB-C07995C9F0B5}" type="pres">
      <dgm:prSet presAssocID="{09ABDC6C-0C17-49A9-9839-FBC2475BB634}" presName="compNode" presStyleCnt="0"/>
      <dgm:spPr/>
    </dgm:pt>
    <dgm:pt modelId="{CEBA0A8E-31AA-467D-BD88-879D216A2C89}" type="pres">
      <dgm:prSet presAssocID="{09ABDC6C-0C17-49A9-9839-FBC2475BB634}"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title=" icon of a bullseye for travel training"/>
        </a:ext>
      </dgm:extLst>
    </dgm:pt>
    <dgm:pt modelId="{12AE7406-3996-42CA-BBD0-4B16244AEFBD}" type="pres">
      <dgm:prSet presAssocID="{09ABDC6C-0C17-49A9-9839-FBC2475BB634}" presName="spaceRect" presStyleCnt="0"/>
      <dgm:spPr/>
    </dgm:pt>
    <dgm:pt modelId="{FF2712A5-9538-4794-AC72-6AF96F5A89AF}" type="pres">
      <dgm:prSet presAssocID="{09ABDC6C-0C17-49A9-9839-FBC2475BB634}" presName="textRect" presStyleLbl="revTx" presStyleIdx="2" presStyleCnt="5">
        <dgm:presLayoutVars>
          <dgm:chMax val="1"/>
          <dgm:chPref val="1"/>
        </dgm:presLayoutVars>
      </dgm:prSet>
      <dgm:spPr/>
    </dgm:pt>
    <dgm:pt modelId="{D2DE4938-2D02-491C-84BE-C180BBCD11F4}" type="pres">
      <dgm:prSet presAssocID="{9DBFAA30-4FF9-4EAD-82E0-FCDC7052E20B}" presName="sibTrans" presStyleCnt="0"/>
      <dgm:spPr/>
    </dgm:pt>
    <dgm:pt modelId="{35A173C4-E223-423D-A84E-3921F7387117}" type="pres">
      <dgm:prSet presAssocID="{29BB042C-9154-4F44-9A58-EB684628023E}" presName="compNode" presStyleCnt="0"/>
      <dgm:spPr/>
    </dgm:pt>
    <dgm:pt modelId="{0D13DE3F-A931-4F8B-B589-C9D5306D97A6}" type="pres">
      <dgm:prSet presAssocID="{29BB042C-9154-4F44-9A58-EB684628023E}"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ke" title="Transportation option: icon of a bicycle"/>
        </a:ext>
      </dgm:extLst>
    </dgm:pt>
    <dgm:pt modelId="{14F398D6-2584-41D5-8F45-639C658EB5F0}" type="pres">
      <dgm:prSet presAssocID="{29BB042C-9154-4F44-9A58-EB684628023E}" presName="spaceRect" presStyleCnt="0"/>
      <dgm:spPr/>
    </dgm:pt>
    <dgm:pt modelId="{34D852CB-083B-46D7-A1A5-8066699E83B9}" type="pres">
      <dgm:prSet presAssocID="{29BB042C-9154-4F44-9A58-EB684628023E}" presName="textRect" presStyleLbl="revTx" presStyleIdx="3" presStyleCnt="5">
        <dgm:presLayoutVars>
          <dgm:chMax val="1"/>
          <dgm:chPref val="1"/>
        </dgm:presLayoutVars>
      </dgm:prSet>
      <dgm:spPr/>
    </dgm:pt>
    <dgm:pt modelId="{4108AA59-B305-4C62-99C9-C78842B783E3}" type="pres">
      <dgm:prSet presAssocID="{891E2BE5-DBFD-41FC-A6E3-CCB277C473E4}" presName="sibTrans" presStyleCnt="0"/>
      <dgm:spPr/>
    </dgm:pt>
    <dgm:pt modelId="{D1C8749C-00D6-4919-A71D-BEF5E519D7D7}" type="pres">
      <dgm:prSet presAssocID="{8ECD52CA-A376-4BD6-A616-6C8C78B0BBE6}" presName="compNode" presStyleCnt="0"/>
      <dgm:spPr/>
    </dgm:pt>
    <dgm:pt modelId="{702F7B18-923D-48A9-9441-10C46C56C9D9}" type="pres">
      <dgm:prSet presAssocID="{8ECD52CA-A376-4BD6-A616-6C8C78B0BBE6}"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title="Transportation option: icon of a computer"/>
        </a:ext>
      </dgm:extLst>
    </dgm:pt>
    <dgm:pt modelId="{FDC6B792-B04F-4568-912A-2A5B739F34C0}" type="pres">
      <dgm:prSet presAssocID="{8ECD52CA-A376-4BD6-A616-6C8C78B0BBE6}" presName="spaceRect" presStyleCnt="0"/>
      <dgm:spPr/>
    </dgm:pt>
    <dgm:pt modelId="{B8163FBD-522F-4F84-879D-9D5BEAEED81F}" type="pres">
      <dgm:prSet presAssocID="{8ECD52CA-A376-4BD6-A616-6C8C78B0BBE6}" presName="textRect" presStyleLbl="revTx" presStyleIdx="4" presStyleCnt="5">
        <dgm:presLayoutVars>
          <dgm:chMax val="1"/>
          <dgm:chPref val="1"/>
        </dgm:presLayoutVars>
      </dgm:prSet>
      <dgm:spPr/>
    </dgm:pt>
  </dgm:ptLst>
  <dgm:cxnLst>
    <dgm:cxn modelId="{8A138006-6B74-4C4B-AEBF-D328E1D9BC3B}" srcId="{590FB747-5025-418A-A5A7-24603D2D3169}" destId="{81E3D6C8-3E06-48AA-95C2-1F63ED2999D9}" srcOrd="1" destOrd="0" parTransId="{75E05DC1-D251-4E4E-B42D-67AEAE3784A3}" sibTransId="{A9E47717-6251-43D8-B441-A62421E72628}"/>
    <dgm:cxn modelId="{F62EA719-63B6-1E41-AF8F-1F7672662929}" type="presOf" srcId="{29BB042C-9154-4F44-9A58-EB684628023E}" destId="{34D852CB-083B-46D7-A1A5-8066699E83B9}" srcOrd="0" destOrd="0" presId="urn:microsoft.com/office/officeart/2018/2/layout/IconLabelList"/>
    <dgm:cxn modelId="{D5A48D22-E51D-45C5-90F9-5933996316F1}" srcId="{590FB747-5025-418A-A5A7-24603D2D3169}" destId="{8ECD52CA-A376-4BD6-A616-6C8C78B0BBE6}" srcOrd="4" destOrd="0" parTransId="{DC430A81-BF5D-4E3F-8E00-BDB700857D13}" sibTransId="{0C814508-F5FC-454B-B98D-77359C203901}"/>
    <dgm:cxn modelId="{D4BE6541-0870-4243-A232-56722535C700}" type="presOf" srcId="{590FB747-5025-418A-A5A7-24603D2D3169}" destId="{0C9045B5-EA4B-4CCB-9DC1-1AAC13265F29}" srcOrd="0" destOrd="0" presId="urn:microsoft.com/office/officeart/2018/2/layout/IconLabelList"/>
    <dgm:cxn modelId="{EA84DC45-7303-A145-84B3-E36862E75687}" type="presOf" srcId="{09ABDC6C-0C17-49A9-9839-FBC2475BB634}" destId="{FF2712A5-9538-4794-AC72-6AF96F5A89AF}" srcOrd="0" destOrd="0" presId="urn:microsoft.com/office/officeart/2018/2/layout/IconLabelList"/>
    <dgm:cxn modelId="{DD3EE95D-50DB-4324-AC85-0CAFD5FE6D3E}" srcId="{590FB747-5025-418A-A5A7-24603D2D3169}" destId="{29BB042C-9154-4F44-9A58-EB684628023E}" srcOrd="3" destOrd="0" parTransId="{FD17D3C1-BACD-4E11-8B40-F8D39BC3B8AA}" sibTransId="{891E2BE5-DBFD-41FC-A6E3-CCB277C473E4}"/>
    <dgm:cxn modelId="{289AA265-3D96-4C58-839A-50B27BC93340}" srcId="{590FB747-5025-418A-A5A7-24603D2D3169}" destId="{E75CA6B7-F39F-4CC0-9D90-5E6906ACDA85}" srcOrd="0" destOrd="0" parTransId="{A50EA4CD-7529-4D78-B256-7C040228DD36}" sibTransId="{F3760C0C-92F6-4E30-BCC4-EF2D00D2DD4F}"/>
    <dgm:cxn modelId="{9B1E8768-6FD7-1442-B876-5CFB2CD6DBBE}" type="presOf" srcId="{E75CA6B7-F39F-4CC0-9D90-5E6906ACDA85}" destId="{9D5CC146-18C6-40D5-BD9D-9CC81013C053}" srcOrd="0" destOrd="0" presId="urn:microsoft.com/office/officeart/2018/2/layout/IconLabelList"/>
    <dgm:cxn modelId="{22C9B0BB-8A13-45D4-A6DE-337B29E79572}" srcId="{590FB747-5025-418A-A5A7-24603D2D3169}" destId="{09ABDC6C-0C17-49A9-9839-FBC2475BB634}" srcOrd="2" destOrd="0" parTransId="{000B7E1C-FD72-440B-B3C5-76C1B65421B5}" sibTransId="{9DBFAA30-4FF9-4EAD-82E0-FCDC7052E20B}"/>
    <dgm:cxn modelId="{6D4496C0-3EB6-7C49-87F6-2A84CB9C462E}" type="presOf" srcId="{81E3D6C8-3E06-48AA-95C2-1F63ED2999D9}" destId="{CBB932EB-C300-4FC0-BED1-8865435D4C51}" srcOrd="0" destOrd="0" presId="urn:microsoft.com/office/officeart/2018/2/layout/IconLabelList"/>
    <dgm:cxn modelId="{04CEDAED-71DA-2741-9F2C-C5E7B702ABA1}" type="presOf" srcId="{8ECD52CA-A376-4BD6-A616-6C8C78B0BBE6}" destId="{B8163FBD-522F-4F84-879D-9D5BEAEED81F}" srcOrd="0" destOrd="0" presId="urn:microsoft.com/office/officeart/2018/2/layout/IconLabelList"/>
    <dgm:cxn modelId="{4AB15066-59C0-EC4A-A080-7A8672B8173C}" type="presParOf" srcId="{0C9045B5-EA4B-4CCB-9DC1-1AAC13265F29}" destId="{B4E626C6-D63A-4647-8287-BA969D77EC1F}" srcOrd="0" destOrd="0" presId="urn:microsoft.com/office/officeart/2018/2/layout/IconLabelList"/>
    <dgm:cxn modelId="{6C672C4E-AB74-CD41-9598-4A998BAC36DF}" type="presParOf" srcId="{B4E626C6-D63A-4647-8287-BA969D77EC1F}" destId="{A88AD341-50AC-4A52-9AEC-F8E6DF07245B}" srcOrd="0" destOrd="0" presId="urn:microsoft.com/office/officeart/2018/2/layout/IconLabelList"/>
    <dgm:cxn modelId="{132BCC7F-09EC-4C45-B9BF-7B2624CDFFA3}" type="presParOf" srcId="{B4E626C6-D63A-4647-8287-BA969D77EC1F}" destId="{BC9FB03E-D343-4279-B57A-FA46F5844D9E}" srcOrd="1" destOrd="0" presId="urn:microsoft.com/office/officeart/2018/2/layout/IconLabelList"/>
    <dgm:cxn modelId="{EDCB7C02-B172-834E-A1A7-95AEFD0E5A81}" type="presParOf" srcId="{B4E626C6-D63A-4647-8287-BA969D77EC1F}" destId="{9D5CC146-18C6-40D5-BD9D-9CC81013C053}" srcOrd="2" destOrd="0" presId="urn:microsoft.com/office/officeart/2018/2/layout/IconLabelList"/>
    <dgm:cxn modelId="{D3B0C31E-4FA3-3549-990C-6C12A102E1F7}" type="presParOf" srcId="{0C9045B5-EA4B-4CCB-9DC1-1AAC13265F29}" destId="{BB8DFB82-B69F-4DF6-B7AE-6958B97C7956}" srcOrd="1" destOrd="0" presId="urn:microsoft.com/office/officeart/2018/2/layout/IconLabelList"/>
    <dgm:cxn modelId="{69ABAF92-D19F-7941-B6FB-B2DA95A32387}" type="presParOf" srcId="{0C9045B5-EA4B-4CCB-9DC1-1AAC13265F29}" destId="{84820819-AB13-497F-879B-376309F52E05}" srcOrd="2" destOrd="0" presId="urn:microsoft.com/office/officeart/2018/2/layout/IconLabelList"/>
    <dgm:cxn modelId="{D9688FF5-C700-224F-91CE-8E4F0FF7C6FE}" type="presParOf" srcId="{84820819-AB13-497F-879B-376309F52E05}" destId="{45F41645-36B7-48E1-A983-2AFB290FF433}" srcOrd="0" destOrd="0" presId="urn:microsoft.com/office/officeart/2018/2/layout/IconLabelList"/>
    <dgm:cxn modelId="{EEF255CB-7944-7941-AC78-33CB11D4C8F9}" type="presParOf" srcId="{84820819-AB13-497F-879B-376309F52E05}" destId="{A1CBFC30-1254-42F7-A726-A12E606D22DF}" srcOrd="1" destOrd="0" presId="urn:microsoft.com/office/officeart/2018/2/layout/IconLabelList"/>
    <dgm:cxn modelId="{76C035FA-A87B-364A-8086-7E320CAAA0DE}" type="presParOf" srcId="{84820819-AB13-497F-879B-376309F52E05}" destId="{CBB932EB-C300-4FC0-BED1-8865435D4C51}" srcOrd="2" destOrd="0" presId="urn:microsoft.com/office/officeart/2018/2/layout/IconLabelList"/>
    <dgm:cxn modelId="{70931D01-F7B1-0D42-8015-A4B43C2A5CE8}" type="presParOf" srcId="{0C9045B5-EA4B-4CCB-9DC1-1AAC13265F29}" destId="{C1255FCA-97FD-4DFB-A0A0-05131290153B}" srcOrd="3" destOrd="0" presId="urn:microsoft.com/office/officeart/2018/2/layout/IconLabelList"/>
    <dgm:cxn modelId="{C712FBAC-9D0F-E44E-B5A1-D8F486670E95}" type="presParOf" srcId="{0C9045B5-EA4B-4CCB-9DC1-1AAC13265F29}" destId="{A845F34F-946E-4DC0-BDDB-C07995C9F0B5}" srcOrd="4" destOrd="0" presId="urn:microsoft.com/office/officeart/2018/2/layout/IconLabelList"/>
    <dgm:cxn modelId="{2C514715-8D71-3F4D-B42C-CEAAD654FA82}" type="presParOf" srcId="{A845F34F-946E-4DC0-BDDB-C07995C9F0B5}" destId="{CEBA0A8E-31AA-467D-BD88-879D216A2C89}" srcOrd="0" destOrd="0" presId="urn:microsoft.com/office/officeart/2018/2/layout/IconLabelList"/>
    <dgm:cxn modelId="{EF329BFE-5036-B242-B362-E37525B6A5D8}" type="presParOf" srcId="{A845F34F-946E-4DC0-BDDB-C07995C9F0B5}" destId="{12AE7406-3996-42CA-BBD0-4B16244AEFBD}" srcOrd="1" destOrd="0" presId="urn:microsoft.com/office/officeart/2018/2/layout/IconLabelList"/>
    <dgm:cxn modelId="{80D8B285-2768-1C45-A3A3-6A9FF3612261}" type="presParOf" srcId="{A845F34F-946E-4DC0-BDDB-C07995C9F0B5}" destId="{FF2712A5-9538-4794-AC72-6AF96F5A89AF}" srcOrd="2" destOrd="0" presId="urn:microsoft.com/office/officeart/2018/2/layout/IconLabelList"/>
    <dgm:cxn modelId="{59E39736-6DD7-F54F-BF5E-AF9DC3A553B3}" type="presParOf" srcId="{0C9045B5-EA4B-4CCB-9DC1-1AAC13265F29}" destId="{D2DE4938-2D02-491C-84BE-C180BBCD11F4}" srcOrd="5" destOrd="0" presId="urn:microsoft.com/office/officeart/2018/2/layout/IconLabelList"/>
    <dgm:cxn modelId="{C5E5930D-0A82-4145-87DC-9FC97E056708}" type="presParOf" srcId="{0C9045B5-EA4B-4CCB-9DC1-1AAC13265F29}" destId="{35A173C4-E223-423D-A84E-3921F7387117}" srcOrd="6" destOrd="0" presId="urn:microsoft.com/office/officeart/2018/2/layout/IconLabelList"/>
    <dgm:cxn modelId="{E35DD9CB-47A8-9F4E-99FA-474548EC635F}" type="presParOf" srcId="{35A173C4-E223-423D-A84E-3921F7387117}" destId="{0D13DE3F-A931-4F8B-B589-C9D5306D97A6}" srcOrd="0" destOrd="0" presId="urn:microsoft.com/office/officeart/2018/2/layout/IconLabelList"/>
    <dgm:cxn modelId="{353717D8-1B20-9242-81A0-DD9F9FD7773A}" type="presParOf" srcId="{35A173C4-E223-423D-A84E-3921F7387117}" destId="{14F398D6-2584-41D5-8F45-639C658EB5F0}" srcOrd="1" destOrd="0" presId="urn:microsoft.com/office/officeart/2018/2/layout/IconLabelList"/>
    <dgm:cxn modelId="{08111300-B3BE-5E4C-9DCC-3468E68C6C32}" type="presParOf" srcId="{35A173C4-E223-423D-A84E-3921F7387117}" destId="{34D852CB-083B-46D7-A1A5-8066699E83B9}" srcOrd="2" destOrd="0" presId="urn:microsoft.com/office/officeart/2018/2/layout/IconLabelList"/>
    <dgm:cxn modelId="{6587CD02-A969-9A4B-A0C5-0C777B55CBFE}" type="presParOf" srcId="{0C9045B5-EA4B-4CCB-9DC1-1AAC13265F29}" destId="{4108AA59-B305-4C62-99C9-C78842B783E3}" srcOrd="7" destOrd="0" presId="urn:microsoft.com/office/officeart/2018/2/layout/IconLabelList"/>
    <dgm:cxn modelId="{B9D2EF59-762E-C243-8168-6C0E6D39473E}" type="presParOf" srcId="{0C9045B5-EA4B-4CCB-9DC1-1AAC13265F29}" destId="{D1C8749C-00D6-4919-A71D-BEF5E519D7D7}" srcOrd="8" destOrd="0" presId="urn:microsoft.com/office/officeart/2018/2/layout/IconLabelList"/>
    <dgm:cxn modelId="{862CE30E-19A3-3643-9A77-C4721F12F3B4}" type="presParOf" srcId="{D1C8749C-00D6-4919-A71D-BEF5E519D7D7}" destId="{702F7B18-923D-48A9-9441-10C46C56C9D9}" srcOrd="0" destOrd="0" presId="urn:microsoft.com/office/officeart/2018/2/layout/IconLabelList"/>
    <dgm:cxn modelId="{582197C4-2F5B-FF48-B105-8B047875D997}" type="presParOf" srcId="{D1C8749C-00D6-4919-A71D-BEF5E519D7D7}" destId="{FDC6B792-B04F-4568-912A-2A5B739F34C0}" srcOrd="1" destOrd="0" presId="urn:microsoft.com/office/officeart/2018/2/layout/IconLabelList"/>
    <dgm:cxn modelId="{7E0C97F6-47F3-B94E-B6FB-EB30F09290DB}" type="presParOf" srcId="{D1C8749C-00D6-4919-A71D-BEF5E519D7D7}" destId="{B8163FBD-522F-4F84-879D-9D5BEAEED81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E06A-9431-4029-9297-A116D7F7F75E}">
      <dsp:nvSpPr>
        <dsp:cNvPr id="0" name=""/>
        <dsp:cNvSpPr/>
      </dsp:nvSpPr>
      <dsp:spPr>
        <a:xfrm>
          <a:off x="788464" y="0"/>
          <a:ext cx="8935932" cy="4351338"/>
        </a:xfrm>
        <a:prstGeom prst="rightArrow">
          <a:avLst/>
        </a:prstGeom>
        <a:solidFill>
          <a:srgbClr val="98CE7C"/>
        </a:solidFill>
        <a:ln>
          <a:noFill/>
        </a:ln>
        <a:effectLst/>
      </dsp:spPr>
      <dsp:style>
        <a:lnRef idx="0">
          <a:scrgbClr r="0" g="0" b="0"/>
        </a:lnRef>
        <a:fillRef idx="1">
          <a:scrgbClr r="0" g="0" b="0"/>
        </a:fillRef>
        <a:effectRef idx="0">
          <a:scrgbClr r="0" g="0" b="0"/>
        </a:effectRef>
        <a:fontRef idx="minor"/>
      </dsp:style>
    </dsp:sp>
    <dsp:sp modelId="{0F3E2E9C-5FF1-4AB3-A414-2282FE270260}">
      <dsp:nvSpPr>
        <dsp:cNvPr id="0" name=""/>
        <dsp:cNvSpPr/>
      </dsp:nvSpPr>
      <dsp:spPr>
        <a:xfrm>
          <a:off x="11293" y="1305401"/>
          <a:ext cx="3383827" cy="1740535"/>
        </a:xfrm>
        <a:prstGeom prst="roundRect">
          <a:avLst/>
        </a:prstGeom>
        <a:solidFill>
          <a:srgbClr val="0066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Build skills and set expectations at home</a:t>
          </a:r>
        </a:p>
      </dsp:txBody>
      <dsp:txXfrm>
        <a:off x="96259" y="1390367"/>
        <a:ext cx="3213895" cy="1570603"/>
      </dsp:txXfrm>
    </dsp:sp>
    <dsp:sp modelId="{59D35BF5-9847-4B18-B514-E72224C961D1}">
      <dsp:nvSpPr>
        <dsp:cNvPr id="0" name=""/>
        <dsp:cNvSpPr/>
      </dsp:nvSpPr>
      <dsp:spPr>
        <a:xfrm>
          <a:off x="3564517" y="1305401"/>
          <a:ext cx="3383827" cy="1740535"/>
        </a:xfrm>
        <a:prstGeom prst="roundRect">
          <a:avLst/>
        </a:prstGeom>
        <a:solidFill>
          <a:srgbClr val="0066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Practice applying those skills in the community</a:t>
          </a:r>
        </a:p>
      </dsp:txBody>
      <dsp:txXfrm>
        <a:off x="3649483" y="1390367"/>
        <a:ext cx="3213895" cy="1570603"/>
      </dsp:txXfrm>
    </dsp:sp>
    <dsp:sp modelId="{9407619B-7CA2-4E7F-BE58-62D65232AF3A}">
      <dsp:nvSpPr>
        <dsp:cNvPr id="0" name=""/>
        <dsp:cNvSpPr/>
      </dsp:nvSpPr>
      <dsp:spPr>
        <a:xfrm>
          <a:off x="7117741" y="1305401"/>
          <a:ext cx="3383827" cy="1740535"/>
        </a:xfrm>
        <a:prstGeom prst="roundRect">
          <a:avLst/>
        </a:prstGeom>
        <a:solidFill>
          <a:srgbClr val="0066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Seek jobs that match interests and skills </a:t>
          </a:r>
        </a:p>
      </dsp:txBody>
      <dsp:txXfrm>
        <a:off x="7202707" y="1390367"/>
        <a:ext cx="3213895"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AD341-50AC-4A52-9AEC-F8E6DF07245B}">
      <dsp:nvSpPr>
        <dsp:cNvPr id="0" name=""/>
        <dsp:cNvSpPr/>
      </dsp:nvSpPr>
      <dsp:spPr>
        <a:xfrm>
          <a:off x="1118100" y="524549"/>
          <a:ext cx="810000" cy="81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CC146-18C6-40D5-BD9D-9CC81013C053}">
      <dsp:nvSpPr>
        <dsp:cNvPr id="0" name=""/>
        <dsp:cNvSpPr/>
      </dsp:nvSpPr>
      <dsp:spPr>
        <a:xfrm>
          <a:off x="623100" y="1817493"/>
          <a:ext cx="1800000" cy="19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dirty="0">
              <a:latin typeface="Myriad Pro"/>
              <a:cs typeface="Myriad Pro"/>
            </a:rPr>
            <a:t>Consider all options for transportation </a:t>
          </a:r>
        </a:p>
      </dsp:txBody>
      <dsp:txXfrm>
        <a:off x="623100" y="1817493"/>
        <a:ext cx="1800000" cy="1925156"/>
      </dsp:txXfrm>
    </dsp:sp>
    <dsp:sp modelId="{45F41645-36B7-48E1-A983-2AFB290FF433}">
      <dsp:nvSpPr>
        <dsp:cNvPr id="0" name=""/>
        <dsp:cNvSpPr/>
      </dsp:nvSpPr>
      <dsp:spPr>
        <a:xfrm>
          <a:off x="3233100" y="524549"/>
          <a:ext cx="810000" cy="81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932EB-C300-4FC0-BED1-8865435D4C51}">
      <dsp:nvSpPr>
        <dsp:cNvPr id="0" name=""/>
        <dsp:cNvSpPr/>
      </dsp:nvSpPr>
      <dsp:spPr>
        <a:xfrm>
          <a:off x="2738100" y="1817493"/>
          <a:ext cx="1800000" cy="19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0" kern="1200" dirty="0">
              <a:latin typeface="Myriad Pro"/>
              <a:cs typeface="Myriad Pro"/>
            </a:rPr>
            <a:t>Start early and often– take walks and discuss safety, point out traffic signals – eventually allow for a short walk to the mailbox or a neighbor’s house– baby steps</a:t>
          </a:r>
        </a:p>
      </dsp:txBody>
      <dsp:txXfrm>
        <a:off x="2738100" y="1817493"/>
        <a:ext cx="1800000" cy="1925156"/>
      </dsp:txXfrm>
    </dsp:sp>
    <dsp:sp modelId="{CEBA0A8E-31AA-467D-BD88-879D216A2C89}">
      <dsp:nvSpPr>
        <dsp:cNvPr id="0" name=""/>
        <dsp:cNvSpPr/>
      </dsp:nvSpPr>
      <dsp:spPr>
        <a:xfrm>
          <a:off x="5348100" y="524549"/>
          <a:ext cx="810000" cy="81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712A5-9538-4794-AC72-6AF96F5A89AF}">
      <dsp:nvSpPr>
        <dsp:cNvPr id="0" name=""/>
        <dsp:cNvSpPr/>
      </dsp:nvSpPr>
      <dsp:spPr>
        <a:xfrm>
          <a:off x="4853100" y="1817493"/>
          <a:ext cx="1800000" cy="19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Myriad Pro"/>
              <a:cs typeface="Myriad Pro"/>
            </a:rPr>
            <a:t>Travel Training Goal in IEP</a:t>
          </a:r>
        </a:p>
      </dsp:txBody>
      <dsp:txXfrm>
        <a:off x="4853100" y="1817493"/>
        <a:ext cx="1800000" cy="1925156"/>
      </dsp:txXfrm>
    </dsp:sp>
    <dsp:sp modelId="{0D13DE3F-A931-4F8B-B589-C9D5306D97A6}">
      <dsp:nvSpPr>
        <dsp:cNvPr id="0" name=""/>
        <dsp:cNvSpPr/>
      </dsp:nvSpPr>
      <dsp:spPr>
        <a:xfrm>
          <a:off x="7463100" y="524549"/>
          <a:ext cx="810000" cy="81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D852CB-083B-46D7-A1A5-8066699E83B9}">
      <dsp:nvSpPr>
        <dsp:cNvPr id="0" name=""/>
        <dsp:cNvSpPr/>
      </dsp:nvSpPr>
      <dsp:spPr>
        <a:xfrm>
          <a:off x="6968100" y="1817493"/>
          <a:ext cx="1800000" cy="19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Myriad Pro"/>
              <a:cs typeface="Myriad Pro"/>
            </a:rPr>
            <a:t>Public Transportation/Ride Share/The Ride</a:t>
          </a:r>
        </a:p>
      </dsp:txBody>
      <dsp:txXfrm>
        <a:off x="6968100" y="1817493"/>
        <a:ext cx="1800000" cy="1925156"/>
      </dsp:txXfrm>
    </dsp:sp>
    <dsp:sp modelId="{702F7B18-923D-48A9-9441-10C46C56C9D9}">
      <dsp:nvSpPr>
        <dsp:cNvPr id="0" name=""/>
        <dsp:cNvSpPr/>
      </dsp:nvSpPr>
      <dsp:spPr>
        <a:xfrm>
          <a:off x="9578100" y="524549"/>
          <a:ext cx="810000" cy="81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63FBD-522F-4F84-879D-9D5BEAEED81F}">
      <dsp:nvSpPr>
        <dsp:cNvPr id="0" name=""/>
        <dsp:cNvSpPr/>
      </dsp:nvSpPr>
      <dsp:spPr>
        <a:xfrm>
          <a:off x="9083100" y="1817493"/>
          <a:ext cx="1800000" cy="192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latin typeface="Myriad Pro"/>
              <a:cs typeface="Myriad Pro"/>
            </a:rPr>
            <a:t>Use of Technology </a:t>
          </a:r>
        </a:p>
      </dsp:txBody>
      <dsp:txXfrm>
        <a:off x="9083100" y="1817493"/>
        <a:ext cx="1800000" cy="19251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4.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2D49F3F-9924-B744-9871-F7152E7D54FF}"/>
              </a:ext>
            </a:extLst>
          </p:cNvPr>
          <p:cNvSpPr>
            <a:spLocks noChangeArrowheads="1"/>
          </p:cNvSpPr>
          <p:nvPr/>
        </p:nvSpPr>
        <p:spPr bwMode="auto">
          <a:xfrm>
            <a:off x="3200400" y="8588375"/>
            <a:ext cx="28956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ctr">
              <a:defRPr/>
            </a:pPr>
            <a:endParaRPr lang="en-US" altLang="en-US" sz="1400"/>
          </a:p>
        </p:txBody>
      </p:sp>
      <p:sp>
        <p:nvSpPr>
          <p:cNvPr id="6147" name="Rectangle 7">
            <a:extLst>
              <a:ext uri="{FF2B5EF4-FFF2-40B4-BE49-F238E27FC236}">
                <a16:creationId xmlns:a16="http://schemas.microsoft.com/office/drawing/2014/main" id="{1030BE6A-464B-E34C-AB76-A01819BE9C23}"/>
              </a:ext>
            </a:extLst>
          </p:cNvPr>
          <p:cNvSpPr>
            <a:spLocks noChangeArrowheads="1"/>
          </p:cNvSpPr>
          <p:nvPr/>
        </p:nvSpPr>
        <p:spPr bwMode="auto">
          <a:xfrm>
            <a:off x="4800600" y="152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r">
              <a:defRPr/>
            </a:pPr>
            <a:fld id="{8D4E4D53-0970-F546-A9C7-D6A61D694C5D}" type="slidenum">
              <a:rPr lang="en-US" altLang="en-US" sz="1400" smtClean="0"/>
              <a:pPr algn="r">
                <a:defRPr/>
              </a:pPr>
              <a:t>‹#›</a:t>
            </a:fld>
            <a:endParaRPr lang="en-US" altLang="en-US" sz="1400"/>
          </a:p>
        </p:txBody>
      </p:sp>
      <p:sp>
        <p:nvSpPr>
          <p:cNvPr id="6148" name="Rectangle 8">
            <a:extLst>
              <a:ext uri="{FF2B5EF4-FFF2-40B4-BE49-F238E27FC236}">
                <a16:creationId xmlns:a16="http://schemas.microsoft.com/office/drawing/2014/main" id="{F1404091-10E7-F740-B935-7D4A70EB1FB3}"/>
              </a:ext>
            </a:extLst>
          </p:cNvPr>
          <p:cNvSpPr>
            <a:spLocks noChangeArrowheads="1"/>
          </p:cNvSpPr>
          <p:nvPr/>
        </p:nvSpPr>
        <p:spPr bwMode="auto">
          <a:xfrm>
            <a:off x="152400" y="8305800"/>
            <a:ext cx="6400800" cy="685800"/>
          </a:xfrm>
          <a:prstGeom prst="rect">
            <a:avLst/>
          </a:prstGeom>
          <a:solidFill>
            <a:srgbClr val="0066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sp>
        <p:nvSpPr>
          <p:cNvPr id="6149" name="Rectangle 9">
            <a:extLst>
              <a:ext uri="{FF2B5EF4-FFF2-40B4-BE49-F238E27FC236}">
                <a16:creationId xmlns:a16="http://schemas.microsoft.com/office/drawing/2014/main" id="{6B8173CC-10BB-BD49-8A54-CAB49455DE75}"/>
              </a:ext>
            </a:extLst>
          </p:cNvPr>
          <p:cNvSpPr>
            <a:spLocks noChangeArrowheads="1"/>
          </p:cNvSpPr>
          <p:nvPr/>
        </p:nvSpPr>
        <p:spPr bwMode="auto">
          <a:xfrm>
            <a:off x="152400" y="8305800"/>
            <a:ext cx="6400800" cy="128588"/>
          </a:xfrm>
          <a:prstGeom prst="rect">
            <a:avLst/>
          </a:prstGeom>
          <a:solidFill>
            <a:srgbClr val="0099CC"/>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pic>
        <p:nvPicPr>
          <p:cNvPr id="14342" name="Picture 11" descr="iciPPT_BIG">
            <a:extLst>
              <a:ext uri="{FF2B5EF4-FFF2-40B4-BE49-F238E27FC236}">
                <a16:creationId xmlns:a16="http://schemas.microsoft.com/office/drawing/2014/main" id="{E1BCF9E8-2C2F-7B43-B622-5DBC417ED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458200"/>
            <a:ext cx="30480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4343" name="Group 14">
            <a:extLst>
              <a:ext uri="{FF2B5EF4-FFF2-40B4-BE49-F238E27FC236}">
                <a16:creationId xmlns:a16="http://schemas.microsoft.com/office/drawing/2014/main" id="{374E0F2B-D057-1A4D-A72F-67572FFA44A4}"/>
              </a:ext>
            </a:extLst>
          </p:cNvPr>
          <p:cNvGrpSpPr>
            <a:grpSpLocks/>
          </p:cNvGrpSpPr>
          <p:nvPr/>
        </p:nvGrpSpPr>
        <p:grpSpPr bwMode="auto">
          <a:xfrm>
            <a:off x="5638800" y="8486775"/>
            <a:ext cx="762000" cy="438150"/>
            <a:chOff x="5103" y="5266"/>
            <a:chExt cx="586" cy="336"/>
          </a:xfrm>
        </p:grpSpPr>
        <p:pic>
          <p:nvPicPr>
            <p:cNvPr id="14344" name="Picture 10" descr="umb_white">
              <a:extLst>
                <a:ext uri="{FF2B5EF4-FFF2-40B4-BE49-F238E27FC236}">
                  <a16:creationId xmlns:a16="http://schemas.microsoft.com/office/drawing/2014/main" id="{BEF3E9E6-CF8F-0D4A-A297-1F4055C77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 y="5266"/>
              <a:ext cx="273"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5" name="Picture 12" descr="CHB_reverse_BIG">
              <a:extLst>
                <a:ext uri="{FF2B5EF4-FFF2-40B4-BE49-F238E27FC236}">
                  <a16:creationId xmlns:a16="http://schemas.microsoft.com/office/drawing/2014/main" id="{54F73BC5-B41D-094E-A18A-8F0467624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 y="5266"/>
              <a:ext cx="265"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008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9B3A64B-BD29-B64A-A470-7398DC6053A5}"/>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a:extLst>
              <a:ext uri="{FF2B5EF4-FFF2-40B4-BE49-F238E27FC236}">
                <a16:creationId xmlns:a16="http://schemas.microsoft.com/office/drawing/2014/main" id="{CEB1B764-1E3D-F94C-AFE8-93CA8696BBC6}"/>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4">
            <a:extLst>
              <a:ext uri="{FF2B5EF4-FFF2-40B4-BE49-F238E27FC236}">
                <a16:creationId xmlns:a16="http://schemas.microsoft.com/office/drawing/2014/main" id="{BAF8533A-3C1A-B542-944B-EAD4B68E1EB9}"/>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a:extLst>
              <a:ext uri="{FF2B5EF4-FFF2-40B4-BE49-F238E27FC236}">
                <a16:creationId xmlns:a16="http://schemas.microsoft.com/office/drawing/2014/main" id="{626E4560-BA05-2040-A535-1FA0A95D97D1}"/>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C758BAA2-FE2D-464F-9111-FEF4CCCC94AD}"/>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a:extLst>
              <a:ext uri="{FF2B5EF4-FFF2-40B4-BE49-F238E27FC236}">
                <a16:creationId xmlns:a16="http://schemas.microsoft.com/office/drawing/2014/main" id="{3D9E1561-AF14-5440-BAC2-6453D18CFFE2}"/>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1E6EAF8F-0920-7444-BF36-95ABB4CBBBE1}" type="slidenum">
              <a:rPr lang="en-US" altLang="en-US"/>
              <a:pPr>
                <a:defRPr/>
              </a:pPr>
              <a:t>‹#›</a:t>
            </a:fld>
            <a:endParaRPr lang="en-US" altLang="en-US"/>
          </a:p>
        </p:txBody>
      </p:sp>
    </p:spTree>
    <p:extLst>
      <p:ext uri="{BB962C8B-B14F-4D97-AF65-F5344CB8AC3E}">
        <p14:creationId xmlns:p14="http://schemas.microsoft.com/office/powerpoint/2010/main" val="1667913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 Title Slide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Introduce speakers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If time allows have attendees introduce themselves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1</a:t>
            </a:fld>
            <a:endParaRPr lang="en-US"/>
          </a:p>
        </p:txBody>
      </p:sp>
    </p:spTree>
    <p:extLst>
      <p:ext uri="{BB962C8B-B14F-4D97-AF65-F5344CB8AC3E}">
        <p14:creationId xmlns:p14="http://schemas.microsoft.com/office/powerpoint/2010/main" val="203831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10: Building a Vision Statement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Shows an example of a “vision statement” where youth express their goals for the future, identify areas they need support, and detail their strengths and accomplishments.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example of a Vision Statement where an individual gets the opportunity to express their dreams, goals, accomplishments, preferences, and support needs in their own words.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makes for a great classroom activity, or something a family can help with at home.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Vision Statement helps people tell their story in a visual way and can double as a resume. It also helps the world see a person not only as a person with a disability, but as a person who has their own dreams, skills, and aspirations.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URL on the slide takes you to a Word template of this vision statement. The University of Kentucky has made this available free of charge. Anybody can insert their picture and information and create their own Vision Statement.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Website with free Vision Statement examples and template: https://</a:t>
            </a:r>
            <a:r>
              <a:rPr lang="en-US" sz="1200" kern="1200" dirty="0" err="1">
                <a:solidFill>
                  <a:schemeClr val="tx1"/>
                </a:solidFill>
                <a:effectLst/>
                <a:latin typeface="Arial" panose="020B0604020202020204" pitchFamily="34" charset="0"/>
                <a:ea typeface="Geneva" panose="020B0503030404040204" pitchFamily="34" charset="0"/>
                <a:cs typeface="+mn-cs"/>
              </a:rPr>
              <a:t>www.kentuckyworks.org</a:t>
            </a:r>
            <a:r>
              <a:rPr lang="en-US" sz="1200" kern="1200" dirty="0">
                <a:solidFill>
                  <a:schemeClr val="tx1"/>
                </a:solidFill>
                <a:effectLst/>
                <a:latin typeface="Arial" panose="020B0604020202020204" pitchFamily="34" charset="0"/>
                <a:ea typeface="Geneva" panose="020B0503030404040204" pitchFamily="34" charset="0"/>
                <a:cs typeface="+mn-cs"/>
              </a:rPr>
              <a:t>/2018/08/07/brighter-futures-vision-statement/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10</a:t>
            </a:fld>
            <a:endParaRPr lang="en-US" altLang="en-US"/>
          </a:p>
        </p:txBody>
      </p:sp>
    </p:spTree>
    <p:extLst>
      <p:ext uri="{BB962C8B-B14F-4D97-AF65-F5344CB8AC3E}">
        <p14:creationId xmlns:p14="http://schemas.microsoft.com/office/powerpoint/2010/main" val="1761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11: Hard Skills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Highlights the importance of teaching youth the real (hard) skills needed to live independently and be successful in employment.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We previously talked about the importance of soft skills to employment success. But families should also understand the value of teaching their loved one hard skills, or those real world skills that people use to function day to day.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 include things like navigating from point A to point B, cooking a simple meal, getting dressed, or counting money.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We certainly understand that the impact of a disability will mean that people may need support achieving some of these skills. It will look differently for everyone. For example cooking a meal may entail following a recipe and using an oven for one person while another may need support to use a microwave safely.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are some hard skills that you think would lead to employment success? » What hard skills does your loved one excel at?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Helping Youth Build Work Skills for Job Success: Tips for Parents and Families: </a:t>
            </a:r>
            <a:r>
              <a:rPr lang="en-US" sz="1200" kern="1200" dirty="0" err="1">
                <a:solidFill>
                  <a:schemeClr val="tx1"/>
                </a:solidFill>
                <a:effectLst/>
                <a:latin typeface="Arial" panose="020B0604020202020204" pitchFamily="34" charset="0"/>
                <a:ea typeface="Geneva" panose="020B0503030404040204" pitchFamily="34" charset="0"/>
                <a:cs typeface="+mn-cs"/>
              </a:rPr>
              <a:t>www.ncwd-youth.info</a:t>
            </a:r>
            <a:r>
              <a:rPr lang="en-US" sz="1200" kern="1200" dirty="0">
                <a:solidFill>
                  <a:schemeClr val="tx1"/>
                </a:solidFill>
                <a:effectLst/>
                <a:latin typeface="Arial" panose="020B0604020202020204" pitchFamily="34" charset="0"/>
                <a:ea typeface="Geneva" panose="020B0503030404040204" pitchFamily="34" charset="0"/>
                <a:cs typeface="+mn-cs"/>
              </a:rPr>
              <a:t>/wp-content/uploads/2016/11/infobrief_issue34.pdf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11</a:t>
            </a:fld>
            <a:endParaRPr lang="en-US" altLang="en-US"/>
          </a:p>
        </p:txBody>
      </p:sp>
    </p:spTree>
    <p:extLst>
      <p:ext uri="{BB962C8B-B14F-4D97-AF65-F5344CB8AC3E}">
        <p14:creationId xmlns:p14="http://schemas.microsoft.com/office/powerpoint/2010/main" val="232067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12: Building Responsibility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Youth with disabilities need opportunities to build responsibility. This slide encourages attendees to consider giving youth chores and allowing them to take risks.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Sometimes families of youth with significant disabilities shy away from assigning them chores or responsibilities in the home. This may be due to behaviors or mobility/dexterity challenges. However, many of us learned responsibility by having to take care of a pet, do the dishes, or take out the garbage.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 a broader scale building responsibility can mean that a person is accountable for completing their school work, exercising regularly, or treating others with respect. This ability to be responsible will translate to the workplace.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Building responsibility might mean that your loved one will need to be pushed to try new things and go outside of their comfort zone. In doing so they may not succeed right away. That is OK, because taking risks and failing is also a valuable learning experience.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When you were growing up, how did your family help you build responsibility?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Can you describe a situation where you gave your loved one some extra responsibility? Were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they successful or did they struggle a bit?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12</a:t>
            </a:fld>
            <a:endParaRPr lang="en-US" altLang="en-US"/>
          </a:p>
        </p:txBody>
      </p:sp>
    </p:spTree>
    <p:extLst>
      <p:ext uri="{BB962C8B-B14F-4D97-AF65-F5344CB8AC3E}">
        <p14:creationId xmlns:p14="http://schemas.microsoft.com/office/powerpoint/2010/main" val="54545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13: What are Employers Looking For?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includes an exercise for youth where they explain a skill or talent they have in terms of its usefulness to an employer.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It is important to consider what skills employers are looking for in an employee. For example, a retail store will be looking for a person who can operate a cash register or organize stock. A landscaper might want a person who doesn’t mind working outside, is physically strong, or who can use lawn equipment. Your loved ones have skills that can be matched to employer needs.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Jobs can be “customized” to meet individual strengths and employer needs. For example, a person might not be able to operate a cash register, but is excellent at moving stock from the back to the displays and is helpful and friendly.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Youth with disabilities may have difficulty translating their strengths and skills to what employers are looking for. The activity on the slide is good practice.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Help your loved one fill in the blanks of this sentence - “I am ______, and that allows me to _______.” For example, “I am flexible and that allows me to take on new jobs easily.”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pPr lvl="1"/>
            <a:r>
              <a:rPr lang="en-US" sz="1200" kern="1200" dirty="0">
                <a:solidFill>
                  <a:schemeClr val="tx1"/>
                </a:solidFill>
                <a:effectLst/>
                <a:latin typeface="Arial" panose="020B0604020202020204" pitchFamily="34" charset="0"/>
                <a:ea typeface="Geneva" panose="020B0503030404040204" pitchFamily="34" charset="0"/>
                <a:cs typeface="+mn-cs"/>
              </a:rPr>
              <a:t>»  Presenters can have attendees complete this activity by thinking about themselves. </a:t>
            </a:r>
            <a:endParaRPr lang="en-US" dirty="0">
              <a:effectLst/>
            </a:endParaRPr>
          </a:p>
          <a:p>
            <a:pPr lvl="1"/>
            <a:r>
              <a:rPr lang="en-US" sz="1200" kern="1200" dirty="0">
                <a:solidFill>
                  <a:schemeClr val="tx1"/>
                </a:solidFill>
                <a:effectLst/>
                <a:latin typeface="Arial" panose="020B0604020202020204" pitchFamily="34" charset="0"/>
                <a:ea typeface="Geneva" panose="020B0503030404040204" pitchFamily="34" charset="0"/>
                <a:cs typeface="+mn-cs"/>
              </a:rPr>
              <a:t>»  What are some ways a person who has difficulty communicating could share their skills and </a:t>
            </a:r>
            <a:endParaRPr lang="en-US" dirty="0">
              <a:effectLst/>
            </a:endParaRPr>
          </a:p>
          <a:p>
            <a:pPr lvl="1"/>
            <a:r>
              <a:rPr lang="en-US" sz="1200" kern="1200" dirty="0">
                <a:solidFill>
                  <a:schemeClr val="tx1"/>
                </a:solidFill>
                <a:effectLst/>
                <a:latin typeface="Arial" panose="020B0604020202020204" pitchFamily="34" charset="0"/>
                <a:ea typeface="Geneva" panose="020B0503030404040204" pitchFamily="34" charset="0"/>
                <a:cs typeface="+mn-cs"/>
              </a:rPr>
              <a:t>strengths with an employer?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13</a:t>
            </a:fld>
            <a:endParaRPr lang="en-US" altLang="en-US"/>
          </a:p>
        </p:txBody>
      </p:sp>
    </p:spTree>
    <p:extLst>
      <p:ext uri="{BB962C8B-B14F-4D97-AF65-F5344CB8AC3E}">
        <p14:creationId xmlns:p14="http://schemas.microsoft.com/office/powerpoint/2010/main" val="231100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14: Example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example of how a families can take some of the previously mentioned concepts to help youth build skills and responsibility.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Now, let’s put some of the strategies we been discussing together in an example of something you can do in the home to build skills.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they don’t have one already, help them get a teen bank account and debit card. Load the card with $20. Work with them to set a menu for a family dinner. Something that requires multiple ingredients and that needs to be cooked. For example, pork chops, a rice side dish, and green beans; or pasta, red sauce, garlic bread, and salad. Take your loved one to the grocery store and have them purchase components for the meal with their debit card. Finally, help your loved one prepare and serve the meal. Maybe even have everyone in the family dress up for the occasion.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Theseexercisereinforcesmoneymanagement,planningatasktoanoutcome,organizing,working as part of a team, problem solving, using kitchen appliances, and dressing for the occasion.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Different people may require more support to do an activity like this. The purpose is to practice skills to the greatest extent they are able.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Consider using a picture board (also called task boards) to show the steps in the task.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Celebrate your success while you eat!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There are many examples of picture boards on websites like Pinterest. Education supply and support websites also offer templates.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14</a:t>
            </a:fld>
            <a:endParaRPr lang="en-US" altLang="en-US"/>
          </a:p>
        </p:txBody>
      </p:sp>
    </p:spTree>
    <p:extLst>
      <p:ext uri="{BB962C8B-B14F-4D97-AF65-F5344CB8AC3E}">
        <p14:creationId xmlns:p14="http://schemas.microsoft.com/office/powerpoint/2010/main" val="194619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15: The Process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introduces the 3 main steps for helping youth through the employment process: Explore, Prepare, and Act.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It might be easier for a family to think of career preparation in terms of a process with the following steps: 1) Explore, 2) Prepare, and 3) Act.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quote on the slide is meant to reinforce the idea that preparation is perhaps the most import step for being successful in a task. We must prepare our youth to be successful in the workplace. Placing people into competitive jobs without the proper skills or supports can sometimes result in a negative experience.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“Explore” refers to youth exploring the types of career options that match their interests and skills. Often, youth with disabilities have a limited idea of what types of jobs there are in the world. The more we can expose them to different settings and tasks, the wider their job choices may be.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Once youth have explored some possible career areas it is then necessary to “prepare” them to be successful in the workplace. This entails identifying the skills needed to do</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their preferred job and assessing if the youth has those skills or needs to acquire them. The previous slides on work experiences and building soft and hard skills speaks to this need.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Finally it is necessary to “act” on the job goal by seeking a work experience or paid job in the field of interest. Keep in mind that the first job should not be the last job a person ever has, and that it is OK if the first job is challenging.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is not uncommon for youth to cycle through this process a few times before they find the right fit for them.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is the same process that most of us followed to begin our career path. As stated before, entry-level jobs are very valuable, but our ultimate goal to set youth on a path to have a career in a field that interests them. These steps can be done while a person is working in an entry-level position.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Understanding the New Vision for Career Development: The Role of Family: </a:t>
            </a:r>
            <a:r>
              <a:rPr lang="en-US" sz="1200" kern="1200" dirty="0" err="1">
                <a:solidFill>
                  <a:schemeClr val="tx1"/>
                </a:solidFill>
                <a:effectLst/>
                <a:latin typeface="Arial" panose="020B0604020202020204" pitchFamily="34" charset="0"/>
                <a:ea typeface="Geneva" panose="020B0503030404040204" pitchFamily="34" charset="0"/>
                <a:cs typeface="+mn-cs"/>
              </a:rPr>
              <a:t>www.ncwd-youth.info</a:t>
            </a:r>
            <a:r>
              <a:rPr lang="en-US" sz="1200" kern="1200" dirty="0">
                <a:solidFill>
                  <a:schemeClr val="tx1"/>
                </a:solidFill>
                <a:effectLst/>
                <a:latin typeface="Arial" panose="020B0604020202020204" pitchFamily="34" charset="0"/>
                <a:ea typeface="Geneva" panose="020B0503030404040204" pitchFamily="34" charset="0"/>
                <a:cs typeface="+mn-cs"/>
              </a:rPr>
              <a:t>/publications/understanding-the-new-vision-for-career- development-the-role-of-family/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15</a:t>
            </a:fld>
            <a:endParaRPr lang="en-US" altLang="en-US"/>
          </a:p>
        </p:txBody>
      </p:sp>
    </p:spTree>
    <p:extLst>
      <p:ext uri="{BB962C8B-B14F-4D97-AF65-F5344CB8AC3E}">
        <p14:creationId xmlns:p14="http://schemas.microsoft.com/office/powerpoint/2010/main" val="245808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16: Explore Career Options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is to help families and guide the conversation on how they can help their loved one explore careers.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Employment goals can be set in the home by just having conversations about employment and then exploring online and in the community on a specific interest.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Families can ask for an employment goal to be added to the IEP so the school can support the individual with a specific employment goal.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Building independence and confidence in individuals by obtaining different relationships outside of school can help with communication skills as well.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Have the participants think about their own community/network; are there art classes, sports, internships or dance classes. It never hurts to approach an organization and ask how one can get involved.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Do you know someone that owns a business that would be willing to consider having your son/daughter work there one day a week? A neighbor that has a dog - would they let your loved one walk the dog?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school could help with finding work experiences - an internship that could be created at the school.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Think about all the different types of jobs that may be available in an employment setting. For example – a flower shop is not just about making floral arrangements. There are many different types of jobs in one setting – think broadly about all of the options.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is important for families to understand that they can have a role in supporting and exploring options for employment and by doing so, it will help their loved one better understand what they want and what they don’t want for a job.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16</a:t>
            </a:fld>
            <a:endParaRPr lang="en-US" altLang="en-US"/>
          </a:p>
        </p:txBody>
      </p:sp>
    </p:spTree>
    <p:extLst>
      <p:ext uri="{BB962C8B-B14F-4D97-AF65-F5344CB8AC3E}">
        <p14:creationId xmlns:p14="http://schemas.microsoft.com/office/powerpoint/2010/main" val="3127030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17: Using Personal Networks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encourages families to use their own personal networks to help find work experience and employment opportunities for their youth.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 term “personal network” may seem formal, but it simply refers to all the people that you know and interact with. It may be family, neighbors, co-workers, friends, people you worship with or are part of your book club. Everybody has a personal network and they are a valuable resource to help find work opportunities for youth.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Schools and employment programs may be tasked with finding youth work experiences or paid jobs, but they don’t know all the employers in your area. Families can be a partner in the process by suggesting possible work matches and accessing their networks for contacts.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For example, let’s say a youth wants to explore automotive careers but the school or employment provider does not have any contacts in that industry. The family can ask their network if they know anybody at an auto repair business or dealership, and if they could facilitate a contact (name, phone number, mention that somebody will be contacting them).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With social media it is easier than ever for people to access their networks. </a:t>
            </a:r>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was your first job and did your family play a role in helping you get it?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17</a:t>
            </a:fld>
            <a:endParaRPr lang="en-US" altLang="en-US"/>
          </a:p>
        </p:txBody>
      </p:sp>
    </p:spTree>
    <p:extLst>
      <p:ext uri="{BB962C8B-B14F-4D97-AF65-F5344CB8AC3E}">
        <p14:creationId xmlns:p14="http://schemas.microsoft.com/office/powerpoint/2010/main" val="1828591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18: Getting Involved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Another way youth with disabilities can build employment skills is to be involved in extra- curricular and community based organizations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Another important strategy for helping youth build responsibility, teamwork skills and social connections is to encourage them to be involved in school and community activities.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Unfortunately, options can seem limited for such opportunities for youth with significant disabilities. Families are encouraged to prioritize getting youth involved in things like choir, drama, scouting, and sports. Many communities also have unique opportunities like community gardens, clubs catering to specific interests, and church activities.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Remember that involvement in these activities should be included on the resume or vision statement.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were some activities you were involved in as a youth? Can you describe some skills that you acquired as a result?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Is your son or daughter currently involved in extracurricular or community-based activities? What has been the impact of that involvement?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18</a:t>
            </a:fld>
            <a:endParaRPr lang="en-US" altLang="en-US"/>
          </a:p>
        </p:txBody>
      </p:sp>
    </p:spTree>
    <p:extLst>
      <p:ext uri="{BB962C8B-B14F-4D97-AF65-F5344CB8AC3E}">
        <p14:creationId xmlns:p14="http://schemas.microsoft.com/office/powerpoint/2010/main" val="1731677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19: Preparing for Employment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is intended to help families think about the skills that are necessary to not only obtain a job but also maintain a job.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Social Skills can enhance and cultivate friendships, help resolve conflict, work on appropriate conversation, and help to reduce anxiety in social situations. These skills are needed in a workplace especially when working with different individuals and can help to work with an employer.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Hygiene and personal grooming may not be something that someone thinks about as a skill to help stay employed but for some, it is a learned skill.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For most families, safety is the biggest concern. It is really important that families talk about this as it relates to becoming employed and being out in the community. Schools can help with skill building around safety and preparing students on how to be safe in the community and eventually in the workplace. You can ask the families what it is that they fear and how they think the school could be helpful and what they can do to provide skill and knowledge.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Technology is a great tool and can support in safety skills for transportation– texting when someone arrives at a destination, using google map, MBTA app., ride share apps that have built in safety features.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Technology can also be used for communication. A smartphone or device can be used to keep a list of activities that need to be completed at a job site, create a list of conversation starters, and set a timer to get up on time. Ask the school about other ways to use technology to enhance someone’s life and allow them to do more.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Ask families to think of ways that their loved ones could start to become more independent within the community. Think about the things that we do for our loved ones each day that they could possibly do on their own. Start having them do it themselves but with support that might be needed. Do you brush your daughter’s hair each day? Have her to go in front of a mirror and start to practice and do it herself – first with support and then fade the support. Start to show them how to do their own laundry and purchase items at a store, order food at a restaurant or takeout on the phone.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Review with families all the skills needed to obtain and maintain a job and to have them start to think about these skills and to work with the school, the community and at home to support their loved one.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is your loved one’s biggest strength?</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What supports are needed to help your loved one prepare for employment?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19</a:t>
            </a:fld>
            <a:endParaRPr lang="en-US" altLang="en-US"/>
          </a:p>
        </p:txBody>
      </p:sp>
    </p:spTree>
    <p:extLst>
      <p:ext uri="{BB962C8B-B14F-4D97-AF65-F5344CB8AC3E}">
        <p14:creationId xmlns:p14="http://schemas.microsoft.com/office/powerpoint/2010/main" val="402824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 Session Agenda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To let attendees know which topics the session will cover and any other logistics.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Go over session logistics such as timing, breaks, and location of restrooms.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session is intended to help families embrace competitive employment as the preferred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option for their loved one with a disability.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will provide information on the importance of work experiences and offer strategies on assisting people with disabilities to build skills needed for employment success.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the end of the session we will work through the corresponding section of the Charting the Life Course Family Perspectives on Employment Outcomes Portfolio.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session is the second in a three part series designed to increase the capacity of families to support their loved one towards employment success.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time allows presenters can ask attendees to describe what they are hoping to get out of the session. What questions about employment do they have going in?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session is being done in person, presenter should provide a copy of the slides in notes pages format, the Charting the Life Course Family Perspectives on Employment Outcomes Portfolio, and any other tools and resources referenced during the session.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a:t>
            </a:fld>
            <a:endParaRPr lang="en-US" altLang="en-US"/>
          </a:p>
        </p:txBody>
      </p:sp>
    </p:spTree>
    <p:extLst>
      <p:ext uri="{BB962C8B-B14F-4D97-AF65-F5344CB8AC3E}">
        <p14:creationId xmlns:p14="http://schemas.microsoft.com/office/powerpoint/2010/main" val="24425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20: Navigating Transportation and Options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In this slide we want to say up front that we understand that not everyone will be using public transportation and/or ride share but for those that are able to do so, they should think about all of the options available in their area and help to prepare their loved one to access different options.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 presenter can start by asking everyone if they are apprehensive about their loved one using any type of transportation. Most caregivers do have apprehension and that is why it is so important to make sure all the skills discussed on the previous slide are being worked on in school, at home and in the community.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Travel training should be added as a goal in the IEP early. Start by being out in the community and going on walks. Progress to more outings in the community with smaller groups and more focus on safety in traveling, finally allowing for small independent trips in your neighborhood such as to mail a letter or take a short walk. Everyone involved needs to feel comfortable with traveling more independently.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public transportation is an option, start out with one or two destinations, ride with your loved one and start to fade the support once everyone feels ready – that could mean being on the same bus but not sitting together.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Technology can be very helpful (as discussed in previous slides). Ride share has safety options (you are able to share your ride with someone else), the MBTA has an app to help navigate the transit system, and they offer travel training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traveling independently will NOT be an option, The Ride is something that some may</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be eligible for and you can still support your loved one by assisting in practicing the skills needed to contact The Ride. They also have a pilot program with reduced fares for ride share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is your biggest fear with transportation?</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Do you have a goal in your loved one’s IEP around transportation?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https://</a:t>
            </a:r>
            <a:r>
              <a:rPr lang="en-US" sz="1200" kern="1200" dirty="0" err="1">
                <a:solidFill>
                  <a:schemeClr val="tx1"/>
                </a:solidFill>
                <a:effectLst/>
                <a:latin typeface="Arial" panose="020B0604020202020204" pitchFamily="34" charset="0"/>
                <a:ea typeface="Geneva" panose="020B0503030404040204" pitchFamily="34" charset="0"/>
                <a:cs typeface="+mn-cs"/>
              </a:rPr>
              <a:t>help.uber.com</a:t>
            </a:r>
            <a:r>
              <a:rPr lang="en-US" sz="1200" kern="1200" dirty="0">
                <a:solidFill>
                  <a:schemeClr val="tx1"/>
                </a:solidFill>
                <a:effectLst/>
                <a:latin typeface="Arial" panose="020B0604020202020204" pitchFamily="34" charset="0"/>
                <a:ea typeface="Geneva" panose="020B0503030404040204" pitchFamily="34" charset="0"/>
                <a:cs typeface="+mn-cs"/>
              </a:rPr>
              <a:t>/driving-and-delivering/article/share-your-trips-with-family-and-friends- -?</a:t>
            </a:r>
            <a:r>
              <a:rPr lang="en-US" sz="1200" kern="1200" dirty="0" err="1">
                <a:solidFill>
                  <a:schemeClr val="tx1"/>
                </a:solidFill>
                <a:effectLst/>
                <a:latin typeface="Arial" panose="020B0604020202020204" pitchFamily="34" charset="0"/>
                <a:ea typeface="Geneva" panose="020B0503030404040204" pitchFamily="34" charset="0"/>
                <a:cs typeface="+mn-cs"/>
              </a:rPr>
              <a:t>nodeId</a:t>
            </a:r>
            <a:r>
              <a:rPr lang="en-US" sz="1200" kern="1200" dirty="0">
                <a:solidFill>
                  <a:schemeClr val="tx1"/>
                </a:solidFill>
                <a:effectLst/>
                <a:latin typeface="Arial" panose="020B0604020202020204" pitchFamily="34" charset="0"/>
                <a:ea typeface="Geneva" panose="020B0503030404040204" pitchFamily="34" charset="0"/>
                <a:cs typeface="+mn-cs"/>
              </a:rPr>
              <a:t>=9890b65b-e204-46a4-8bae-fa444faed74c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www.mbta.com</a:t>
            </a:r>
            <a:r>
              <a:rPr lang="en-US" sz="1200" kern="1200" dirty="0">
                <a:solidFill>
                  <a:schemeClr val="tx1"/>
                </a:solidFill>
                <a:effectLst/>
                <a:latin typeface="Arial" panose="020B0604020202020204" pitchFamily="34" charset="0"/>
                <a:ea typeface="Geneva" panose="020B0503030404040204" pitchFamily="34" charset="0"/>
                <a:cs typeface="+mn-cs"/>
              </a:rPr>
              <a:t>/accessibility/travel-training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www.mbta.com</a:t>
            </a:r>
            <a:r>
              <a:rPr lang="en-US" sz="1200" kern="1200" dirty="0">
                <a:solidFill>
                  <a:schemeClr val="tx1"/>
                </a:solidFill>
                <a:effectLst/>
                <a:latin typeface="Arial" panose="020B0604020202020204" pitchFamily="34" charset="0"/>
                <a:ea typeface="Geneva" panose="020B0503030404040204" pitchFamily="34" charset="0"/>
                <a:cs typeface="+mn-cs"/>
              </a:rPr>
              <a:t>/accessibility/the-ride/on-demand-pilot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20</a:t>
            </a:fld>
            <a:endParaRPr lang="en-US" altLang="en-US"/>
          </a:p>
        </p:txBody>
      </p:sp>
    </p:spTree>
    <p:extLst>
      <p:ext uri="{BB962C8B-B14F-4D97-AF65-F5344CB8AC3E}">
        <p14:creationId xmlns:p14="http://schemas.microsoft.com/office/powerpoint/2010/main" val="152724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21: Actions Towards Employment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In this slide the presenter will want the families to think about the actions needed for their loved one to move closer to being employed.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Not all families will have a loved one that will stay in school until the age of 22 but for those that do, it will be important for them to advocate for more time outside of the school’s four walls and much more time in the community having different types of experiences.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 the previous slides, we discussed skills needed to be employed, this is a good time to continue to practice those skills in real world situations. Internships, grocery store purchases, taking public transportation, volunteering at a food bank or community center, ordering lunch at a restaurant, practicing taking ride share.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is also a good time to start to review what a “day on the job” would look like and practice the routine – preparing the night before by putting out proper clothing, setting a timer to wake up, setting a morning routine, thinking about transportation to and from a work site.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Communication skills are important for employment. Practice these skill in the community. Technology can be useful, use the iPhone to write down notes and/or lists of what to do on the job – also for some, sentence starters if they get stuck on how to ask basic questions of their peer or manager.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Discuss state agencies and support that they may provide – Pre ETS, job coach, 688 referral. Don’t put too much focus on this but make sure they know that there are supports available. It is more important to work on the skills needed to get the job at home and in community and not always to rely solely on state services.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 school can be a great partner by providing opportunities in the community and practicing skills. Have you had this discussion with them?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Share the MRC Pre-ETS application with participants. </a:t>
            </a:r>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www.mass.gov</a:t>
            </a:r>
            <a:r>
              <a:rPr lang="en-US" sz="1200" kern="1200" dirty="0">
                <a:solidFill>
                  <a:schemeClr val="tx1"/>
                </a:solidFill>
                <a:effectLst/>
                <a:latin typeface="Arial" panose="020B0604020202020204" pitchFamily="34" charset="0"/>
                <a:ea typeface="Geneva" panose="020B0503030404040204" pitchFamily="34" charset="0"/>
                <a:cs typeface="+mn-cs"/>
              </a:rPr>
              <a:t>/service-details/pre-employment-transition-services-pre-ets-0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21</a:t>
            </a:fld>
            <a:endParaRPr lang="en-US" altLang="en-US"/>
          </a:p>
        </p:txBody>
      </p:sp>
    </p:spTree>
    <p:extLst>
      <p:ext uri="{BB962C8B-B14F-4D97-AF65-F5344CB8AC3E}">
        <p14:creationId xmlns:p14="http://schemas.microsoft.com/office/powerpoint/2010/main" val="1472208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22: Case Study—Alexa’s Story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Introduce a story about one family and their daughter Alexa’s journey to employment.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Full inclusion in school and in the community with mentors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High expectations at home – start at an early age with chores and responsibility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Practice independence in community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After School at The Boys &amp; Girls Club of Dorchester to develop more independence and Alexa was eventually employed there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Employment goals were added to the IEP. There are so many jobs within a school and everyone needs to get creative! School store, office work, bus greeter for younger students etc.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Using your social capital – look within your community and connections through friends and family – network!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First job was an internship at City Hall and employed at a local flower shop (using social capital)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22</a:t>
            </a:fld>
            <a:endParaRPr lang="en-US" altLang="en-US"/>
          </a:p>
        </p:txBody>
      </p:sp>
    </p:spTree>
    <p:extLst>
      <p:ext uri="{BB962C8B-B14F-4D97-AF65-F5344CB8AC3E}">
        <p14:creationId xmlns:p14="http://schemas.microsoft.com/office/powerpoint/2010/main" val="4144933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23: Case Study: Alexa’s Story, continued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Higher Education opportunities through MAICEI (dual enrollment) and You’re With Us at Northeastern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Safety and travel training goal added to the IEP that included Sex Education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Less time in school and more time out in the community working on skills necessary to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become more independent and employed.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PersonCenteredPlanningassessmenttooltoplanfutureneedsandgoals.Thesupportsidentified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to be employed were added as new goals to the IEP and an action plan was put in place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Technology – ride share, money management application, using an iPhone as an alarm clock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and assisting with communication.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Connecting with state agencies to start the process of what supports would be offered when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turning 22 – support at home and at work.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end result - Alexa got a job at TJ Maxx, she has a job coach and she uses Uber and the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MBTA to travel (with safety features). Today she is still with the “You’re With Us” program, auditing classes at Northeastern with mentors and uses Self-Direction with DDS and works at TJ Maxx and Coleen’s Floral Shop.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All of these experiences led to Alexa being employed. Think about the experiences that your loved one is having now. How can they lead to them being employed?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www.mass.gov</a:t>
            </a:r>
            <a:r>
              <a:rPr lang="en-US" sz="1200" kern="1200" dirty="0">
                <a:solidFill>
                  <a:schemeClr val="tx1"/>
                </a:solidFill>
                <a:effectLst/>
                <a:latin typeface="Arial" panose="020B0604020202020204" pitchFamily="34" charset="0"/>
                <a:ea typeface="Geneva" panose="020B0503030404040204" pitchFamily="34" charset="0"/>
                <a:cs typeface="+mn-cs"/>
              </a:rPr>
              <a:t>/orgs/department-of-developmental-services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www.yourewithus.org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www.mass.edu</a:t>
            </a:r>
            <a:r>
              <a:rPr lang="en-US" sz="1200" kern="1200" dirty="0">
                <a:solidFill>
                  <a:schemeClr val="tx1"/>
                </a:solidFill>
                <a:effectLst/>
                <a:latin typeface="Arial" panose="020B0604020202020204" pitchFamily="34" charset="0"/>
                <a:ea typeface="Geneva" panose="020B0503030404040204" pitchFamily="34" charset="0"/>
                <a:cs typeface="+mn-cs"/>
              </a:rPr>
              <a:t>/strategic/</a:t>
            </a:r>
            <a:r>
              <a:rPr lang="en-US" sz="1200" kern="1200" dirty="0" err="1">
                <a:solidFill>
                  <a:schemeClr val="tx1"/>
                </a:solidFill>
                <a:effectLst/>
                <a:latin typeface="Arial" panose="020B0604020202020204" pitchFamily="34" charset="0"/>
                <a:ea typeface="Geneva" panose="020B0503030404040204" pitchFamily="34" charset="0"/>
                <a:cs typeface="+mn-cs"/>
              </a:rPr>
              <a:t>maicei.asp</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www.mass.gov</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dds</a:t>
            </a:r>
            <a:r>
              <a:rPr lang="en-US" sz="1200" kern="1200" dirty="0">
                <a:solidFill>
                  <a:schemeClr val="tx1"/>
                </a:solidFill>
                <a:effectLst/>
                <a:latin typeface="Arial" panose="020B0604020202020204" pitchFamily="34" charset="0"/>
                <a:ea typeface="Geneva" panose="020B0503030404040204" pitchFamily="34" charset="0"/>
                <a:cs typeface="+mn-cs"/>
              </a:rPr>
              <a:t>-self-directed-services#:~:text=DDS%20Self-Directed%20Services%20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Helps%20an%20individual%20to%20have,on%20their%20vision%2C%20path%2C%20prefer- ences%2C%20beliefs%20and%20abilities.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23</a:t>
            </a:fld>
            <a:endParaRPr lang="en-US" altLang="en-US"/>
          </a:p>
        </p:txBody>
      </p:sp>
    </p:spTree>
    <p:extLst>
      <p:ext uri="{BB962C8B-B14F-4D97-AF65-F5344CB8AC3E}">
        <p14:creationId xmlns:p14="http://schemas.microsoft.com/office/powerpoint/2010/main" val="502455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24: Next Steps: Complete Corresponding Section of </a:t>
            </a:r>
            <a:r>
              <a:rPr lang="en-US" sz="1200" b="1" kern="1200" dirty="0" err="1">
                <a:solidFill>
                  <a:schemeClr val="tx1"/>
                </a:solidFill>
                <a:effectLst/>
                <a:latin typeface="Arial" panose="020B0604020202020204" pitchFamily="34" charset="0"/>
                <a:ea typeface="Geneva" panose="020B0503030404040204" pitchFamily="34" charset="0"/>
                <a:cs typeface="+mn-cs"/>
              </a:rPr>
              <a:t>CtLC</a:t>
            </a:r>
            <a:r>
              <a:rPr lang="en-US" sz="1200" b="1" kern="1200" dirty="0">
                <a:solidFill>
                  <a:schemeClr val="tx1"/>
                </a:solidFill>
                <a:effectLst/>
                <a:latin typeface="Arial" panose="020B0604020202020204" pitchFamily="34" charset="0"/>
                <a:ea typeface="Geneva" panose="020B0503030404040204" pitchFamily="34" charset="0"/>
                <a:cs typeface="+mn-cs"/>
              </a:rPr>
              <a:t> Portfolio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Provides directions for attendees to complete the corresponding section of the Family Perspectives on Employment Outcomes Portfolio.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 Charting the Life Course Family Perspective on Employment Outcomes Portfolio is designed to help families map supports, identify personal reasons to explore employment for their loved one, and to set the stage for action steps.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Families will be asked to complete one portion of the portfolio for each of the 3 sessions in the series.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Please refer to the right side of the first page of the portfolio and answer the questions: 1) What is my family member good at or interested in?</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2) Why is it important TO ME for my family member to work?, and</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3) What are the best strategies to support my family member to find and keep a job? (Please answer the 4 sub-questions.) </a:t>
            </a:r>
            <a:endParaRPr lang="en-US" dirty="0">
              <a:effectLst/>
            </a:endParaRPr>
          </a:p>
          <a:p>
            <a:r>
              <a:rPr lang="en-US" sz="1200" kern="1200">
                <a:solidFill>
                  <a:schemeClr val="tx1"/>
                </a:solidFill>
                <a:effectLst/>
                <a:latin typeface="Arial" panose="020B0604020202020204" pitchFamily="34" charset="0"/>
                <a:ea typeface="Geneva" panose="020B0503030404040204" pitchFamily="34" charset="0"/>
                <a:cs typeface="+mn-cs"/>
              </a:rPr>
              <a:t>»  If time allows, we can share our answers. </a:t>
            </a:r>
            <a:endParaRPr lang="en-US">
              <a:effectLst/>
            </a:endParaRPr>
          </a:p>
          <a:p>
            <a:endParaRPr lang="en-US"/>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24</a:t>
            </a:fld>
            <a:endParaRPr lang="en-US" altLang="en-US"/>
          </a:p>
        </p:txBody>
      </p:sp>
    </p:spTree>
    <p:extLst>
      <p:ext uri="{BB962C8B-B14F-4D97-AF65-F5344CB8AC3E}">
        <p14:creationId xmlns:p14="http://schemas.microsoft.com/office/powerpoint/2010/main" val="12656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3: Group Discussion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To generate interaction and to set the tone for viewing youth and young adults with disabilities as capable future employees.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Ask attendees to think about their loved one’s strongest skills, experiences and attributes that would help them become employed. They can be small things like being motivated, friendly, or specifics like being good with technology or knowing how to use power tools. Encourage people to share their answers.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We do this to give families, caregivers, and professionals the opportunity to look at the people they support in broader terms than just “a person with a disability”.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Reinforce that all of the skills, attributes, and work experiences being shared are things that employers are looking for.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Continue the discussion by asking attendees to identify some skills their loved one will need to learn or supports they will need to have to be successful in the workplace. Examples could be “needs to manage time better”, or “will need transportation assistance”.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Point out that learning new skills and finding the right supports are all part of the career journey.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3</a:t>
            </a:fld>
            <a:endParaRPr lang="en-US" altLang="en-US"/>
          </a:p>
        </p:txBody>
      </p:sp>
    </p:spTree>
    <p:extLst>
      <p:ext uri="{BB962C8B-B14F-4D97-AF65-F5344CB8AC3E}">
        <p14:creationId xmlns:p14="http://schemas.microsoft.com/office/powerpoint/2010/main" val="233170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4: The Power of Work Experiences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It is important that attendees make the connection between youth employment success and the opportunity to have meaningful work experiences in the community.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Research suggests that youth, including those with disabilities, who have meaningful work </a:t>
            </a:r>
            <a:r>
              <a:rPr lang="en-US" sz="1200" kern="1200" dirty="0" err="1">
                <a:solidFill>
                  <a:schemeClr val="tx1"/>
                </a:solidFill>
                <a:effectLst/>
                <a:latin typeface="Arial" panose="020B0604020202020204" pitchFamily="34" charset="0"/>
                <a:ea typeface="Geneva" panose="020B0503030404040204" pitchFamily="34" charset="0"/>
                <a:cs typeface="+mn-cs"/>
              </a:rPr>
              <a:t>expe</a:t>
            </a:r>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riences</a:t>
            </a:r>
            <a:r>
              <a:rPr lang="en-US" sz="1200" kern="1200" dirty="0">
                <a:solidFill>
                  <a:schemeClr val="tx1"/>
                </a:solidFill>
                <a:effectLst/>
                <a:latin typeface="Arial" panose="020B0604020202020204" pitchFamily="34" charset="0"/>
                <a:ea typeface="Geneva" panose="020B0503030404040204" pitchFamily="34" charset="0"/>
                <a:cs typeface="+mn-cs"/>
              </a:rPr>
              <a:t> or a paid job while in high school will have improved employment outcomes as adults.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Unfortunately, students with more significant disabilities often don’t have access to these types of work experiences.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Therefore it is vital that families advocate for these work experiences.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 work experience is a chance to practice real work, and should be done at a business in the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community doing a job that matches what the student is interested in.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b="0" i="1" kern="1200" dirty="0">
                <a:solidFill>
                  <a:schemeClr val="tx1"/>
                </a:solidFill>
                <a:effectLst/>
                <a:latin typeface="Arial" panose="020B0604020202020204" pitchFamily="34" charset="0"/>
                <a:ea typeface="Geneva" panose="020B0503030404040204" pitchFamily="34" charset="0"/>
                <a:cs typeface="+mn-cs"/>
              </a:rPr>
              <a:t>Consider this example: </a:t>
            </a:r>
            <a:r>
              <a:rPr lang="en-US" sz="1200" kern="1200" dirty="0">
                <a:solidFill>
                  <a:schemeClr val="tx1"/>
                </a:solidFill>
                <a:effectLst/>
                <a:latin typeface="Arial" panose="020B0604020202020204" pitchFamily="34" charset="0"/>
                <a:ea typeface="Geneva" panose="020B0503030404040204" pitchFamily="34" charset="0"/>
                <a:cs typeface="+mn-cs"/>
              </a:rPr>
              <a:t>The young lady pictured on the slide is interested in a career working with animals. She does not know about the wide range of jobs in that field, so she asks a local Veterinarian for an Informational Interview to learn more. She is still interested in learning more so she seeks an opportunity to Job Shadow a Veterinarian Assistant for half a day. To help build her resume she Volunteers once a week at the local animal shelter. When she nears graduation she get an opportunity to work inside an animal clinic as part of an Internship program. Given all of these quality work experiences she finds a Paid Entry-Level Position working as a Vet Tech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Have any of your loved ones had work experiences before? If so, what were they?</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What type of jobs do you think your son or daughter would be interested in exploring?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4</a:t>
            </a:fld>
            <a:endParaRPr lang="en-US" altLang="en-US"/>
          </a:p>
        </p:txBody>
      </p:sp>
    </p:spTree>
    <p:extLst>
      <p:ext uri="{BB962C8B-B14F-4D97-AF65-F5344CB8AC3E}">
        <p14:creationId xmlns:p14="http://schemas.microsoft.com/office/powerpoint/2010/main" val="363217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5: Family Perspective on Employment Outcomes Portfolio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prepares attendees to complete the corresponding section of the Charting the Life Course Family Perspective on Employment Outcomes Portfolio at the end of the session.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Please take out your copy of the portfolio.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 each of the three sessions we will ask you to complete one section of the portfolio to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better help you set goals for competitive employment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For this session we will focus on answering the questions found in the three boxes on the right side of the first page.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You may wish to keep this in front of you as we move through the session. </a:t>
            </a:r>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Charting the Life Course resource materials: </a:t>
            </a:r>
            <a:r>
              <a:rPr lang="en-US" sz="1200" kern="1200" dirty="0" err="1">
                <a:solidFill>
                  <a:schemeClr val="tx1"/>
                </a:solidFill>
                <a:effectLst/>
                <a:latin typeface="Arial" panose="020B0604020202020204" pitchFamily="34" charset="0"/>
                <a:ea typeface="Geneva" panose="020B0503030404040204" pitchFamily="34" charset="0"/>
                <a:cs typeface="+mn-cs"/>
              </a:rPr>
              <a:t>www.lifecoursetools.com</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5</a:t>
            </a:fld>
            <a:endParaRPr lang="en-US" altLang="en-US"/>
          </a:p>
        </p:txBody>
      </p:sp>
    </p:spTree>
    <p:extLst>
      <p:ext uri="{BB962C8B-B14F-4D97-AF65-F5344CB8AC3E}">
        <p14:creationId xmlns:p14="http://schemas.microsoft.com/office/powerpoint/2010/main" val="388413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6: Building Blocks of Employment Success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offers a model of the building blocks of employment success. The purpose is to simplify the steps so attendees don’t feel so overwhelmed about supporting their youth.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As a parent or a caregiver it can feel overwhelming to think about your loved one with a </a:t>
            </a:r>
            <a:r>
              <a:rPr lang="en-US" sz="1200" kern="1200" dirty="0" err="1">
                <a:solidFill>
                  <a:schemeClr val="tx1"/>
                </a:solidFill>
                <a:effectLst/>
                <a:latin typeface="Arial" panose="020B0604020202020204" pitchFamily="34" charset="0"/>
                <a:ea typeface="Geneva" panose="020B0503030404040204" pitchFamily="34" charset="0"/>
                <a:cs typeface="+mn-cs"/>
              </a:rPr>
              <a:t>signifi</a:t>
            </a:r>
            <a:r>
              <a:rPr lang="en-US" sz="1200" kern="1200" dirty="0">
                <a:solidFill>
                  <a:schemeClr val="tx1"/>
                </a:solidFill>
                <a:effectLst/>
                <a:latin typeface="Arial" panose="020B0604020202020204" pitchFamily="34" charset="0"/>
                <a:ea typeface="Geneva" panose="020B0503030404040204" pitchFamily="34" charset="0"/>
                <a:cs typeface="+mn-cs"/>
              </a:rPr>
              <a:t>- cant disability finding a job being successful. It is OK to have questions and concerns. To make it simpler, we are suggesting you focus on some key building blocks to employment success.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Begin by setting the expectation with your loved one, and everyone that supports them (including educators), that a paid job in the community is the goal. Use the opportunity to use common responsibilities in the home to build skills.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Find opportunities for your loved one to practice soft and hard skills in the community. This may include practicing navigating public transportation, making eye contact while speaking, or maintaining appropriate hygiene.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Resist the temptation to think about “jobs people with disabilities can do”. Rather, seek work experiences and paid jobs that match your loved ones interests and skills. It is OK for people to get entry-level jobs doing thing they may not want to do forever. But it is not OK to put somebody into a job that is restrictive just because they have a disability.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Do you currently have your loved one do chores in the home?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When you are in the community with your loved one do you try to find opportunities for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them to practice skills (such as using money or communicating with others)?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Have you and your loved one talked about various jobs that might match their skills and interests?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6</a:t>
            </a:fld>
            <a:endParaRPr lang="en-US" altLang="en-US"/>
          </a:p>
        </p:txBody>
      </p:sp>
    </p:spTree>
    <p:extLst>
      <p:ext uri="{BB962C8B-B14F-4D97-AF65-F5344CB8AC3E}">
        <p14:creationId xmlns:p14="http://schemas.microsoft.com/office/powerpoint/2010/main" val="375459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7: Soft Skills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If families understand the importance of soft skills in employment success they’ll be more motivated to help build those skills through activities in the home.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Soft skills are the interpersonal and self-direction skills we all use to be successful in jobs and living independently.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They are important because every job requires a person to have some level of soft skills.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 skills include working as part of a team, being places on time, dressing appropriately,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showing initiative, and having a positive attitude.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For many of us, our soft skills were nurtured through the expectations our families had of our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behavior and level of responsibility.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Therefore, families of individuals with disabilities can help build these skills and should see it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as important.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slide includes an example of a picture board that can be used to work on the steps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needed to get dressed and get to a vehicle.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Sometimes a person’s disability makes soft skills particularly challenging. » Are there any soft skills that your loved one excels at?</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Are there any soft skills that your loved one will find a challenge?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Skills to Pay the Bills Video Series: </a:t>
            </a:r>
            <a:r>
              <a:rPr lang="en-US" sz="1200" kern="1200" dirty="0" err="1">
                <a:solidFill>
                  <a:schemeClr val="tx1"/>
                </a:solidFill>
                <a:effectLst/>
                <a:latin typeface="Arial" panose="020B0604020202020204" pitchFamily="34" charset="0"/>
                <a:ea typeface="Geneva" panose="020B0503030404040204" pitchFamily="34" charset="0"/>
                <a:cs typeface="+mn-cs"/>
              </a:rPr>
              <a:t>www.youtube.com</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playlist?list</a:t>
            </a:r>
            <a:r>
              <a:rPr lang="en-US" sz="1200" kern="1200" dirty="0">
                <a:solidFill>
                  <a:schemeClr val="tx1"/>
                </a:solidFill>
                <a:effectLst/>
                <a:latin typeface="Arial" panose="020B0604020202020204" pitchFamily="34" charset="0"/>
                <a:ea typeface="Geneva" panose="020B0503030404040204" pitchFamily="34" charset="0"/>
                <a:cs typeface="+mn-cs"/>
              </a:rPr>
              <a:t>=PL5-XYot2VKQM9o8zNFuVWXMhrNLSTkEpM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Helping Youth Develop Soft Skills for Job Success: Tips for Parents and Families: </a:t>
            </a:r>
            <a:r>
              <a:rPr lang="en-US" sz="1200" kern="1200" dirty="0" err="1">
                <a:solidFill>
                  <a:schemeClr val="tx1"/>
                </a:solidFill>
                <a:effectLst/>
                <a:latin typeface="Arial" panose="020B0604020202020204" pitchFamily="34" charset="0"/>
                <a:ea typeface="Geneva" panose="020B0503030404040204" pitchFamily="34" charset="0"/>
                <a:cs typeface="+mn-cs"/>
              </a:rPr>
              <a:t>www.ncwd</a:t>
            </a:r>
            <a:r>
              <a:rPr lang="en-US" sz="1200" kern="1200" dirty="0">
                <a:solidFill>
                  <a:schemeClr val="tx1"/>
                </a:solidFill>
                <a:effectLst/>
                <a:latin typeface="Arial" panose="020B0604020202020204" pitchFamily="34" charset="0"/>
                <a:ea typeface="Geneva" panose="020B0503030404040204" pitchFamily="34" charset="0"/>
                <a:cs typeface="+mn-cs"/>
              </a:rPr>
              <a:t>-youth. info/publications/helping-youth-develop-soft-skills-for-job-success-tips-for-parents-and-families/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7</a:t>
            </a:fld>
            <a:endParaRPr lang="en-US" altLang="en-US"/>
          </a:p>
        </p:txBody>
      </p:sp>
    </p:spTree>
    <p:extLst>
      <p:ext uri="{BB962C8B-B14F-4D97-AF65-F5344CB8AC3E}">
        <p14:creationId xmlns:p14="http://schemas.microsoft.com/office/powerpoint/2010/main" val="90718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8: Positive Mental Attitude (PMA): Roll the Dice!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Provides an activity that can be used to boost self-image and positive attitude of youth.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Having a positive attitude self-confidence are among the soft skills employers value most.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is a simple activity families or professionals can do with individuals to help them see that they have skills and attributes that others appreciate.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slide has a description of the question that should be asked for each possible roll of a die.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Information gathered can also be included on a vision statement (described later) and a resume.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Presenters may wish to have an oversized die and run the activity with attendees.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8</a:t>
            </a:fld>
            <a:endParaRPr lang="en-US" altLang="en-US"/>
          </a:p>
        </p:txBody>
      </p:sp>
    </p:spTree>
    <p:extLst>
      <p:ext uri="{BB962C8B-B14F-4D97-AF65-F5344CB8AC3E}">
        <p14:creationId xmlns:p14="http://schemas.microsoft.com/office/powerpoint/2010/main" val="396965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9: Self Reflection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Offers an activity to help youth reflect on their current skills and talents, and to plan for acquiring skills they would like to have.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Another simple activity for building soft skills is self-reflection. This entails having your loved one look into a mirror and describe what they see.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Some possible reflection questions are listed on the slide. Others might include “What I am most looking forward to about becoming an adult is ______.”, or “What concerns me most about getting a job is ______.”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Have your loved one tell you their answers if they are comfortable with it and use it as an opportunity to have discussions about self-image, skills and employment.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Do you believe that your loved one has a strong sense of their own self-worth and skills?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can you do as a family member to help your loved one have a positive perception of themselves?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9</a:t>
            </a:fld>
            <a:endParaRPr lang="en-US" altLang="en-US"/>
          </a:p>
        </p:txBody>
      </p:sp>
    </p:spTree>
    <p:extLst>
      <p:ext uri="{BB962C8B-B14F-4D97-AF65-F5344CB8AC3E}">
        <p14:creationId xmlns:p14="http://schemas.microsoft.com/office/powerpoint/2010/main" val="203449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2D74-2660-B344-AFE9-F8D91727064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FABC8C5-328F-6B4D-B3CA-42B5F0926A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856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FC-8DC4-1043-9116-9C8878D18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96530-A4DA-234C-80A3-6FFA0FD1A9F1}"/>
              </a:ext>
            </a:extLst>
          </p:cNvPr>
          <p:cNvSpPr>
            <a:spLocks noGrp="1"/>
          </p:cNvSpPr>
          <p:nvPr>
            <p:ph sz="half" idx="1"/>
          </p:nvPr>
        </p:nvSpPr>
        <p:spPr>
          <a:xfrm>
            <a:off x="914162"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C3B30-E6B1-EE49-A601-FAD230136040}"/>
              </a:ext>
            </a:extLst>
          </p:cNvPr>
          <p:cNvSpPr>
            <a:spLocks noGrp="1"/>
          </p:cNvSpPr>
          <p:nvPr>
            <p:ph sz="half" idx="2"/>
          </p:nvPr>
        </p:nvSpPr>
        <p:spPr>
          <a:xfrm>
            <a:off x="6195986"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150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1EC8-14B2-40FB-B1AD-D4C460225F73}"/>
              </a:ext>
            </a:extLst>
          </p:cNvPr>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01587-F072-4A3A-AF83-D46B7AA3F030}"/>
              </a:ext>
            </a:extLst>
          </p:cNvPr>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6A011-62BC-4BE7-8350-20ABEF834960}"/>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3/12/21</a:t>
            </a:fld>
            <a:endParaRPr lang="en-US"/>
          </a:p>
        </p:txBody>
      </p:sp>
      <p:sp>
        <p:nvSpPr>
          <p:cNvPr id="5" name="Footer Placeholder 4">
            <a:extLst>
              <a:ext uri="{FF2B5EF4-FFF2-40B4-BE49-F238E27FC236}">
                <a16:creationId xmlns:a16="http://schemas.microsoft.com/office/drawing/2014/main" id="{564835C0-9A0F-477A-B4A7-88957CE32C8E}"/>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5C4A91C-3133-4182-B010-9E8396ECC384}"/>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285103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1EC8-14B2-40FB-B1AD-D4C460225F73}"/>
              </a:ext>
            </a:extLst>
          </p:cNvPr>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01587-F072-4A3A-AF83-D46B7AA3F030}"/>
              </a:ext>
            </a:extLst>
          </p:cNvPr>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49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277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8A55487-52F1-A449-8D7B-F3806BE2D105}"/>
              </a:ext>
            </a:extLst>
          </p:cNvPr>
          <p:cNvSpPr>
            <a:spLocks noGrp="1" noChangeArrowheads="1"/>
          </p:cNvSpPr>
          <p:nvPr>
            <p:ph type="title"/>
          </p:nvPr>
        </p:nvSpPr>
        <p:spPr bwMode="auto">
          <a:xfrm>
            <a:off x="914162" y="457200"/>
            <a:ext cx="10360501"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C847538-DA64-994B-8402-39D4FE540499}"/>
              </a:ext>
            </a:extLst>
          </p:cNvPr>
          <p:cNvSpPr>
            <a:spLocks noGrp="1" noChangeArrowheads="1"/>
          </p:cNvSpPr>
          <p:nvPr>
            <p:ph type="body" idx="1"/>
          </p:nvPr>
        </p:nvSpPr>
        <p:spPr bwMode="auto">
          <a:xfrm>
            <a:off x="914162" y="1752600"/>
            <a:ext cx="10360501"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728" r:id="rId1"/>
    <p:sldLayoutId id="2147483730" r:id="rId2"/>
    <p:sldLayoutId id="2147483744" r:id="rId3"/>
    <p:sldLayoutId id="2147483748" r:id="rId4"/>
  </p:sldLayoutIdLst>
  <p:txStyles>
    <p:titleStyle>
      <a:lvl1pPr algn="ctr" rtl="0" eaLnBrk="0" fontAlgn="base" hangingPunct="0">
        <a:spcBef>
          <a:spcPct val="0"/>
        </a:spcBef>
        <a:spcAft>
          <a:spcPct val="0"/>
        </a:spcAft>
        <a:defRPr sz="4000" b="1" i="0" kern="1200">
          <a:solidFill>
            <a:schemeClr val="tx2"/>
          </a:solidFill>
          <a:latin typeface="Myriad Pro"/>
          <a:ea typeface="+mj-ea"/>
          <a:cs typeface="Myriad Pro"/>
        </a:defRPr>
      </a:lvl1pPr>
      <a:lvl2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2pPr>
      <a:lvl3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3pPr>
      <a:lvl4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4pPr>
      <a:lvl5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5pPr>
      <a:lvl6pPr marL="457200" algn="ctr" rtl="0" fontAlgn="base">
        <a:spcBef>
          <a:spcPct val="0"/>
        </a:spcBef>
        <a:spcAft>
          <a:spcPct val="0"/>
        </a:spcAft>
        <a:defRPr sz="3200" b="1">
          <a:solidFill>
            <a:schemeClr val="tx2"/>
          </a:solidFill>
          <a:latin typeface="Verdana" panose="020B0604030504040204" pitchFamily="34" charset="0"/>
          <a:ea typeface="Osaka" pitchFamily="-88" charset="-128"/>
        </a:defRPr>
      </a:lvl6pPr>
      <a:lvl7pPr marL="914400" algn="ctr" rtl="0" fontAlgn="base">
        <a:spcBef>
          <a:spcPct val="0"/>
        </a:spcBef>
        <a:spcAft>
          <a:spcPct val="0"/>
        </a:spcAft>
        <a:defRPr sz="3200" b="1">
          <a:solidFill>
            <a:schemeClr val="tx2"/>
          </a:solidFill>
          <a:latin typeface="Verdana" panose="020B0604030504040204" pitchFamily="34" charset="0"/>
          <a:ea typeface="Osaka" pitchFamily="-88" charset="-128"/>
        </a:defRPr>
      </a:lvl7pPr>
      <a:lvl8pPr marL="1371600" algn="ctr" rtl="0" fontAlgn="base">
        <a:spcBef>
          <a:spcPct val="0"/>
        </a:spcBef>
        <a:spcAft>
          <a:spcPct val="0"/>
        </a:spcAft>
        <a:defRPr sz="3200" b="1">
          <a:solidFill>
            <a:schemeClr val="tx2"/>
          </a:solidFill>
          <a:latin typeface="Verdana" panose="020B0604030504040204" pitchFamily="34" charset="0"/>
          <a:ea typeface="Osaka" pitchFamily="-88" charset="-128"/>
        </a:defRPr>
      </a:lvl8pPr>
      <a:lvl9pPr marL="1828800" algn="ctr" rtl="0" fontAlgn="base">
        <a:spcBef>
          <a:spcPct val="0"/>
        </a:spcBef>
        <a:spcAft>
          <a:spcPct val="0"/>
        </a:spcAft>
        <a:defRPr sz="3200" b="1">
          <a:solidFill>
            <a:schemeClr val="tx2"/>
          </a:solidFill>
          <a:latin typeface="Verdana" panose="020B0604030504040204" pitchFamily="34" charset="0"/>
          <a:ea typeface="Osaka" pitchFamily="-88" charset="-128"/>
        </a:defRPr>
      </a:lvl9pPr>
    </p:titleStyle>
    <p:bodyStyle>
      <a:lvl1pPr marL="342900" indent="-342900" algn="l" rtl="0" eaLnBrk="0" fontAlgn="base" hangingPunct="0">
        <a:spcBef>
          <a:spcPct val="20000"/>
        </a:spcBef>
        <a:spcAft>
          <a:spcPct val="0"/>
        </a:spcAft>
        <a:buChar char="•"/>
        <a:defRPr sz="3200" b="1" i="0" kern="1200">
          <a:solidFill>
            <a:schemeClr val="tx1"/>
          </a:solidFill>
          <a:latin typeface="Myriad Pro"/>
          <a:ea typeface="+mn-ea"/>
          <a:cs typeface="Myriad Pro"/>
        </a:defRPr>
      </a:lvl1pPr>
      <a:lvl2pPr marL="742950" indent="-285750" algn="l" rtl="0" eaLnBrk="0" fontAlgn="base" hangingPunct="0">
        <a:spcBef>
          <a:spcPct val="20000"/>
        </a:spcBef>
        <a:spcAft>
          <a:spcPct val="0"/>
        </a:spcAft>
        <a:buChar char="–"/>
        <a:defRPr sz="2800" b="1" i="0" kern="1200">
          <a:solidFill>
            <a:schemeClr val="tx1"/>
          </a:solidFill>
          <a:latin typeface="Myriad Pro"/>
          <a:ea typeface="+mn-ea"/>
          <a:cs typeface="Myriad Pro"/>
        </a:defRPr>
      </a:lvl2pPr>
      <a:lvl3pPr marL="1143000" indent="-228600" algn="l" rtl="0" eaLnBrk="0" fontAlgn="base" hangingPunct="0">
        <a:spcBef>
          <a:spcPct val="20000"/>
        </a:spcBef>
        <a:spcAft>
          <a:spcPct val="0"/>
        </a:spcAft>
        <a:buChar char="•"/>
        <a:defRPr sz="2400" b="1" i="0" kern="1200">
          <a:solidFill>
            <a:schemeClr val="tx1"/>
          </a:solidFill>
          <a:latin typeface="Myriad Pro"/>
          <a:ea typeface="+mn-ea"/>
          <a:cs typeface="Myriad Pro"/>
        </a:defRPr>
      </a:lvl3pPr>
      <a:lvl4pPr marL="16002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4pPr>
      <a:lvl5pPr marL="20574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396272"/>
      </p:ext>
    </p:extLst>
  </p:cSld>
  <p:clrMap bg1="lt1" tx1="dk1" bg2="lt2" tx2="dk2" accent1="accent1" accent2="accent2" accent3="accent3" accent4="accent4" accent5="accent5" accent6="accent6" hlink="hlink" folHlink="folHlink"/>
  <p:sldLayoutIdLst>
    <p:sldLayoutId id="214748374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0C9-BC37-4139-B6DB-75F4F4AB93C0}"/>
              </a:ext>
            </a:extLst>
          </p:cNvPr>
          <p:cNvSpPr>
            <a:spLocks noGrp="1"/>
          </p:cNvSpPr>
          <p:nvPr>
            <p:ph type="title"/>
          </p:nvPr>
        </p:nvSpPr>
        <p:spPr>
          <a:xfrm>
            <a:off x="912812" y="2362199"/>
            <a:ext cx="10360501" cy="1752601"/>
          </a:xfrm>
        </p:spPr>
        <p:txBody>
          <a:bodyPr wrap="square" anchor="t">
            <a:normAutofit/>
          </a:bodyPr>
          <a:lstStyle/>
          <a:p>
            <a:pPr>
              <a:lnSpc>
                <a:spcPct val="90000"/>
              </a:lnSpc>
            </a:pPr>
            <a:r>
              <a:rPr lang="en-US" sz="5400" dirty="0"/>
              <a:t>Module 2 </a:t>
            </a:r>
            <a:br>
              <a:rPr lang="en-US" sz="5400" dirty="0"/>
            </a:br>
            <a:r>
              <a:rPr lang="en-US" sz="2800" dirty="0">
                <a:solidFill>
                  <a:srgbClr val="006699"/>
                </a:solidFill>
              </a:rPr>
              <a:t>Essential Skills for Employment Success: </a:t>
            </a:r>
            <a:br>
              <a:rPr lang="en-US" sz="2800" dirty="0">
                <a:solidFill>
                  <a:srgbClr val="006699"/>
                </a:solidFill>
              </a:rPr>
            </a:br>
            <a:r>
              <a:rPr lang="en-US" sz="2800" dirty="0">
                <a:solidFill>
                  <a:srgbClr val="006699"/>
                </a:solidFill>
              </a:rPr>
              <a:t>What Families Can Do from Home</a:t>
            </a:r>
          </a:p>
        </p:txBody>
      </p:sp>
    </p:spTree>
    <p:extLst>
      <p:ext uri="{BB962C8B-B14F-4D97-AF65-F5344CB8AC3E}">
        <p14:creationId xmlns:p14="http://schemas.microsoft.com/office/powerpoint/2010/main" val="273041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1F60-1271-5746-BC90-EDA0132B4D66}"/>
              </a:ext>
            </a:extLst>
          </p:cNvPr>
          <p:cNvSpPr>
            <a:spLocks noGrp="1"/>
          </p:cNvSpPr>
          <p:nvPr>
            <p:ph type="title"/>
          </p:nvPr>
        </p:nvSpPr>
        <p:spPr>
          <a:xfrm>
            <a:off x="1065212" y="655637"/>
            <a:ext cx="5180251" cy="1325563"/>
          </a:xfrm>
        </p:spPr>
        <p:txBody>
          <a:bodyPr/>
          <a:lstStyle/>
          <a:p>
            <a:r>
              <a:rPr lang="en-US" dirty="0"/>
              <a:t>Building a Vision Statement </a:t>
            </a:r>
          </a:p>
        </p:txBody>
      </p:sp>
      <p:sp>
        <p:nvSpPr>
          <p:cNvPr id="3" name="Content Placeholder 2">
            <a:extLst>
              <a:ext uri="{FF2B5EF4-FFF2-40B4-BE49-F238E27FC236}">
                <a16:creationId xmlns:a16="http://schemas.microsoft.com/office/drawing/2014/main" id="{5D38B69B-35B2-CD43-9474-575BF0A75E54}"/>
              </a:ext>
            </a:extLst>
          </p:cNvPr>
          <p:cNvSpPr>
            <a:spLocks noGrp="1"/>
          </p:cNvSpPr>
          <p:nvPr>
            <p:ph sz="half" idx="1"/>
          </p:nvPr>
        </p:nvSpPr>
        <p:spPr>
          <a:xfrm>
            <a:off x="1217612" y="1828800"/>
            <a:ext cx="5078677" cy="3810000"/>
          </a:xfrm>
        </p:spPr>
        <p:txBody>
          <a:bodyPr anchor="ctr"/>
          <a:lstStyle/>
          <a:p>
            <a:pPr marL="0" indent="0">
              <a:buNone/>
            </a:pPr>
            <a:r>
              <a:rPr lang="en-US" dirty="0" err="1"/>
              <a:t>www.kentuckyworks.org</a:t>
            </a:r>
            <a:r>
              <a:rPr lang="en-US" dirty="0"/>
              <a:t>/2018/08/07/brighter-futures-vision-statement/</a:t>
            </a:r>
          </a:p>
        </p:txBody>
      </p:sp>
      <p:pic>
        <p:nvPicPr>
          <p:cNvPr id="6" name="Content Placeholder 5" descr="Picture of a completed sample vision statement. Accessible version can be found at www.kentuckyworks.org/2018/08/07/brighter-futures-vision-statement/" title="Slide 10: Sample vision statement">
            <a:extLst>
              <a:ext uri="{FF2B5EF4-FFF2-40B4-BE49-F238E27FC236}">
                <a16:creationId xmlns:a16="http://schemas.microsoft.com/office/drawing/2014/main" id="{A50502FA-6595-E347-A532-85F73348775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37665" y="228600"/>
            <a:ext cx="4495547" cy="5819282"/>
          </a:xfrm>
          <a:prstGeom prst="rect">
            <a:avLst/>
          </a:prstGeom>
        </p:spPr>
      </p:pic>
    </p:spTree>
    <p:extLst>
      <p:ext uri="{BB962C8B-B14F-4D97-AF65-F5344CB8AC3E}">
        <p14:creationId xmlns:p14="http://schemas.microsoft.com/office/powerpoint/2010/main" val="370841019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6553201" cy="1143000"/>
          </a:xfrm>
        </p:spPr>
        <p:txBody>
          <a:bodyPr/>
          <a:lstStyle/>
          <a:p>
            <a:r>
              <a:rPr lang="en-US" dirty="0"/>
              <a:t>Hard Skills</a:t>
            </a:r>
          </a:p>
        </p:txBody>
      </p:sp>
      <p:sp>
        <p:nvSpPr>
          <p:cNvPr id="3" name="Content Placeholder 2"/>
          <p:cNvSpPr>
            <a:spLocks noGrp="1"/>
          </p:cNvSpPr>
          <p:nvPr>
            <p:ph idx="1"/>
          </p:nvPr>
        </p:nvSpPr>
        <p:spPr>
          <a:xfrm>
            <a:off x="227012" y="1600200"/>
            <a:ext cx="7237650" cy="3810000"/>
          </a:xfrm>
        </p:spPr>
        <p:txBody>
          <a:bodyPr/>
          <a:lstStyle/>
          <a:p>
            <a:r>
              <a:rPr lang="en-US" dirty="0"/>
              <a:t>Operating a wheelchair</a:t>
            </a:r>
          </a:p>
          <a:p>
            <a:r>
              <a:rPr lang="en-US" dirty="0"/>
              <a:t>Counting money</a:t>
            </a:r>
          </a:p>
          <a:p>
            <a:r>
              <a:rPr lang="en-US" dirty="0"/>
              <a:t>Navigating from point A to point B</a:t>
            </a:r>
          </a:p>
          <a:p>
            <a:r>
              <a:rPr lang="en-US" dirty="0"/>
              <a:t>Using technology</a:t>
            </a:r>
          </a:p>
          <a:p>
            <a:r>
              <a:rPr lang="en-US" dirty="0"/>
              <a:t>Getting dressed </a:t>
            </a:r>
          </a:p>
          <a:p>
            <a:r>
              <a:rPr lang="en-US" dirty="0"/>
              <a:t>Riding a bicycle</a:t>
            </a:r>
          </a:p>
          <a:p>
            <a:r>
              <a:rPr lang="en-US" dirty="0"/>
              <a:t>Using machinery </a:t>
            </a:r>
          </a:p>
        </p:txBody>
      </p:sp>
      <p:pic>
        <p:nvPicPr>
          <p:cNvPr id="5" name="Picture 4" descr="Man’s hand holding a smart phone with a map on the screen. " title="Slide 11: Hand holding smart pho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958" y="414562"/>
            <a:ext cx="4983054" cy="5376638"/>
          </a:xfrm>
          <a:prstGeom prst="rect">
            <a:avLst/>
          </a:prstGeom>
        </p:spPr>
      </p:pic>
    </p:spTree>
    <p:extLst>
      <p:ext uri="{BB962C8B-B14F-4D97-AF65-F5344CB8AC3E}">
        <p14:creationId xmlns:p14="http://schemas.microsoft.com/office/powerpoint/2010/main" val="237154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912" y="1600200"/>
            <a:ext cx="9525001" cy="4419600"/>
          </a:xfrm>
        </p:spPr>
        <p:txBody>
          <a:bodyPr/>
          <a:lstStyle/>
          <a:p>
            <a:pPr marL="0" indent="0" algn="ctr">
              <a:buNone/>
            </a:pPr>
            <a:r>
              <a:rPr lang="en-US" sz="2400" dirty="0">
                <a:solidFill>
                  <a:srgbClr val="006699"/>
                </a:solidFill>
              </a:rPr>
              <a:t>Finding ways for young people to have responsibilities </a:t>
            </a:r>
            <a:br>
              <a:rPr lang="en-US" sz="2400" dirty="0">
                <a:solidFill>
                  <a:srgbClr val="006699"/>
                </a:solidFill>
              </a:rPr>
            </a:br>
            <a:r>
              <a:rPr lang="en-US" sz="2400" dirty="0">
                <a:solidFill>
                  <a:srgbClr val="006699"/>
                </a:solidFill>
              </a:rPr>
              <a:t>helps them be good employees.</a:t>
            </a:r>
          </a:p>
          <a:p>
            <a:r>
              <a:rPr lang="en-US" dirty="0"/>
              <a:t>Chores</a:t>
            </a:r>
          </a:p>
          <a:p>
            <a:r>
              <a:rPr lang="en-US" dirty="0"/>
              <a:t>School work</a:t>
            </a:r>
          </a:p>
          <a:p>
            <a:r>
              <a:rPr lang="en-US" dirty="0"/>
              <a:t>Own bank account</a:t>
            </a:r>
          </a:p>
          <a:p>
            <a:r>
              <a:rPr lang="en-US" dirty="0"/>
              <a:t>It’s OK for young people to take risks and to experience failure. The goal is to have them </a:t>
            </a:r>
            <a:br>
              <a:rPr lang="en-US" dirty="0"/>
            </a:br>
            <a:r>
              <a:rPr lang="en-US" dirty="0"/>
              <a:t>give a good effort. </a:t>
            </a:r>
          </a:p>
        </p:txBody>
      </p:sp>
      <p:sp>
        <p:nvSpPr>
          <p:cNvPr id="2" name="Title 1"/>
          <p:cNvSpPr>
            <a:spLocks noGrp="1"/>
          </p:cNvSpPr>
          <p:nvPr>
            <p:ph type="title"/>
          </p:nvPr>
        </p:nvSpPr>
        <p:spPr>
          <a:xfrm>
            <a:off x="914162" y="457200"/>
            <a:ext cx="10360501" cy="1143000"/>
          </a:xfrm>
        </p:spPr>
        <p:txBody>
          <a:bodyPr/>
          <a:lstStyle/>
          <a:p>
            <a:pPr algn="ctr"/>
            <a:r>
              <a:rPr lang="en-US" dirty="0"/>
              <a:t>Building Responsibility</a:t>
            </a:r>
          </a:p>
        </p:txBody>
      </p:sp>
    </p:spTree>
    <p:extLst>
      <p:ext uri="{BB962C8B-B14F-4D97-AF65-F5344CB8AC3E}">
        <p14:creationId xmlns:p14="http://schemas.microsoft.com/office/powerpoint/2010/main" val="252552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57200"/>
            <a:ext cx="10360501" cy="838200"/>
          </a:xfrm>
        </p:spPr>
        <p:txBody>
          <a:bodyPr/>
          <a:lstStyle/>
          <a:p>
            <a:r>
              <a:rPr lang="en-US" dirty="0"/>
              <a:t>What are Employers Looking For?</a:t>
            </a:r>
          </a:p>
        </p:txBody>
      </p:sp>
      <p:sp>
        <p:nvSpPr>
          <p:cNvPr id="3" name="Content Placeholder 2"/>
          <p:cNvSpPr>
            <a:spLocks noGrp="1"/>
          </p:cNvSpPr>
          <p:nvPr>
            <p:ph idx="1"/>
          </p:nvPr>
        </p:nvSpPr>
        <p:spPr>
          <a:xfrm>
            <a:off x="912812" y="1524000"/>
            <a:ext cx="10360501" cy="2362200"/>
          </a:xfrm>
        </p:spPr>
        <p:txBody>
          <a:bodyPr/>
          <a:lstStyle/>
          <a:p>
            <a:pPr marL="0" indent="0" algn="ctr">
              <a:buNone/>
            </a:pPr>
            <a:r>
              <a:rPr lang="en-US" b="1" dirty="0"/>
              <a:t>We need to translate the skills and talents of youth into what employers are looking for. </a:t>
            </a:r>
          </a:p>
          <a:p>
            <a:pPr marL="0" indent="0" algn="ctr">
              <a:buNone/>
            </a:pPr>
            <a:endParaRPr lang="en-US" b="1" dirty="0"/>
          </a:p>
          <a:p>
            <a:pPr marL="0" indent="0" algn="ctr">
              <a:buNone/>
            </a:pPr>
            <a:r>
              <a:rPr lang="en-US" b="1" dirty="0">
                <a:solidFill>
                  <a:srgbClr val="C00000"/>
                </a:solidFill>
              </a:rPr>
              <a:t>“I am _______, and that allows me to ________ .”</a:t>
            </a:r>
          </a:p>
          <a:p>
            <a:pPr marL="0" indent="0" algn="ctr">
              <a:buNone/>
            </a:pPr>
            <a:endParaRPr lang="en-US" b="1" dirty="0">
              <a:solidFill>
                <a:srgbClr val="C00000"/>
              </a:solidFill>
            </a:endParaRPr>
          </a:p>
          <a:p>
            <a:pPr marL="0" indent="0">
              <a:buNone/>
            </a:pPr>
            <a:endParaRPr lang="en-US" dirty="0">
              <a:solidFill>
                <a:srgbClr val="C00000"/>
              </a:solidFill>
            </a:endParaRPr>
          </a:p>
          <a:p>
            <a:pPr marL="0" indent="0" algn="ctr">
              <a:buNone/>
            </a:pPr>
            <a:endParaRPr lang="en-US" b="1" dirty="0">
              <a:solidFill>
                <a:srgbClr val="C00000"/>
              </a:solidFill>
            </a:endParaRPr>
          </a:p>
          <a:p>
            <a:pPr marL="0" indent="0" algn="ctr">
              <a:buNone/>
            </a:pPr>
            <a:endParaRPr lang="en-US" b="1" dirty="0">
              <a:solidFill>
                <a:srgbClr val="C00000"/>
              </a:solidFill>
            </a:endParaRPr>
          </a:p>
          <a:p>
            <a:pPr marL="0" indent="0" algn="ctr">
              <a:buNone/>
            </a:pPr>
            <a:endParaRPr lang="en-US" dirty="0"/>
          </a:p>
          <a:p>
            <a:pPr marL="0" indent="0" algn="ctr">
              <a:buNone/>
            </a:pPr>
            <a:endParaRPr lang="en-US" dirty="0"/>
          </a:p>
        </p:txBody>
      </p:sp>
      <p:pic>
        <p:nvPicPr>
          <p:cNvPr id="5" name="Picture 4" title="photo of a young man washing c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047" y="3886200"/>
            <a:ext cx="2880562" cy="1917383"/>
          </a:xfrm>
          <a:prstGeom prst="rect">
            <a:avLst/>
          </a:prstGeom>
        </p:spPr>
      </p:pic>
      <p:pic>
        <p:nvPicPr>
          <p:cNvPr id="6" name="Picture 5" title="photo of a young man tending to a gard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165" y="3964780"/>
            <a:ext cx="3142432" cy="1760220"/>
          </a:xfrm>
          <a:prstGeom prst="rect">
            <a:avLst/>
          </a:prstGeom>
        </p:spPr>
      </p:pic>
      <p:pic>
        <p:nvPicPr>
          <p:cNvPr id="7" name="Picture 6" title="Photo of an adult woman and two teenaged women in the kitchen.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9300" y="3957637"/>
            <a:ext cx="2880562" cy="1917383"/>
          </a:xfrm>
          <a:prstGeom prst="rect">
            <a:avLst/>
          </a:prstGeom>
        </p:spPr>
      </p:pic>
    </p:spTree>
    <p:extLst>
      <p:ext uri="{BB962C8B-B14F-4D97-AF65-F5344CB8AC3E}">
        <p14:creationId xmlns:p14="http://schemas.microsoft.com/office/powerpoint/2010/main" val="51646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AC1B-941C-5749-8532-0F4B176B210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CDFA756-75A4-6F45-A112-F59F4BB875F1}"/>
              </a:ext>
            </a:extLst>
          </p:cNvPr>
          <p:cNvSpPr>
            <a:spLocks noGrp="1"/>
          </p:cNvSpPr>
          <p:nvPr>
            <p:ph idx="1"/>
          </p:nvPr>
        </p:nvSpPr>
        <p:spPr/>
        <p:txBody>
          <a:bodyPr/>
          <a:lstStyle/>
          <a:p>
            <a:pPr marL="0" indent="0" defTabSz="228600">
              <a:lnSpc>
                <a:spcPct val="100000"/>
              </a:lnSpc>
              <a:buNone/>
              <a:tabLst>
                <a:tab pos="228600" algn="l"/>
              </a:tabLst>
            </a:pPr>
            <a:r>
              <a:rPr lang="en-US" dirty="0">
                <a:solidFill>
                  <a:srgbClr val="006699"/>
                </a:solidFill>
              </a:rPr>
              <a:t>Step 1: </a:t>
            </a:r>
            <a:r>
              <a:rPr lang="en-US" dirty="0"/>
              <a:t>		Get teen debit card (Greenlight or </a:t>
            </a:r>
            <a:r>
              <a:rPr lang="en-US" dirty="0" err="1"/>
              <a:t>FamZoo</a:t>
            </a:r>
            <a:r>
              <a:rPr lang="en-US" dirty="0"/>
              <a:t>)</a:t>
            </a:r>
          </a:p>
          <a:p>
            <a:pPr marL="0" indent="0" defTabSz="228600">
              <a:lnSpc>
                <a:spcPct val="100000"/>
              </a:lnSpc>
              <a:buNone/>
              <a:tabLst>
                <a:tab pos="228600" algn="l"/>
              </a:tabLst>
            </a:pPr>
            <a:r>
              <a:rPr lang="en-US" dirty="0">
                <a:solidFill>
                  <a:srgbClr val="006699"/>
                </a:solidFill>
              </a:rPr>
              <a:t>Step 2: </a:t>
            </a:r>
            <a:r>
              <a:rPr lang="en-US" dirty="0"/>
              <a:t>		Load card with $20</a:t>
            </a:r>
          </a:p>
          <a:p>
            <a:pPr marL="0" indent="0" defTabSz="228600">
              <a:lnSpc>
                <a:spcPct val="100000"/>
              </a:lnSpc>
              <a:buNone/>
              <a:tabLst>
                <a:tab pos="228600" algn="l"/>
              </a:tabLst>
            </a:pPr>
            <a:r>
              <a:rPr lang="en-US" dirty="0">
                <a:solidFill>
                  <a:srgbClr val="006699"/>
                </a:solidFill>
              </a:rPr>
              <a:t>Step 3: </a:t>
            </a:r>
            <a:r>
              <a:rPr lang="en-US" dirty="0"/>
              <a:t>		Work with youth to set a menu</a:t>
            </a:r>
          </a:p>
          <a:p>
            <a:pPr marL="1603375" indent="-1603375" defTabSz="228600">
              <a:lnSpc>
                <a:spcPct val="100000"/>
              </a:lnSpc>
              <a:buNone/>
              <a:tabLst>
                <a:tab pos="228600" algn="l"/>
              </a:tabLst>
            </a:pPr>
            <a:r>
              <a:rPr lang="en-US" dirty="0">
                <a:solidFill>
                  <a:srgbClr val="006699"/>
                </a:solidFill>
              </a:rPr>
              <a:t>Step 4:		</a:t>
            </a:r>
            <a:r>
              <a:rPr lang="en-US" dirty="0"/>
              <a:t>Have youth take lead for buying related      groceries (under budget)</a:t>
            </a:r>
          </a:p>
          <a:p>
            <a:pPr marL="0" indent="0" defTabSz="228600">
              <a:lnSpc>
                <a:spcPct val="100000"/>
              </a:lnSpc>
              <a:buNone/>
              <a:tabLst>
                <a:tab pos="228600" algn="l"/>
              </a:tabLst>
            </a:pPr>
            <a:r>
              <a:rPr lang="en-US" dirty="0">
                <a:solidFill>
                  <a:srgbClr val="006699"/>
                </a:solidFill>
              </a:rPr>
              <a:t>Step 5: </a:t>
            </a:r>
            <a:r>
              <a:rPr lang="en-US" dirty="0"/>
              <a:t>		Use debit card to make transaction</a:t>
            </a:r>
          </a:p>
          <a:p>
            <a:pPr marL="1430338" indent="-1430338" defTabSz="228600">
              <a:lnSpc>
                <a:spcPct val="100000"/>
              </a:lnSpc>
              <a:buNone/>
            </a:pPr>
            <a:r>
              <a:rPr lang="en-US" dirty="0">
                <a:solidFill>
                  <a:srgbClr val="006699"/>
                </a:solidFill>
              </a:rPr>
              <a:t>Step 6: </a:t>
            </a:r>
            <a:r>
              <a:rPr lang="en-US" dirty="0"/>
              <a:t>			Have youth help make the meal </a:t>
            </a:r>
          </a:p>
          <a:p>
            <a:pPr defTabSz="228600"/>
            <a:endParaRPr lang="en-US" dirty="0"/>
          </a:p>
        </p:txBody>
      </p:sp>
    </p:spTree>
    <p:extLst>
      <p:ext uri="{BB962C8B-B14F-4D97-AF65-F5344CB8AC3E}">
        <p14:creationId xmlns:p14="http://schemas.microsoft.com/office/powerpoint/2010/main" val="153768764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ure of Abraham Lincoln with the quote “Give me six hours to chop down a tree and I will spend the first four sharpening the axe.” &#10;" title="Slide 15: Abraham Lincoln quo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812" y="990600"/>
            <a:ext cx="5015200" cy="5016506"/>
          </a:xfrm>
          <a:prstGeom prst="rect">
            <a:avLst/>
          </a:prstGeom>
        </p:spPr>
      </p:pic>
      <p:sp>
        <p:nvSpPr>
          <p:cNvPr id="2" name="Title 1"/>
          <p:cNvSpPr>
            <a:spLocks noGrp="1"/>
          </p:cNvSpPr>
          <p:nvPr>
            <p:ph type="title"/>
          </p:nvPr>
        </p:nvSpPr>
        <p:spPr>
          <a:xfrm>
            <a:off x="912812" y="381000"/>
            <a:ext cx="10360501" cy="685800"/>
          </a:xfrm>
        </p:spPr>
        <p:txBody>
          <a:bodyPr/>
          <a:lstStyle/>
          <a:p>
            <a:r>
              <a:rPr lang="en-US" dirty="0"/>
              <a:t>The Process</a:t>
            </a:r>
          </a:p>
        </p:txBody>
      </p:sp>
      <p:sp>
        <p:nvSpPr>
          <p:cNvPr id="3" name="Text Placeholder 2"/>
          <p:cNvSpPr>
            <a:spLocks noGrp="1"/>
          </p:cNvSpPr>
          <p:nvPr>
            <p:ph idx="1"/>
          </p:nvPr>
        </p:nvSpPr>
        <p:spPr>
          <a:xfrm>
            <a:off x="1827212" y="1676400"/>
            <a:ext cx="4265850" cy="3810000"/>
          </a:xfrm>
        </p:spPr>
        <p:txBody>
          <a:bodyPr/>
          <a:lstStyle/>
          <a:p>
            <a:pPr marL="203200" indent="0">
              <a:buNone/>
            </a:pPr>
            <a:r>
              <a:rPr lang="en-US" sz="5400" b="1" dirty="0">
                <a:solidFill>
                  <a:srgbClr val="006699"/>
                </a:solidFill>
              </a:rPr>
              <a:t>Explore</a:t>
            </a:r>
          </a:p>
          <a:p>
            <a:pPr marL="203200" indent="0">
              <a:buNone/>
            </a:pPr>
            <a:r>
              <a:rPr lang="en-US" sz="5400" b="1" dirty="0">
                <a:solidFill>
                  <a:srgbClr val="006699"/>
                </a:solidFill>
              </a:rPr>
              <a:t>Prepare</a:t>
            </a:r>
          </a:p>
          <a:p>
            <a:pPr marL="203200" indent="0">
              <a:buNone/>
            </a:pPr>
            <a:r>
              <a:rPr lang="en-US" sz="5400" b="1" dirty="0">
                <a:solidFill>
                  <a:srgbClr val="006699"/>
                </a:solidFill>
              </a:rPr>
              <a:t>Act</a:t>
            </a:r>
          </a:p>
          <a:p>
            <a:pPr marL="203200" indent="0">
              <a:buNone/>
            </a:pPr>
            <a:endParaRPr lang="en-US" dirty="0"/>
          </a:p>
          <a:p>
            <a:pPr marL="203200" indent="0">
              <a:buNone/>
            </a:pPr>
            <a:endParaRPr lang="en-US" dirty="0"/>
          </a:p>
        </p:txBody>
      </p:sp>
    </p:spTree>
    <p:extLst>
      <p:ext uri="{BB962C8B-B14F-4D97-AF65-F5344CB8AC3E}">
        <p14:creationId xmlns:p14="http://schemas.microsoft.com/office/powerpoint/2010/main" val="1041986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B0EF-A778-454E-AE98-A9A11C1AF198}"/>
              </a:ext>
            </a:extLst>
          </p:cNvPr>
          <p:cNvSpPr>
            <a:spLocks noGrp="1"/>
          </p:cNvSpPr>
          <p:nvPr>
            <p:ph type="title"/>
          </p:nvPr>
        </p:nvSpPr>
        <p:spPr>
          <a:xfrm>
            <a:off x="150812" y="457200"/>
            <a:ext cx="5866050" cy="1143000"/>
          </a:xfrm>
        </p:spPr>
        <p:txBody>
          <a:bodyPr/>
          <a:lstStyle/>
          <a:p>
            <a:r>
              <a:rPr lang="en-US" dirty="0"/>
              <a:t>Explore Career Options </a:t>
            </a:r>
          </a:p>
        </p:txBody>
      </p:sp>
      <p:sp>
        <p:nvSpPr>
          <p:cNvPr id="3" name="Content Placeholder 2">
            <a:extLst>
              <a:ext uri="{FF2B5EF4-FFF2-40B4-BE49-F238E27FC236}">
                <a16:creationId xmlns:a16="http://schemas.microsoft.com/office/drawing/2014/main" id="{EE56C015-7515-4812-B2CA-A98F6953C4E1}"/>
              </a:ext>
            </a:extLst>
          </p:cNvPr>
          <p:cNvSpPr>
            <a:spLocks noGrp="1"/>
          </p:cNvSpPr>
          <p:nvPr>
            <p:ph sz="half" idx="1"/>
          </p:nvPr>
        </p:nvSpPr>
        <p:spPr>
          <a:xfrm>
            <a:off x="303212" y="1752600"/>
            <a:ext cx="5713650" cy="3810000"/>
          </a:xfrm>
        </p:spPr>
        <p:txBody>
          <a:bodyPr/>
          <a:lstStyle/>
          <a:p>
            <a:r>
              <a:rPr lang="en-US" dirty="0"/>
              <a:t>Set employment goal early</a:t>
            </a:r>
          </a:p>
          <a:p>
            <a:r>
              <a:rPr lang="en-US" dirty="0"/>
              <a:t>Build responsibility</a:t>
            </a:r>
          </a:p>
          <a:p>
            <a:r>
              <a:rPr lang="en-US" dirty="0"/>
              <a:t>Explore community-based options</a:t>
            </a:r>
          </a:p>
          <a:p>
            <a:r>
              <a:rPr lang="en-US" dirty="0"/>
              <a:t>Advocate for work experiences</a:t>
            </a:r>
          </a:p>
          <a:p>
            <a:r>
              <a:rPr lang="en-US" dirty="0"/>
              <a:t>Use your networks</a:t>
            </a:r>
          </a:p>
          <a:p>
            <a:endParaRPr lang="en-US" dirty="0"/>
          </a:p>
          <a:p>
            <a:endParaRPr lang="en-US" dirty="0"/>
          </a:p>
        </p:txBody>
      </p:sp>
      <p:pic>
        <p:nvPicPr>
          <p:cNvPr id="5" name="Picture 2" descr="A picture of Alexa shopping at a grocery store.&#10;" title="Slide 16: Alexa at the store">
            <a:extLst>
              <a:ext uri="{FF2B5EF4-FFF2-40B4-BE49-F238E27FC236}">
                <a16:creationId xmlns:a16="http://schemas.microsoft.com/office/drawing/2014/main" id="{A33635BC-6845-4950-8421-3C14AC525C1B}"/>
              </a:ext>
            </a:extLst>
          </p:cNvPr>
          <p:cNvPicPr>
            <a:picLocks noGrp="1" noChangeAspect="1" noChangeArrowheads="1"/>
          </p:cNvPicPr>
          <p:nvPr>
            <p:ph sz="half" idx="2"/>
          </p:nvPr>
        </p:nvPicPr>
        <p:blipFill rotWithShape="1">
          <a:blip r:embed="rId3">
            <a:alphaModFix amt="70000"/>
            <a:extLst>
              <a:ext uri="{28A0092B-C50C-407E-A947-70E740481C1C}">
                <a14:useLocalDpi xmlns:a14="http://schemas.microsoft.com/office/drawing/2010/main" val="0"/>
              </a:ext>
            </a:extLst>
          </a:blip>
          <a:srcRect l="31433" r="12544"/>
          <a:stretch/>
        </p:blipFill>
        <p:spPr>
          <a:xfrm>
            <a:off x="6475412" y="457200"/>
            <a:ext cx="5359513" cy="5376271"/>
          </a:xfrm>
          <a:ln>
            <a:solidFill>
              <a:srgbClr val="5B9BD5"/>
            </a:solidFill>
          </a:ln>
        </p:spPr>
      </p:pic>
    </p:spTree>
    <p:extLst>
      <p:ext uri="{BB962C8B-B14F-4D97-AF65-F5344CB8AC3E}">
        <p14:creationId xmlns:p14="http://schemas.microsoft.com/office/powerpoint/2010/main" val="291412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dirty="0"/>
              <a:t>Using Personal Networks</a:t>
            </a:r>
          </a:p>
        </p:txBody>
      </p:sp>
      <p:sp>
        <p:nvSpPr>
          <p:cNvPr id="8" name="Text Placeholder 7"/>
          <p:cNvSpPr>
            <a:spLocks noGrp="1"/>
          </p:cNvSpPr>
          <p:nvPr>
            <p:ph idx="1"/>
          </p:nvPr>
        </p:nvSpPr>
        <p:spPr/>
        <p:txBody>
          <a:bodyPr>
            <a:normAutofit lnSpcReduction="10000"/>
          </a:bodyPr>
          <a:lstStyle/>
          <a:p>
            <a:r>
              <a:rPr lang="en-US" sz="3200" dirty="0"/>
              <a:t>Family</a:t>
            </a:r>
          </a:p>
          <a:p>
            <a:r>
              <a:rPr lang="en-US" sz="3200" dirty="0"/>
              <a:t>Friends</a:t>
            </a:r>
          </a:p>
          <a:p>
            <a:r>
              <a:rPr lang="en-US" sz="3200" dirty="0"/>
              <a:t>Places of worship</a:t>
            </a:r>
          </a:p>
          <a:p>
            <a:r>
              <a:rPr lang="en-US" sz="3200" dirty="0"/>
              <a:t>Businesses you frequent</a:t>
            </a:r>
          </a:p>
          <a:p>
            <a:r>
              <a:rPr lang="en-US" sz="3200" dirty="0"/>
              <a:t>Neighbors                                  </a:t>
            </a:r>
          </a:p>
          <a:p>
            <a:r>
              <a:rPr lang="en-US" sz="3200" dirty="0"/>
              <a:t>Book club</a:t>
            </a:r>
          </a:p>
          <a:p>
            <a:r>
              <a:rPr lang="en-US" sz="3200" dirty="0"/>
              <a:t>Co-workers</a:t>
            </a:r>
          </a:p>
        </p:txBody>
      </p:sp>
      <p:pic>
        <p:nvPicPr>
          <p:cNvPr id="9" name="Picture 8" descr="Graphic shows a circle in the middle of six other circles. The middle circle says “Me”, while the other six say “Professional associations”, “Ex colleagues”, “Ex classmates, professors”, “Friends and Social Acquaintances”, “Family and Relatives, and “Neighbors”" title="Slide 17: Personal network graph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878" y="1676100"/>
            <a:ext cx="5344920" cy="3867976"/>
          </a:xfrm>
          <a:prstGeom prst="rect">
            <a:avLst/>
          </a:prstGeom>
        </p:spPr>
      </p:pic>
    </p:spTree>
    <p:extLst>
      <p:ext uri="{BB962C8B-B14F-4D97-AF65-F5344CB8AC3E}">
        <p14:creationId xmlns:p14="http://schemas.microsoft.com/office/powerpoint/2010/main" val="52714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10360501" cy="1143000"/>
          </a:xfrm>
        </p:spPr>
        <p:txBody>
          <a:bodyPr/>
          <a:lstStyle/>
          <a:p>
            <a:pPr algn="ctr"/>
            <a:r>
              <a:rPr lang="en-US" dirty="0"/>
              <a:t> Getting Involved</a:t>
            </a:r>
          </a:p>
        </p:txBody>
      </p:sp>
      <p:pic>
        <p:nvPicPr>
          <p:cNvPr id="5" name="Content Placeholder 4" title="icon of a choi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2" y="1371600"/>
            <a:ext cx="1904504" cy="1905000"/>
          </a:xfrm>
        </p:spPr>
      </p:pic>
      <p:pic>
        <p:nvPicPr>
          <p:cNvPr id="6" name="Picture 5" title="icon of a house of worshi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812" y="3581400"/>
            <a:ext cx="2142567" cy="2143125"/>
          </a:xfrm>
          <a:prstGeom prst="rect">
            <a:avLst/>
          </a:prstGeom>
        </p:spPr>
      </p:pic>
      <p:pic>
        <p:nvPicPr>
          <p:cNvPr id="7" name="Picture 6" title="icon representing a community gard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012" y="3581400"/>
            <a:ext cx="2571080" cy="1781175"/>
          </a:xfrm>
          <a:prstGeom prst="rect">
            <a:avLst/>
          </a:prstGeom>
        </p:spPr>
      </p:pic>
      <p:pic>
        <p:nvPicPr>
          <p:cNvPr id="8" name="Picture 7" title="icon representing theate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5612" y="1295400"/>
            <a:ext cx="2142567" cy="2143125"/>
          </a:xfrm>
          <a:prstGeom prst="rect">
            <a:avLst/>
          </a:prstGeom>
        </p:spPr>
      </p:pic>
      <p:pic>
        <p:nvPicPr>
          <p:cNvPr id="9" name="Picture 8" title="icon representing scout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3442" y="674471"/>
            <a:ext cx="2503557" cy="2504209"/>
          </a:xfrm>
          <a:prstGeom prst="rect">
            <a:avLst/>
          </a:prstGeom>
        </p:spPr>
      </p:pic>
      <p:pic>
        <p:nvPicPr>
          <p:cNvPr id="10" name="Picture 9" title="icon representing sport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3612" y="2362200"/>
            <a:ext cx="2142567" cy="2143125"/>
          </a:xfrm>
          <a:prstGeom prst="rect">
            <a:avLst/>
          </a:prstGeom>
        </p:spPr>
      </p:pic>
      <p:pic>
        <p:nvPicPr>
          <p:cNvPr id="11" name="Picture 10" title="icon representing a video game club"/>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0412" y="3429000"/>
            <a:ext cx="2142567" cy="2143125"/>
          </a:xfrm>
          <a:prstGeom prst="rect">
            <a:avLst/>
          </a:prstGeom>
        </p:spPr>
      </p:pic>
    </p:spTree>
    <p:extLst>
      <p:ext uri="{BB962C8B-B14F-4D97-AF65-F5344CB8AC3E}">
        <p14:creationId xmlns:p14="http://schemas.microsoft.com/office/powerpoint/2010/main" val="3980482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BBA-1EBB-4D97-9B70-CEF44B4E62AD}"/>
              </a:ext>
            </a:extLst>
          </p:cNvPr>
          <p:cNvSpPr>
            <a:spLocks noGrp="1"/>
          </p:cNvSpPr>
          <p:nvPr>
            <p:ph type="title"/>
          </p:nvPr>
        </p:nvSpPr>
        <p:spPr>
          <a:xfrm>
            <a:off x="0" y="228600"/>
            <a:ext cx="6323012" cy="1143000"/>
          </a:xfrm>
        </p:spPr>
        <p:txBody>
          <a:bodyPr/>
          <a:lstStyle/>
          <a:p>
            <a:r>
              <a:rPr lang="en-US" dirty="0"/>
              <a:t> Preparing for Employment</a:t>
            </a:r>
          </a:p>
        </p:txBody>
      </p:sp>
      <p:sp>
        <p:nvSpPr>
          <p:cNvPr id="3" name="Content Placeholder 2">
            <a:extLst>
              <a:ext uri="{FF2B5EF4-FFF2-40B4-BE49-F238E27FC236}">
                <a16:creationId xmlns:a16="http://schemas.microsoft.com/office/drawing/2014/main" id="{02DEB501-E2B9-4054-A9B9-28018B5909D0}"/>
              </a:ext>
            </a:extLst>
          </p:cNvPr>
          <p:cNvSpPr>
            <a:spLocks noGrp="1"/>
          </p:cNvSpPr>
          <p:nvPr>
            <p:ph sz="half" idx="1"/>
          </p:nvPr>
        </p:nvSpPr>
        <p:spPr>
          <a:xfrm>
            <a:off x="227012" y="1371600"/>
            <a:ext cx="5867400" cy="4419600"/>
          </a:xfrm>
        </p:spPr>
        <p:txBody>
          <a:bodyPr/>
          <a:lstStyle/>
          <a:p>
            <a:r>
              <a:rPr lang="en-US" sz="2800" dirty="0"/>
              <a:t>Social Skills</a:t>
            </a:r>
          </a:p>
          <a:p>
            <a:r>
              <a:rPr lang="en-US" sz="2800" dirty="0"/>
              <a:t>Hygiene </a:t>
            </a:r>
          </a:p>
          <a:p>
            <a:r>
              <a:rPr lang="en-US" sz="2800" dirty="0"/>
              <a:t>Safety–school, community, transportation, appropriate relationships</a:t>
            </a:r>
          </a:p>
          <a:p>
            <a:r>
              <a:rPr lang="en-US" sz="2800" dirty="0"/>
              <a:t>Expanded use of technology</a:t>
            </a:r>
          </a:p>
          <a:p>
            <a:r>
              <a:rPr lang="en-US" sz="2800" dirty="0"/>
              <a:t>Practice independent skills</a:t>
            </a:r>
          </a:p>
          <a:p>
            <a:r>
              <a:rPr lang="en-US" sz="2800" dirty="0"/>
              <a:t>Focus on the skills needed to obtain and maintain a job!</a:t>
            </a:r>
          </a:p>
          <a:p>
            <a:endParaRPr lang="en-US" dirty="0"/>
          </a:p>
          <a:p>
            <a:endParaRPr lang="en-US" dirty="0"/>
          </a:p>
          <a:p>
            <a:endParaRPr lang="en-US" dirty="0"/>
          </a:p>
          <a:p>
            <a:endParaRPr lang="en-US" dirty="0"/>
          </a:p>
          <a:p>
            <a:endParaRPr lang="en-US" dirty="0"/>
          </a:p>
        </p:txBody>
      </p:sp>
      <p:pic>
        <p:nvPicPr>
          <p:cNvPr id="5" name="image1.jpg" descr="Picture of Alexa pointing to a public transportation map. " title="Slide 19: Alexa navigating public transportation">
            <a:extLst>
              <a:ext uri="{FF2B5EF4-FFF2-40B4-BE49-F238E27FC236}">
                <a16:creationId xmlns:a16="http://schemas.microsoft.com/office/drawing/2014/main" id="{9291BB6C-C4BC-44C4-9E3B-32117E8F535C}"/>
              </a:ext>
            </a:extLst>
          </p:cNvPr>
          <p:cNvPicPr>
            <a:picLocks noGrp="1"/>
          </p:cNvPicPr>
          <p:nvPr>
            <p:ph sz="half" idx="2"/>
          </p:nvPr>
        </p:nvPicPr>
        <p:blipFill rotWithShape="1">
          <a:blip r:embed="rId3">
            <a:alphaModFix amt="87000"/>
          </a:blip>
          <a:srcRect l="29278" t="-324" r="7646" b="324"/>
          <a:stretch/>
        </p:blipFill>
        <p:spPr>
          <a:xfrm>
            <a:off x="6551612" y="533400"/>
            <a:ext cx="5512517" cy="4989987"/>
          </a:xfrm>
          <a:ln>
            <a:solidFill>
              <a:srgbClr val="5B9BD5"/>
            </a:solidFill>
          </a:ln>
        </p:spPr>
      </p:pic>
    </p:spTree>
    <p:extLst>
      <p:ext uri="{BB962C8B-B14F-4D97-AF65-F5344CB8AC3E}">
        <p14:creationId xmlns:p14="http://schemas.microsoft.com/office/powerpoint/2010/main" val="288228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Agenda</a:t>
            </a:r>
          </a:p>
        </p:txBody>
      </p:sp>
      <p:sp>
        <p:nvSpPr>
          <p:cNvPr id="3" name="Content Placeholder 2"/>
          <p:cNvSpPr>
            <a:spLocks noGrp="1"/>
          </p:cNvSpPr>
          <p:nvPr>
            <p:ph idx="1"/>
          </p:nvPr>
        </p:nvSpPr>
        <p:spPr>
          <a:xfrm>
            <a:off x="914162" y="1752600"/>
            <a:ext cx="10057049" cy="3810000"/>
          </a:xfrm>
        </p:spPr>
        <p:txBody>
          <a:bodyPr/>
          <a:lstStyle/>
          <a:p>
            <a:r>
              <a:rPr lang="en-US" dirty="0"/>
              <a:t>The importance of work experiences</a:t>
            </a:r>
          </a:p>
          <a:p>
            <a:r>
              <a:rPr lang="en-US" dirty="0"/>
              <a:t>Building needed skills for employment</a:t>
            </a:r>
          </a:p>
          <a:p>
            <a:r>
              <a:rPr lang="en-US" dirty="0"/>
              <a:t>The preparation process: Explore, Prepare, and Act</a:t>
            </a:r>
          </a:p>
          <a:p>
            <a:r>
              <a:rPr lang="en-US" dirty="0"/>
              <a:t>Alexa’s story</a:t>
            </a:r>
          </a:p>
          <a:p>
            <a:r>
              <a:rPr lang="en-US" dirty="0"/>
              <a:t>Complete corresponding section of </a:t>
            </a:r>
            <a:r>
              <a:rPr lang="en-US" dirty="0" err="1"/>
              <a:t>CtLC</a:t>
            </a:r>
            <a:r>
              <a:rPr lang="en-US" dirty="0"/>
              <a:t> Employment Portfolio </a:t>
            </a:r>
          </a:p>
        </p:txBody>
      </p:sp>
    </p:spTree>
    <p:extLst>
      <p:ext uri="{BB962C8B-B14F-4D97-AF65-F5344CB8AC3E}">
        <p14:creationId xmlns:p14="http://schemas.microsoft.com/office/powerpoint/2010/main" val="1052659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Navigating Transportation and Options</a:t>
            </a:r>
            <a:endParaRPr lang="en-US" dirty="0"/>
          </a:p>
        </p:txBody>
      </p:sp>
      <p:graphicFrame>
        <p:nvGraphicFramePr>
          <p:cNvPr id="14" name="Content Placeholder 2">
            <a:extLst>
              <a:ext uri="{FF2B5EF4-FFF2-40B4-BE49-F238E27FC236}">
                <a16:creationId xmlns:a16="http://schemas.microsoft.com/office/drawing/2014/main" id="{102F25C4-70EC-4E44-A3B6-987981F09988}"/>
              </a:ext>
            </a:extLst>
          </p:cNvPr>
          <p:cNvGraphicFramePr>
            <a:graphicFrameLocks noGrp="1"/>
          </p:cNvGraphicFramePr>
          <p:nvPr>
            <p:ph idx="1"/>
            <p:extLst>
              <p:ext uri="{D42A27DB-BD31-4B8C-83A1-F6EECF244321}">
                <p14:modId xmlns:p14="http://schemas.microsoft.com/office/powerpoint/2010/main" val="4035084667"/>
              </p:ext>
            </p:extLst>
          </p:nvPr>
        </p:nvGraphicFramePr>
        <p:xfrm>
          <a:off x="379412" y="1524000"/>
          <a:ext cx="11506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60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D3C2-6D3F-463B-9C76-40C6EA5AEE6F}"/>
              </a:ext>
            </a:extLst>
          </p:cNvPr>
          <p:cNvSpPr>
            <a:spLocks noGrp="1"/>
          </p:cNvSpPr>
          <p:nvPr>
            <p:ph type="title"/>
          </p:nvPr>
        </p:nvSpPr>
        <p:spPr>
          <a:xfrm>
            <a:off x="227012" y="304800"/>
            <a:ext cx="6096000" cy="1143000"/>
          </a:xfrm>
        </p:spPr>
        <p:txBody>
          <a:bodyPr/>
          <a:lstStyle/>
          <a:p>
            <a:r>
              <a:rPr lang="en-US" dirty="0"/>
              <a:t> Actions Towards Employment</a:t>
            </a:r>
          </a:p>
        </p:txBody>
      </p:sp>
      <p:sp>
        <p:nvSpPr>
          <p:cNvPr id="3" name="Content Placeholder 2">
            <a:extLst>
              <a:ext uri="{FF2B5EF4-FFF2-40B4-BE49-F238E27FC236}">
                <a16:creationId xmlns:a16="http://schemas.microsoft.com/office/drawing/2014/main" id="{3F3A2B38-60B3-4997-9FBD-C559C306D952}"/>
              </a:ext>
            </a:extLst>
          </p:cNvPr>
          <p:cNvSpPr>
            <a:spLocks noGrp="1"/>
          </p:cNvSpPr>
          <p:nvPr>
            <p:ph sz="half" idx="1"/>
          </p:nvPr>
        </p:nvSpPr>
        <p:spPr>
          <a:xfrm>
            <a:off x="608013" y="1752600"/>
            <a:ext cx="4648199" cy="4114800"/>
          </a:xfrm>
        </p:spPr>
        <p:txBody>
          <a:bodyPr/>
          <a:lstStyle/>
          <a:p>
            <a:r>
              <a:rPr lang="en-US" sz="2400" dirty="0"/>
              <a:t>Less time in school and more time in the community!</a:t>
            </a:r>
          </a:p>
          <a:p>
            <a:r>
              <a:rPr lang="en-US" sz="2400" dirty="0"/>
              <a:t>Work Experience – every little </a:t>
            </a:r>
            <a:br>
              <a:rPr lang="en-US" sz="2400" dirty="0"/>
            </a:br>
            <a:r>
              <a:rPr lang="en-US" sz="2400" dirty="0"/>
              <a:t>bit counts!</a:t>
            </a:r>
          </a:p>
          <a:p>
            <a:r>
              <a:rPr lang="en-US" sz="2400" dirty="0"/>
              <a:t>Break down what a day “on the job” would look like and practice the routine.</a:t>
            </a:r>
          </a:p>
          <a:p>
            <a:r>
              <a:rPr lang="en-US" sz="2400" dirty="0"/>
              <a:t>Connect with state agencies to understand the support that may be available.</a:t>
            </a:r>
          </a:p>
        </p:txBody>
      </p:sp>
      <p:pic>
        <p:nvPicPr>
          <p:cNvPr id="10" name="image2.jpg" descr="Picture of Alexa doing paperwork at a desk." title="Slide 21: Alexa at work">
            <a:extLst>
              <a:ext uri="{FF2B5EF4-FFF2-40B4-BE49-F238E27FC236}">
                <a16:creationId xmlns:a16="http://schemas.microsoft.com/office/drawing/2014/main" id="{79EA8BBF-0400-4B5A-9D59-5E46EDE7DE03}"/>
              </a:ext>
            </a:extLst>
          </p:cNvPr>
          <p:cNvPicPr>
            <a:picLocks/>
          </p:cNvPicPr>
          <p:nvPr/>
        </p:nvPicPr>
        <p:blipFill rotWithShape="1">
          <a:blip r:embed="rId3"/>
          <a:srcRect t="7345" b="15780"/>
          <a:stretch/>
        </p:blipFill>
        <p:spPr bwMode="auto">
          <a:xfrm>
            <a:off x="6932612" y="304800"/>
            <a:ext cx="4786248" cy="561756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07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C5DA-FFCE-4A8A-A024-54BB132D051A}"/>
              </a:ext>
            </a:extLst>
          </p:cNvPr>
          <p:cNvSpPr>
            <a:spLocks noGrp="1"/>
          </p:cNvSpPr>
          <p:nvPr>
            <p:ph type="title"/>
          </p:nvPr>
        </p:nvSpPr>
        <p:spPr>
          <a:xfrm>
            <a:off x="912812" y="304800"/>
            <a:ext cx="10360501" cy="1143000"/>
          </a:xfrm>
        </p:spPr>
        <p:txBody>
          <a:bodyPr/>
          <a:lstStyle/>
          <a:p>
            <a:r>
              <a:rPr lang="en-US" dirty="0"/>
              <a:t>Case Study – </a:t>
            </a:r>
            <a:r>
              <a:rPr lang="en-US" dirty="0" err="1"/>
              <a:t>Alexa’s</a:t>
            </a:r>
            <a:r>
              <a:rPr lang="en-US" dirty="0"/>
              <a:t> Story</a:t>
            </a:r>
          </a:p>
        </p:txBody>
      </p:sp>
      <p:sp>
        <p:nvSpPr>
          <p:cNvPr id="3" name="Content Placeholder 2">
            <a:extLst>
              <a:ext uri="{FF2B5EF4-FFF2-40B4-BE49-F238E27FC236}">
                <a16:creationId xmlns:a16="http://schemas.microsoft.com/office/drawing/2014/main" id="{F3F030F0-5C51-43AF-855F-61C320E4A2BE}"/>
              </a:ext>
            </a:extLst>
          </p:cNvPr>
          <p:cNvSpPr>
            <a:spLocks noGrp="1"/>
          </p:cNvSpPr>
          <p:nvPr>
            <p:ph sz="half" idx="1"/>
          </p:nvPr>
        </p:nvSpPr>
        <p:spPr>
          <a:xfrm>
            <a:off x="608012" y="1600200"/>
            <a:ext cx="5791200" cy="3810000"/>
          </a:xfrm>
        </p:spPr>
        <p:txBody>
          <a:bodyPr/>
          <a:lstStyle/>
          <a:p>
            <a:r>
              <a:rPr lang="en-US" sz="2000" dirty="0"/>
              <a:t>Inclusion in school and in the community</a:t>
            </a:r>
          </a:p>
          <a:p>
            <a:r>
              <a:rPr lang="en-US" sz="2000" dirty="0"/>
              <a:t>Expectation to “pitch in” at home and do chores – just like her sisters but modified</a:t>
            </a:r>
          </a:p>
          <a:p>
            <a:r>
              <a:rPr lang="en-US" sz="2000" dirty="0"/>
              <a:t>After School at a local Boys &amp; Girls Club – eventually led to more friendships and work opportunity</a:t>
            </a:r>
          </a:p>
          <a:p>
            <a:r>
              <a:rPr lang="en-US" sz="2000" dirty="0"/>
              <a:t>IEP goals – internships in school, work on transportation skills, social skills, technology, safety, independent living skills</a:t>
            </a:r>
          </a:p>
          <a:p>
            <a:r>
              <a:rPr lang="en-US" sz="2000" dirty="0"/>
              <a:t>Using Social Capital – </a:t>
            </a:r>
            <a:r>
              <a:rPr lang="en-US" sz="2000" dirty="0" err="1"/>
              <a:t>Alexa</a:t>
            </a:r>
            <a:r>
              <a:rPr lang="en-US" sz="2000" dirty="0"/>
              <a:t> had her first internship at City Hall when she was 15 years old and first paid position at a local floral shop</a:t>
            </a:r>
          </a:p>
          <a:p>
            <a:endParaRPr lang="en-US" sz="2000" dirty="0"/>
          </a:p>
        </p:txBody>
      </p:sp>
      <p:pic>
        <p:nvPicPr>
          <p:cNvPr id="5" name="Picture 5" descr="Picture of Alexa unboxing clothes in the back room of a store." title="Slide 22: Alexa unboxing clothes">
            <a:extLst>
              <a:ext uri="{FF2B5EF4-FFF2-40B4-BE49-F238E27FC236}">
                <a16:creationId xmlns:a16="http://schemas.microsoft.com/office/drawing/2014/main" id="{369EB661-1E88-4535-86D4-F337426AF9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21866" b="21866"/>
          <a:stretch>
            <a:fillRect/>
          </a:stretch>
        </p:blipFill>
        <p:spPr>
          <a:xfrm>
            <a:off x="6780212" y="1752600"/>
            <a:ext cx="4926277" cy="3810000"/>
          </a:xfrm>
          <a:ln>
            <a:solidFill>
              <a:srgbClr val="5B9BD5"/>
            </a:solidFill>
          </a:ln>
        </p:spPr>
      </p:pic>
    </p:spTree>
    <p:extLst>
      <p:ext uri="{BB962C8B-B14F-4D97-AF65-F5344CB8AC3E}">
        <p14:creationId xmlns:p14="http://schemas.microsoft.com/office/powerpoint/2010/main" val="198253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80EA2-517F-4B77-9C7A-D869E2D106CE}"/>
              </a:ext>
            </a:extLst>
          </p:cNvPr>
          <p:cNvSpPr>
            <a:spLocks noGrp="1"/>
          </p:cNvSpPr>
          <p:nvPr>
            <p:ph sz="half" idx="1"/>
          </p:nvPr>
        </p:nvSpPr>
        <p:spPr>
          <a:xfrm>
            <a:off x="531812" y="1219200"/>
            <a:ext cx="5486400" cy="4724400"/>
          </a:xfrm>
        </p:spPr>
        <p:txBody>
          <a:bodyPr/>
          <a:lstStyle/>
          <a:p>
            <a:r>
              <a:rPr lang="en-US" sz="2000" dirty="0" err="1"/>
              <a:t>Alexa</a:t>
            </a:r>
            <a:r>
              <a:rPr lang="en-US" sz="2000" dirty="0"/>
              <a:t> wanted to go to college – MAICEI and “You’re With Us”</a:t>
            </a:r>
          </a:p>
          <a:p>
            <a:r>
              <a:rPr lang="en-US" sz="2000" dirty="0"/>
              <a:t>Started spending less time in school and more time out in the community</a:t>
            </a:r>
          </a:p>
          <a:p>
            <a:r>
              <a:rPr lang="en-US" sz="2000" dirty="0"/>
              <a:t>Person Center Planning – </a:t>
            </a:r>
            <a:r>
              <a:rPr lang="en-US" sz="2000" dirty="0" err="1"/>
              <a:t>Alexa</a:t>
            </a:r>
            <a:r>
              <a:rPr lang="en-US" sz="2000" dirty="0"/>
              <a:t> wants to work in retail</a:t>
            </a:r>
          </a:p>
          <a:p>
            <a:r>
              <a:rPr lang="en-US" sz="2000" dirty="0"/>
              <a:t>Technology – supports with travel, money management, safety, setting timers/reminders, sentence starters for communication</a:t>
            </a:r>
          </a:p>
          <a:p>
            <a:r>
              <a:rPr lang="en-US" sz="2000" dirty="0"/>
              <a:t>Working with state agencies on support available after age 22</a:t>
            </a:r>
          </a:p>
          <a:p>
            <a:r>
              <a:rPr lang="en-US" sz="2000" dirty="0" err="1"/>
              <a:t>Alexa</a:t>
            </a:r>
            <a:r>
              <a:rPr lang="en-US" sz="2000" dirty="0"/>
              <a:t> got a job at TJ Maxx just prior to leaving school at age 22</a:t>
            </a:r>
          </a:p>
        </p:txBody>
      </p:sp>
      <p:pic>
        <p:nvPicPr>
          <p:cNvPr id="5" name="Google Shape;138;p20" descr="Picture of people walking out of a college building " title="Slide 23: People at college">
            <a:extLst>
              <a:ext uri="{FF2B5EF4-FFF2-40B4-BE49-F238E27FC236}">
                <a16:creationId xmlns:a16="http://schemas.microsoft.com/office/drawing/2014/main" id="{03DCCF7D-DB90-4070-9565-64FD62989072}"/>
              </a:ext>
            </a:extLst>
          </p:cNvPr>
          <p:cNvPicPr preferRelativeResize="0">
            <a:picLocks noGrp="1"/>
          </p:cNvPicPr>
          <p:nvPr>
            <p:ph sz="half" idx="2"/>
          </p:nvPr>
        </p:nvPicPr>
        <p:blipFill rotWithShape="1">
          <a:blip r:embed="rId3">
            <a:alphaModFix/>
          </a:blip>
          <a:srcRect t="13491" b="21541"/>
          <a:stretch/>
        </p:blipFill>
        <p:spPr>
          <a:xfrm>
            <a:off x="7111735" y="172606"/>
            <a:ext cx="5078677" cy="5868598"/>
          </a:xfrm>
        </p:spPr>
      </p:pic>
      <p:sp>
        <p:nvSpPr>
          <p:cNvPr id="4" name="Title 3"/>
          <p:cNvSpPr>
            <a:spLocks noGrp="1"/>
          </p:cNvSpPr>
          <p:nvPr>
            <p:ph type="title"/>
          </p:nvPr>
        </p:nvSpPr>
        <p:spPr>
          <a:xfrm>
            <a:off x="74612" y="152400"/>
            <a:ext cx="6781800" cy="1143000"/>
          </a:xfrm>
        </p:spPr>
        <p:txBody>
          <a:bodyPr/>
          <a:lstStyle/>
          <a:p>
            <a:r>
              <a:rPr lang="en-US" dirty="0" err="1"/>
              <a:t>Alexa’s</a:t>
            </a:r>
            <a:r>
              <a:rPr lang="en-US" dirty="0"/>
              <a:t> Story, continued</a:t>
            </a:r>
          </a:p>
        </p:txBody>
      </p:sp>
    </p:spTree>
    <p:extLst>
      <p:ext uri="{BB962C8B-B14F-4D97-AF65-F5344CB8AC3E}">
        <p14:creationId xmlns:p14="http://schemas.microsoft.com/office/powerpoint/2010/main" val="259148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Next Steps: Complete Corresponding </a:t>
            </a:r>
            <a:br>
              <a:rPr lang="en-US" dirty="0"/>
            </a:br>
            <a:r>
              <a:rPr lang="en-US" dirty="0"/>
              <a:t>Section of </a:t>
            </a:r>
            <a:r>
              <a:rPr lang="en-US" dirty="0" err="1"/>
              <a:t>CtLC</a:t>
            </a:r>
            <a:r>
              <a:rPr lang="en-US" dirty="0"/>
              <a:t> Portfolio </a:t>
            </a:r>
          </a:p>
        </p:txBody>
      </p:sp>
      <p:sp>
        <p:nvSpPr>
          <p:cNvPr id="6" name="Content Placeholder 5"/>
          <p:cNvSpPr>
            <a:spLocks noGrp="1"/>
          </p:cNvSpPr>
          <p:nvPr>
            <p:ph idx="1"/>
          </p:nvPr>
        </p:nvSpPr>
        <p:spPr>
          <a:xfrm>
            <a:off x="531812" y="2209800"/>
            <a:ext cx="11201400" cy="3810000"/>
          </a:xfrm>
        </p:spPr>
        <p:txBody>
          <a:bodyPr/>
          <a:lstStyle/>
          <a:p>
            <a:pPr marL="514350" indent="-514350">
              <a:buAutoNum type="arabicPeriod"/>
            </a:pPr>
            <a:r>
              <a:rPr lang="en-US" dirty="0"/>
              <a:t>What is my family member good at or interested in?</a:t>
            </a:r>
          </a:p>
          <a:p>
            <a:pPr marL="514350" indent="-514350">
              <a:buAutoNum type="arabicPeriod"/>
            </a:pPr>
            <a:r>
              <a:rPr lang="en-US" dirty="0"/>
              <a:t>Why is it important TO ME for my family member to work?</a:t>
            </a:r>
          </a:p>
          <a:p>
            <a:pPr marL="514350" indent="-514350">
              <a:buAutoNum type="arabicPeriod"/>
            </a:pPr>
            <a:r>
              <a:rPr lang="en-US" dirty="0"/>
              <a:t>What are the best strategies to support my family member to find and keep a job? </a:t>
            </a:r>
            <a:br>
              <a:rPr lang="en-US" dirty="0"/>
            </a:br>
            <a:r>
              <a:rPr lang="en-US" dirty="0"/>
              <a:t>(Please answer the 4 sub-questions.)</a:t>
            </a:r>
          </a:p>
        </p:txBody>
      </p:sp>
    </p:spTree>
    <p:extLst>
      <p:ext uri="{BB962C8B-B14F-4D97-AF65-F5344CB8AC3E}">
        <p14:creationId xmlns:p14="http://schemas.microsoft.com/office/powerpoint/2010/main" val="119719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a:t>
            </a:r>
          </a:p>
        </p:txBody>
      </p:sp>
      <p:sp>
        <p:nvSpPr>
          <p:cNvPr id="3" name="Content Placeholder 2"/>
          <p:cNvSpPr>
            <a:spLocks noGrp="1"/>
          </p:cNvSpPr>
          <p:nvPr>
            <p:ph idx="1"/>
          </p:nvPr>
        </p:nvSpPr>
        <p:spPr/>
        <p:txBody>
          <a:bodyPr/>
          <a:lstStyle/>
          <a:p>
            <a:pPr marL="0" indent="0" algn="ctr">
              <a:buNone/>
            </a:pPr>
            <a:r>
              <a:rPr lang="en-US" dirty="0"/>
              <a:t>Please describe some of your loved one’s strongest skills, experiences, or attributes. </a:t>
            </a:r>
            <a:br>
              <a:rPr lang="en-US" dirty="0"/>
            </a:br>
            <a:r>
              <a:rPr lang="en-US" dirty="0"/>
              <a:t>(Things that will help them get and keep a job)</a:t>
            </a:r>
          </a:p>
          <a:p>
            <a:pPr marL="0" indent="0" algn="ctr">
              <a:buNone/>
            </a:pPr>
            <a:endParaRPr lang="en-US" dirty="0"/>
          </a:p>
          <a:p>
            <a:pPr marL="0" indent="0" algn="ctr">
              <a:buNone/>
            </a:pPr>
            <a:r>
              <a:rPr lang="en-US" dirty="0"/>
              <a:t>What are some skills or supports that your loved one will need to be able to be successful on the job? </a:t>
            </a:r>
          </a:p>
        </p:txBody>
      </p:sp>
    </p:spTree>
    <p:extLst>
      <p:ext uri="{BB962C8B-B14F-4D97-AF65-F5344CB8AC3E}">
        <p14:creationId xmlns:p14="http://schemas.microsoft.com/office/powerpoint/2010/main" val="25786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2812" y="1371600"/>
            <a:ext cx="10360501" cy="4648200"/>
          </a:xfrm>
        </p:spPr>
        <p:txBody>
          <a:bodyPr/>
          <a:lstStyle/>
          <a:p>
            <a:pPr marL="0" indent="0" algn="ctr">
              <a:buNone/>
            </a:pPr>
            <a:r>
              <a:rPr lang="en-US" sz="2400" dirty="0"/>
              <a:t>One of the best predictors of employment success for people with disabilities is having meaningful work experiences while in high school.</a:t>
            </a:r>
          </a:p>
          <a:p>
            <a:endParaRPr lang="en-US" dirty="0"/>
          </a:p>
          <a:p>
            <a:pPr lvl="2"/>
            <a:r>
              <a:rPr lang="en-US" sz="2800" dirty="0"/>
              <a:t>Informational interview</a:t>
            </a:r>
          </a:p>
          <a:p>
            <a:pPr lvl="2"/>
            <a:r>
              <a:rPr lang="en-US" sz="2800" dirty="0"/>
              <a:t>Job Shadowing</a:t>
            </a:r>
          </a:p>
          <a:p>
            <a:pPr lvl="2"/>
            <a:r>
              <a:rPr lang="en-US" sz="2800" dirty="0"/>
              <a:t>Volunteering</a:t>
            </a:r>
          </a:p>
          <a:p>
            <a:pPr lvl="2"/>
            <a:r>
              <a:rPr lang="en-US" sz="2800" dirty="0"/>
              <a:t>Internships</a:t>
            </a:r>
          </a:p>
          <a:p>
            <a:pPr lvl="2"/>
            <a:r>
              <a:rPr lang="en-US" sz="2800" dirty="0"/>
              <a:t>Paid entry-level job   </a:t>
            </a:r>
            <a:r>
              <a:rPr lang="en-US" dirty="0"/>
              <a:t>     </a:t>
            </a:r>
          </a:p>
        </p:txBody>
      </p:sp>
      <p:sp>
        <p:nvSpPr>
          <p:cNvPr id="4" name="Title 3"/>
          <p:cNvSpPr>
            <a:spLocks noGrp="1"/>
          </p:cNvSpPr>
          <p:nvPr>
            <p:ph type="title"/>
          </p:nvPr>
        </p:nvSpPr>
        <p:spPr>
          <a:xfrm>
            <a:off x="914162" y="457200"/>
            <a:ext cx="10360501" cy="914400"/>
          </a:xfrm>
        </p:spPr>
        <p:txBody>
          <a:bodyPr/>
          <a:lstStyle/>
          <a:p>
            <a:pPr algn="ctr"/>
            <a:r>
              <a:rPr lang="en-US" dirty="0"/>
              <a:t>The Power of Work Experiences</a:t>
            </a:r>
          </a:p>
        </p:txBody>
      </p:sp>
      <p:pic>
        <p:nvPicPr>
          <p:cNvPr id="3" name="Picture 2" descr="Young woman wearing scrubs smiling, with two dogs." title="Young Woman with do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2" y="2590800"/>
            <a:ext cx="5687233" cy="3185680"/>
          </a:xfrm>
          <a:prstGeom prst="rect">
            <a:avLst/>
          </a:prstGeom>
        </p:spPr>
      </p:pic>
    </p:spTree>
    <p:extLst>
      <p:ext uri="{BB962C8B-B14F-4D97-AF65-F5344CB8AC3E}">
        <p14:creationId xmlns:p14="http://schemas.microsoft.com/office/powerpoint/2010/main" val="391290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81000"/>
            <a:ext cx="10360501" cy="1143000"/>
          </a:xfrm>
        </p:spPr>
        <p:txBody>
          <a:bodyPr/>
          <a:lstStyle/>
          <a:p>
            <a:r>
              <a:rPr lang="en-US" dirty="0" err="1"/>
              <a:t>CtLC</a:t>
            </a:r>
            <a:r>
              <a:rPr lang="en-US" dirty="0"/>
              <a:t> planning tool section </a:t>
            </a:r>
            <a:br>
              <a:rPr lang="en-US" dirty="0"/>
            </a:br>
            <a:endParaRPr lang="en-US" dirty="0"/>
          </a:p>
        </p:txBody>
      </p:sp>
      <p:pic>
        <p:nvPicPr>
          <p:cNvPr id="4" name="Picture 3" descr="Planning tool section with three boxes. The first is titled “What are my family member’s skills, positive traits, and interests to help with employment:” The second box is titled “Why do I think it is important for my family member to work:” The third box is titled “What are the best strategies to support my family member with employment:” " title="Slide 5: Charting the Life Course portfolio section">
            <a:extLst>
              <a:ext uri="{FF2B5EF4-FFF2-40B4-BE49-F238E27FC236}">
                <a16:creationId xmlns:a16="http://schemas.microsoft.com/office/drawing/2014/main" id="{FF0B43F2-A523-3946-A3B4-0FCC58965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212" y="1143000"/>
            <a:ext cx="4333538" cy="4680735"/>
          </a:xfrm>
          <a:prstGeom prst="rect">
            <a:avLst/>
          </a:prstGeom>
        </p:spPr>
      </p:pic>
    </p:spTree>
    <p:extLst>
      <p:ext uri="{BB962C8B-B14F-4D97-AF65-F5344CB8AC3E}">
        <p14:creationId xmlns:p14="http://schemas.microsoft.com/office/powerpoint/2010/main" val="333577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48605702"/>
              </p:ext>
            </p:extLst>
          </p:nvPr>
        </p:nvGraphicFramePr>
        <p:xfrm>
          <a:off x="973619" y="1085886"/>
          <a:ext cx="10512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53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57200"/>
            <a:ext cx="10360501" cy="990600"/>
          </a:xfrm>
        </p:spPr>
        <p:txBody>
          <a:bodyPr/>
          <a:lstStyle/>
          <a:p>
            <a:r>
              <a:rPr lang="en-US" dirty="0"/>
              <a:t>Soft Skills</a:t>
            </a:r>
          </a:p>
        </p:txBody>
      </p:sp>
      <p:sp>
        <p:nvSpPr>
          <p:cNvPr id="3" name="Content Placeholder 2"/>
          <p:cNvSpPr>
            <a:spLocks noGrp="1"/>
          </p:cNvSpPr>
          <p:nvPr>
            <p:ph idx="1"/>
          </p:nvPr>
        </p:nvSpPr>
        <p:spPr/>
        <p:txBody>
          <a:bodyPr>
            <a:normAutofit/>
          </a:bodyPr>
          <a:lstStyle/>
          <a:p>
            <a:r>
              <a:rPr lang="en-US" sz="3600" dirty="0"/>
              <a:t>Teamwork</a:t>
            </a:r>
          </a:p>
          <a:p>
            <a:r>
              <a:rPr lang="en-US" sz="3600" dirty="0"/>
              <a:t>Being punctual</a:t>
            </a:r>
          </a:p>
          <a:p>
            <a:r>
              <a:rPr lang="en-US" sz="3600" dirty="0"/>
              <a:t>Dressing appropriately</a:t>
            </a:r>
          </a:p>
          <a:p>
            <a:r>
              <a:rPr lang="en-US" sz="3600" dirty="0"/>
              <a:t>Responsibility</a:t>
            </a:r>
          </a:p>
          <a:p>
            <a:r>
              <a:rPr lang="en-US" sz="3600" dirty="0"/>
              <a:t>Good attitude </a:t>
            </a:r>
          </a:p>
        </p:txBody>
      </p:sp>
      <p:pic>
        <p:nvPicPr>
          <p:cNvPr id="5" name="Picture 4" descr="Picture includes 10 boxes showing the steps to get dressed. Box 1 says “Get undressed”, box 2 says “Put on underwear”, box 3 says “Put on pants of shorts”, box 4 says “Put on shirt”, box 5 says “Put on socks”, box 6 says “Put on shoes”, box 7 says “Put on coat”, box 8 says “Put on hat”, box 9 says “Put on gloves”, and box 10 says “Climb in car”. " title="Slide 7: Picture task chart for getting dress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1600200"/>
            <a:ext cx="5471120" cy="4211294"/>
          </a:xfrm>
          <a:prstGeom prst="rect">
            <a:avLst/>
          </a:prstGeom>
        </p:spPr>
      </p:pic>
    </p:spTree>
    <p:extLst>
      <p:ext uri="{BB962C8B-B14F-4D97-AF65-F5344CB8AC3E}">
        <p14:creationId xmlns:p14="http://schemas.microsoft.com/office/powerpoint/2010/main" val="221638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9BB7-2E21-7541-BEAB-73897DBCBE27}"/>
              </a:ext>
            </a:extLst>
          </p:cNvPr>
          <p:cNvSpPr>
            <a:spLocks noGrp="1"/>
          </p:cNvSpPr>
          <p:nvPr>
            <p:ph type="title"/>
          </p:nvPr>
        </p:nvSpPr>
        <p:spPr/>
        <p:txBody>
          <a:bodyPr/>
          <a:lstStyle/>
          <a:p>
            <a:r>
              <a:rPr lang="en-US" dirty="0"/>
              <a:t>Positive Mental Attitude (PMA)</a:t>
            </a:r>
            <a:br>
              <a:rPr lang="en-US" dirty="0"/>
            </a:br>
            <a:r>
              <a:rPr lang="en-US" sz="2800" dirty="0">
                <a:solidFill>
                  <a:srgbClr val="006699"/>
                </a:solidFill>
              </a:rPr>
              <a:t>Roll the Dice! </a:t>
            </a:r>
          </a:p>
        </p:txBody>
      </p:sp>
      <p:pic>
        <p:nvPicPr>
          <p:cNvPr id="7" name="Picture 6" descr="Picture shows six sides of a die, each with a positive message. The side with one dot says “I am thankful for…” " title="Slide 8: Dice with messages">
            <a:extLst>
              <a:ext uri="{FF2B5EF4-FFF2-40B4-BE49-F238E27FC236}">
                <a16:creationId xmlns:a16="http://schemas.microsoft.com/office/drawing/2014/main" id="{17E168BA-6919-EA4A-AF6B-3766075439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650" y="2561108"/>
            <a:ext cx="1169892" cy="1170197"/>
          </a:xfrm>
          <a:prstGeom prst="rect">
            <a:avLst/>
          </a:prstGeom>
        </p:spPr>
      </p:pic>
      <p:sp>
        <p:nvSpPr>
          <p:cNvPr id="12" name="TextBox 11">
            <a:extLst>
              <a:ext uri="{FF2B5EF4-FFF2-40B4-BE49-F238E27FC236}">
                <a16:creationId xmlns:a16="http://schemas.microsoft.com/office/drawing/2014/main" id="{F7405968-5F68-764D-A117-F0CD618DD039}"/>
              </a:ext>
            </a:extLst>
          </p:cNvPr>
          <p:cNvSpPr txBox="1"/>
          <p:nvPr/>
        </p:nvSpPr>
        <p:spPr>
          <a:xfrm>
            <a:off x="1788833" y="2980111"/>
            <a:ext cx="2120194" cy="369332"/>
          </a:xfrm>
          <a:prstGeom prst="rect">
            <a:avLst/>
          </a:prstGeom>
          <a:noFill/>
        </p:spPr>
        <p:txBody>
          <a:bodyPr wrap="none" rtlCol="0">
            <a:spAutoFit/>
          </a:bodyPr>
          <a:lstStyle/>
          <a:p>
            <a:r>
              <a:rPr lang="en-US" sz="1800" b="1" dirty="0">
                <a:solidFill>
                  <a:srgbClr val="0070C0"/>
                </a:solidFill>
                <a:latin typeface="Myriad Pro"/>
                <a:cs typeface="Myriad Pro"/>
              </a:rPr>
              <a:t>I am thankful for…</a:t>
            </a:r>
          </a:p>
        </p:txBody>
      </p:sp>
      <p:pic>
        <p:nvPicPr>
          <p:cNvPr id="8" name="Picture 7" descr="The side with two dots says “Other people compliment me on my ability to…”" title="Slide 8: Dice with messages">
            <a:extLst>
              <a:ext uri="{FF2B5EF4-FFF2-40B4-BE49-F238E27FC236}">
                <a16:creationId xmlns:a16="http://schemas.microsoft.com/office/drawing/2014/main" id="{91BAD4FE-807D-AE49-B426-49A2DBB96D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201" y="4427081"/>
            <a:ext cx="1169557" cy="1169862"/>
          </a:xfrm>
          <a:prstGeom prst="rect">
            <a:avLst/>
          </a:prstGeom>
        </p:spPr>
      </p:pic>
      <p:sp>
        <p:nvSpPr>
          <p:cNvPr id="13" name="TextBox 12">
            <a:extLst>
              <a:ext uri="{FF2B5EF4-FFF2-40B4-BE49-F238E27FC236}">
                <a16:creationId xmlns:a16="http://schemas.microsoft.com/office/drawing/2014/main" id="{B39958F8-7C06-A34F-B317-65C31AD53A4F}"/>
              </a:ext>
            </a:extLst>
          </p:cNvPr>
          <p:cNvSpPr txBox="1"/>
          <p:nvPr/>
        </p:nvSpPr>
        <p:spPr>
          <a:xfrm>
            <a:off x="1786051" y="4496573"/>
            <a:ext cx="2357575" cy="923330"/>
          </a:xfrm>
          <a:prstGeom prst="rect">
            <a:avLst/>
          </a:prstGeom>
          <a:noFill/>
        </p:spPr>
        <p:txBody>
          <a:bodyPr wrap="square" rtlCol="0">
            <a:spAutoFit/>
          </a:bodyPr>
          <a:lstStyle/>
          <a:p>
            <a:r>
              <a:rPr lang="en-US" sz="1800" b="1" dirty="0">
                <a:solidFill>
                  <a:schemeClr val="accent6">
                    <a:lumMod val="75000"/>
                  </a:schemeClr>
                </a:solidFill>
                <a:latin typeface="Myriad Pro"/>
                <a:cs typeface="Myriad Pro"/>
              </a:rPr>
              <a:t>Other people compliment me on my ability to…</a:t>
            </a:r>
          </a:p>
        </p:txBody>
      </p:sp>
      <p:pic>
        <p:nvPicPr>
          <p:cNvPr id="18" name="Picture 17" descr="The side with three dots says “Something I would like other people to know about me is…”" title="Slide 8: Dice with messages">
            <a:extLst>
              <a:ext uri="{FF2B5EF4-FFF2-40B4-BE49-F238E27FC236}">
                <a16:creationId xmlns:a16="http://schemas.microsoft.com/office/drawing/2014/main" id="{F6E14A19-0005-CB42-ABEF-4876C4C169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2111" y="2561106"/>
            <a:ext cx="1168096" cy="1168400"/>
          </a:xfrm>
          <a:prstGeom prst="rect">
            <a:avLst/>
          </a:prstGeom>
        </p:spPr>
      </p:pic>
      <p:sp>
        <p:nvSpPr>
          <p:cNvPr id="14" name="TextBox 13">
            <a:extLst>
              <a:ext uri="{FF2B5EF4-FFF2-40B4-BE49-F238E27FC236}">
                <a16:creationId xmlns:a16="http://schemas.microsoft.com/office/drawing/2014/main" id="{7DAC3C24-0AD7-C64C-B94F-9A8507EE5801}"/>
              </a:ext>
            </a:extLst>
          </p:cNvPr>
          <p:cNvSpPr txBox="1"/>
          <p:nvPr/>
        </p:nvSpPr>
        <p:spPr>
          <a:xfrm flipH="1">
            <a:off x="5576426" y="2657507"/>
            <a:ext cx="2507059" cy="923330"/>
          </a:xfrm>
          <a:prstGeom prst="rect">
            <a:avLst/>
          </a:prstGeom>
          <a:noFill/>
        </p:spPr>
        <p:txBody>
          <a:bodyPr wrap="square" rtlCol="0">
            <a:spAutoFit/>
          </a:bodyPr>
          <a:lstStyle/>
          <a:p>
            <a:r>
              <a:rPr lang="en-US" sz="1800" b="1" dirty="0">
                <a:solidFill>
                  <a:schemeClr val="accent2">
                    <a:lumMod val="75000"/>
                  </a:schemeClr>
                </a:solidFill>
                <a:latin typeface="Myriad Pro"/>
                <a:cs typeface="Myriad Pro"/>
              </a:rPr>
              <a:t>Something I would like other people to know about me is…</a:t>
            </a:r>
          </a:p>
        </p:txBody>
      </p:sp>
      <p:pic>
        <p:nvPicPr>
          <p:cNvPr id="10" name="Picture 9" descr="The side with four dots says “I feel really good about myself when…”" title="Slide 8: Dice with messages">
            <a:extLst>
              <a:ext uri="{FF2B5EF4-FFF2-40B4-BE49-F238E27FC236}">
                <a16:creationId xmlns:a16="http://schemas.microsoft.com/office/drawing/2014/main" id="{47DE8270-2659-A84A-8A31-D087669B3A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48278" y="4424709"/>
            <a:ext cx="1171930" cy="1172235"/>
          </a:xfrm>
          <a:prstGeom prst="rect">
            <a:avLst/>
          </a:prstGeom>
        </p:spPr>
      </p:pic>
      <p:sp>
        <p:nvSpPr>
          <p:cNvPr id="15" name="TextBox 14">
            <a:extLst>
              <a:ext uri="{FF2B5EF4-FFF2-40B4-BE49-F238E27FC236}">
                <a16:creationId xmlns:a16="http://schemas.microsoft.com/office/drawing/2014/main" id="{4331B4F4-2ED7-BC41-85A1-82111662414E}"/>
              </a:ext>
            </a:extLst>
          </p:cNvPr>
          <p:cNvSpPr txBox="1"/>
          <p:nvPr/>
        </p:nvSpPr>
        <p:spPr>
          <a:xfrm>
            <a:off x="5576426" y="4507988"/>
            <a:ext cx="2099409" cy="923330"/>
          </a:xfrm>
          <a:prstGeom prst="rect">
            <a:avLst/>
          </a:prstGeom>
          <a:noFill/>
        </p:spPr>
        <p:txBody>
          <a:bodyPr wrap="square" rtlCol="0">
            <a:spAutoFit/>
          </a:bodyPr>
          <a:lstStyle/>
          <a:p>
            <a:r>
              <a:rPr lang="en-US" sz="1800" b="1" dirty="0">
                <a:solidFill>
                  <a:srgbClr val="348FAC"/>
                </a:solidFill>
                <a:latin typeface="Myriad Pro"/>
                <a:cs typeface="Myriad Pro"/>
              </a:rPr>
              <a:t>I feel really good about myself when…</a:t>
            </a:r>
          </a:p>
        </p:txBody>
      </p:sp>
      <p:pic>
        <p:nvPicPr>
          <p:cNvPr id="9" name="Picture 8" descr="The side with five dots says “I am proud of my ability to…”" title="Slide 8: Dice with Messages">
            <a:extLst>
              <a:ext uri="{FF2B5EF4-FFF2-40B4-BE49-F238E27FC236}">
                <a16:creationId xmlns:a16="http://schemas.microsoft.com/office/drawing/2014/main" id="{DA516715-4773-0F48-BFD1-2286401F0E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5777" y="2561107"/>
            <a:ext cx="1169892" cy="1170197"/>
          </a:xfrm>
          <a:prstGeom prst="rect">
            <a:avLst/>
          </a:prstGeom>
        </p:spPr>
      </p:pic>
      <p:sp>
        <p:nvSpPr>
          <p:cNvPr id="16" name="TextBox 15">
            <a:extLst>
              <a:ext uri="{FF2B5EF4-FFF2-40B4-BE49-F238E27FC236}">
                <a16:creationId xmlns:a16="http://schemas.microsoft.com/office/drawing/2014/main" id="{95C4BC0D-F36E-5948-AFD5-4548879C658F}"/>
              </a:ext>
            </a:extLst>
          </p:cNvPr>
          <p:cNvSpPr txBox="1"/>
          <p:nvPr/>
        </p:nvSpPr>
        <p:spPr>
          <a:xfrm>
            <a:off x="9357961" y="2826223"/>
            <a:ext cx="2299052" cy="646331"/>
          </a:xfrm>
          <a:prstGeom prst="rect">
            <a:avLst/>
          </a:prstGeom>
          <a:noFill/>
        </p:spPr>
        <p:txBody>
          <a:bodyPr wrap="square" rtlCol="0">
            <a:spAutoFit/>
          </a:bodyPr>
          <a:lstStyle/>
          <a:p>
            <a:r>
              <a:rPr lang="en-US" sz="1800" b="1" dirty="0">
                <a:solidFill>
                  <a:srgbClr val="7030A0"/>
                </a:solidFill>
                <a:latin typeface="Myriad Pro"/>
                <a:cs typeface="Myriad Pro"/>
              </a:rPr>
              <a:t>I am proud of my ability to…</a:t>
            </a:r>
          </a:p>
        </p:txBody>
      </p:sp>
      <p:pic>
        <p:nvPicPr>
          <p:cNvPr id="11" name="Picture 10" descr="The side with six dots says “Something nice I recently did for someone was…”" title="Slide 8: Dice with messages">
            <a:extLst>
              <a:ext uri="{FF2B5EF4-FFF2-40B4-BE49-F238E27FC236}">
                <a16:creationId xmlns:a16="http://schemas.microsoft.com/office/drawing/2014/main" id="{5F7385BF-6B25-D54F-996A-D6E5DC8CBE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135776" y="4426747"/>
            <a:ext cx="1169892" cy="1170197"/>
          </a:xfrm>
          <a:prstGeom prst="rect">
            <a:avLst/>
          </a:prstGeom>
        </p:spPr>
      </p:pic>
      <p:sp>
        <p:nvSpPr>
          <p:cNvPr id="17" name="TextBox 16">
            <a:extLst>
              <a:ext uri="{FF2B5EF4-FFF2-40B4-BE49-F238E27FC236}">
                <a16:creationId xmlns:a16="http://schemas.microsoft.com/office/drawing/2014/main" id="{3E3D7F04-77CA-3844-8E4C-ADE501C39CE7}"/>
              </a:ext>
            </a:extLst>
          </p:cNvPr>
          <p:cNvSpPr txBox="1"/>
          <p:nvPr/>
        </p:nvSpPr>
        <p:spPr>
          <a:xfrm>
            <a:off x="9357961" y="4502530"/>
            <a:ext cx="2389782" cy="923330"/>
          </a:xfrm>
          <a:prstGeom prst="rect">
            <a:avLst/>
          </a:prstGeom>
          <a:noFill/>
        </p:spPr>
        <p:txBody>
          <a:bodyPr wrap="square" rtlCol="0">
            <a:spAutoFit/>
          </a:bodyPr>
          <a:lstStyle/>
          <a:p>
            <a:r>
              <a:rPr lang="en-US" sz="1800" b="1" dirty="0">
                <a:solidFill>
                  <a:srgbClr val="C00000"/>
                </a:solidFill>
                <a:latin typeface="Myriad Pro"/>
                <a:cs typeface="Myriad Pro"/>
              </a:rPr>
              <a:t>Something nice I recently did for someone was…</a:t>
            </a:r>
          </a:p>
        </p:txBody>
      </p:sp>
    </p:spTree>
    <p:extLst>
      <p:ext uri="{BB962C8B-B14F-4D97-AF65-F5344CB8AC3E}">
        <p14:creationId xmlns:p14="http://schemas.microsoft.com/office/powerpoint/2010/main" val="41412202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DF59-1128-A248-910E-C2BC1186CC67}"/>
              </a:ext>
            </a:extLst>
          </p:cNvPr>
          <p:cNvSpPr>
            <a:spLocks noGrp="1"/>
          </p:cNvSpPr>
          <p:nvPr>
            <p:ph type="title"/>
          </p:nvPr>
        </p:nvSpPr>
        <p:spPr/>
        <p:txBody>
          <a:bodyPr/>
          <a:lstStyle/>
          <a:p>
            <a:r>
              <a:rPr lang="en-US" dirty="0"/>
              <a:t>Self Reflection </a:t>
            </a:r>
          </a:p>
        </p:txBody>
      </p:sp>
      <p:sp>
        <p:nvSpPr>
          <p:cNvPr id="6" name="Content Placeholder 5">
            <a:extLst>
              <a:ext uri="{FF2B5EF4-FFF2-40B4-BE49-F238E27FC236}">
                <a16:creationId xmlns:a16="http://schemas.microsoft.com/office/drawing/2014/main" id="{2CBA7E67-A9F0-0B4C-BBD2-70FEEA40195B}"/>
              </a:ext>
            </a:extLst>
          </p:cNvPr>
          <p:cNvSpPr>
            <a:spLocks noGrp="1"/>
          </p:cNvSpPr>
          <p:nvPr>
            <p:ph idx="1"/>
          </p:nvPr>
        </p:nvSpPr>
        <p:spPr>
          <a:xfrm>
            <a:off x="379412" y="1676400"/>
            <a:ext cx="11430000" cy="3810000"/>
          </a:xfrm>
        </p:spPr>
        <p:txBody>
          <a:bodyPr/>
          <a:lstStyle/>
          <a:p>
            <a:pPr marL="0" indent="0" algn="ctr">
              <a:lnSpc>
                <a:spcPct val="100000"/>
              </a:lnSpc>
              <a:buNone/>
            </a:pPr>
            <a:r>
              <a:rPr lang="en-US" b="1" dirty="0"/>
              <a:t>Self reflection</a:t>
            </a:r>
            <a:r>
              <a:rPr lang="en-US" dirty="0"/>
              <a:t> </a:t>
            </a:r>
            <a:r>
              <a:rPr lang="en-US" b="0" dirty="0"/>
              <a:t>is like looking into a mirror and describing what you see. It is a way of evaluating yourself and how you work.</a:t>
            </a:r>
          </a:p>
          <a:p>
            <a:pPr>
              <a:lnSpc>
                <a:spcPct val="100000"/>
              </a:lnSpc>
            </a:pPr>
            <a:endParaRPr lang="en-US" dirty="0"/>
          </a:p>
          <a:p>
            <a:pPr marL="0" indent="0">
              <a:lnSpc>
                <a:spcPct val="100000"/>
              </a:lnSpc>
              <a:buNone/>
            </a:pPr>
            <a:r>
              <a:rPr lang="en-US" dirty="0">
                <a:solidFill>
                  <a:schemeClr val="accent6">
                    <a:lumMod val="75000"/>
                  </a:schemeClr>
                </a:solidFill>
              </a:rPr>
              <a:t>I am most proud of my ability to </a:t>
            </a:r>
          </a:p>
          <a:p>
            <a:pPr marL="0" indent="0">
              <a:lnSpc>
                <a:spcPct val="100000"/>
              </a:lnSpc>
              <a:buNone/>
            </a:pPr>
            <a:r>
              <a:rPr lang="en-US" dirty="0">
                <a:solidFill>
                  <a:srgbClr val="0070C0"/>
                </a:solidFill>
              </a:rPr>
              <a:t>One area I would like to improve is </a:t>
            </a:r>
          </a:p>
          <a:p>
            <a:pPr marL="0" indent="0">
              <a:lnSpc>
                <a:spcPct val="100000"/>
              </a:lnSpc>
              <a:buNone/>
            </a:pPr>
            <a:r>
              <a:rPr lang="en-US" dirty="0">
                <a:solidFill>
                  <a:srgbClr val="C00000"/>
                </a:solidFill>
              </a:rPr>
              <a:t>Some ways I can work to improve this skill are</a:t>
            </a:r>
            <a:endParaRPr lang="en-US" dirty="0"/>
          </a:p>
        </p:txBody>
      </p:sp>
      <p:cxnSp>
        <p:nvCxnSpPr>
          <p:cNvPr id="10" name="Straight Connector 9" descr="line for a person to fill in the blank">
            <a:extLst>
              <a:ext uri="{FF2B5EF4-FFF2-40B4-BE49-F238E27FC236}">
                <a16:creationId xmlns:a16="http://schemas.microsoft.com/office/drawing/2014/main" id="{665188F9-5FD9-8442-BE75-6B3D98792108}"/>
              </a:ext>
            </a:extLst>
          </p:cNvPr>
          <p:cNvCxnSpPr>
            <a:cxnSpLocks/>
          </p:cNvCxnSpPr>
          <p:nvPr/>
        </p:nvCxnSpPr>
        <p:spPr>
          <a:xfrm>
            <a:off x="6450301" y="3810000"/>
            <a:ext cx="5092351" cy="0"/>
          </a:xfrm>
          <a:prstGeom prst="line">
            <a:avLst/>
          </a:prstGeom>
          <a:ln>
            <a:solidFill>
              <a:srgbClr val="41964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descr="line for a person to fill in the blank">
            <a:extLst>
              <a:ext uri="{FF2B5EF4-FFF2-40B4-BE49-F238E27FC236}">
                <a16:creationId xmlns:a16="http://schemas.microsoft.com/office/drawing/2014/main" id="{9CFD4260-8030-1845-AEB1-896E552A0DA1}"/>
              </a:ext>
            </a:extLst>
          </p:cNvPr>
          <p:cNvCxnSpPr>
            <a:cxnSpLocks/>
          </p:cNvCxnSpPr>
          <p:nvPr/>
        </p:nvCxnSpPr>
        <p:spPr>
          <a:xfrm>
            <a:off x="6950612" y="4343400"/>
            <a:ext cx="45920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line for a person to fill in the blank">
            <a:extLst>
              <a:ext uri="{FF2B5EF4-FFF2-40B4-BE49-F238E27FC236}">
                <a16:creationId xmlns:a16="http://schemas.microsoft.com/office/drawing/2014/main" id="{69D1F39E-4092-104E-BD5E-58E313F837F1}"/>
              </a:ext>
            </a:extLst>
          </p:cNvPr>
          <p:cNvCxnSpPr>
            <a:cxnSpLocks/>
          </p:cNvCxnSpPr>
          <p:nvPr/>
        </p:nvCxnSpPr>
        <p:spPr>
          <a:xfrm>
            <a:off x="8913812" y="4953000"/>
            <a:ext cx="26288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754385"/>
      </p:ext>
    </p:extLst>
  </p:cSld>
  <p:clrMapOvr>
    <a:masterClrMapping/>
  </p:clrMapOvr>
  <p:transition spd="slow">
    <p:wipe/>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Osaka"/>
        <a:cs typeface=""/>
      </a:majorFont>
      <a:minorFont>
        <a:latin typeface="Verdana"/>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66F0959A0F6458BCD98DF75195999" ma:contentTypeVersion="12" ma:contentTypeDescription="Create a new document." ma:contentTypeScope="" ma:versionID="0c3fcae71572f3ae6fc40abd200c06a5">
  <xsd:schema xmlns:xsd="http://www.w3.org/2001/XMLSchema" xmlns:xs="http://www.w3.org/2001/XMLSchema" xmlns:p="http://schemas.microsoft.com/office/2006/metadata/properties" xmlns:ns2="6248e3af-aff9-49e6-9cb7-312d61038d0a" xmlns:ns3="faa3c109-d376-4dba-8b93-c0310b7e3dee" targetNamespace="http://schemas.microsoft.com/office/2006/metadata/properties" ma:root="true" ma:fieldsID="9e1420159497c91024f1829c0e6c936a" ns2:_="" ns3:_="">
    <xsd:import namespace="6248e3af-aff9-49e6-9cb7-312d61038d0a"/>
    <xsd:import namespace="faa3c109-d376-4dba-8b93-c0310b7e3d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8e3af-aff9-49e6-9cb7-312d61038d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a3c109-d376-4dba-8b93-c0310b7e3d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2D38EC-AFF7-4A5F-9D4B-61F2F79DE844}"/>
</file>

<file path=customXml/itemProps2.xml><?xml version="1.0" encoding="utf-8"?>
<ds:datastoreItem xmlns:ds="http://schemas.openxmlformats.org/officeDocument/2006/customXml" ds:itemID="{F8529098-5EAA-462B-97A8-14189293498A}"/>
</file>

<file path=customXml/itemProps3.xml><?xml version="1.0" encoding="utf-8"?>
<ds:datastoreItem xmlns:ds="http://schemas.openxmlformats.org/officeDocument/2006/customXml" ds:itemID="{BC8DD01A-38D6-4460-94C6-BA44170C0137}"/>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1365</TotalTime>
  <Words>7266</Words>
  <Application>Microsoft Macintosh PowerPoint</Application>
  <PresentationFormat>Custom</PresentationFormat>
  <Paragraphs>435</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Myriad Pro</vt:lpstr>
      <vt:lpstr>Verdana</vt:lpstr>
      <vt:lpstr>Blank Presentation</vt:lpstr>
      <vt:lpstr>Custom Design</vt:lpstr>
      <vt:lpstr>Module 2  Essential Skills for Employment Success:  What Families Can Do from Home</vt:lpstr>
      <vt:lpstr>Session Agenda</vt:lpstr>
      <vt:lpstr>Group Discussion</vt:lpstr>
      <vt:lpstr>The Power of Work Experiences</vt:lpstr>
      <vt:lpstr>CtLC planning tool section  </vt:lpstr>
      <vt:lpstr>PowerPoint Presentation</vt:lpstr>
      <vt:lpstr>Soft Skills</vt:lpstr>
      <vt:lpstr>Positive Mental Attitude (PMA) Roll the Dice! </vt:lpstr>
      <vt:lpstr>Self Reflection </vt:lpstr>
      <vt:lpstr>Building a Vision Statement </vt:lpstr>
      <vt:lpstr>Hard Skills</vt:lpstr>
      <vt:lpstr>Building Responsibility</vt:lpstr>
      <vt:lpstr>What are Employers Looking For?</vt:lpstr>
      <vt:lpstr>Example</vt:lpstr>
      <vt:lpstr>The Process</vt:lpstr>
      <vt:lpstr>Explore Career Options </vt:lpstr>
      <vt:lpstr>Using Personal Networks</vt:lpstr>
      <vt:lpstr> Getting Involved</vt:lpstr>
      <vt:lpstr> Preparing for Employment</vt:lpstr>
      <vt:lpstr>Navigating Transportation and Options</vt:lpstr>
      <vt:lpstr> Actions Towards Employment</vt:lpstr>
      <vt:lpstr>Case Study – Alexa’s Story</vt:lpstr>
      <vt:lpstr>Alexa’s Story, continued</vt:lpstr>
      <vt:lpstr>Next Steps: Complete Corresponding  Section of CtLC Portfolio </vt:lpstr>
    </vt:vector>
  </TitlesOfParts>
  <Company>UMass Boston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ICI</dc:creator>
  <cp:lastModifiedBy>Jennifer Sulewski</cp:lastModifiedBy>
  <cp:revision>112</cp:revision>
  <dcterms:created xsi:type="dcterms:W3CDTF">2006-09-27T14:52:23Z</dcterms:created>
  <dcterms:modified xsi:type="dcterms:W3CDTF">2021-03-12T13:28:33Z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0x01010004B66F0959A0F6458BCD98DF75195999</vt:lpwstr>
  </property>
</Properties>
</file>