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diagrams/data1.xml" ContentType="application/vnd.openxmlformats-officedocument.drawingml.diagramData+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732" r:id="rId2"/>
  </p:sldMasterIdLst>
  <p:notesMasterIdLst>
    <p:notesMasterId r:id="rId33"/>
  </p:notesMasterIdLst>
  <p:handoutMasterIdLst>
    <p:handoutMasterId r:id="rId34"/>
  </p:handoutMasterIdLst>
  <p:sldIdLst>
    <p:sldId id="364"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99" r:id="rId19"/>
    <p:sldId id="400" r:id="rId20"/>
    <p:sldId id="401" r:id="rId21"/>
    <p:sldId id="402" r:id="rId22"/>
    <p:sldId id="403" r:id="rId23"/>
    <p:sldId id="404" r:id="rId24"/>
    <p:sldId id="405" r:id="rId25"/>
    <p:sldId id="416" r:id="rId26"/>
    <p:sldId id="415" r:id="rId27"/>
    <p:sldId id="413" r:id="rId28"/>
    <p:sldId id="414" r:id="rId29"/>
    <p:sldId id="410" r:id="rId30"/>
    <p:sldId id="411" r:id="rId31"/>
    <p:sldId id="412" r:id="rId32"/>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5pPr>
    <a:lvl6pPr marL="22860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6pPr>
    <a:lvl7pPr marL="27432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7pPr>
    <a:lvl8pPr marL="32004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8pPr>
    <a:lvl9pPr marL="36576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B921A"/>
    <a:srgbClr val="FAAD0B"/>
    <a:srgbClr val="118582"/>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autoAdjust="0"/>
    <p:restoredTop sz="35323" autoAdjust="0"/>
  </p:normalViewPr>
  <p:slideViewPr>
    <p:cSldViewPr>
      <p:cViewPr varScale="1">
        <p:scale>
          <a:sx n="39" d="100"/>
          <a:sy n="39" d="100"/>
        </p:scale>
        <p:origin x="2976" y="160"/>
      </p:cViewPr>
      <p:guideLst>
        <p:guide orient="horz" pos="2160"/>
        <p:guide pos="288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20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8DB7A4-B364-4769-9E71-567B5C3C119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35D8F44A-258B-4186-A269-25781CBE14B3}">
      <dgm:prSet/>
      <dgm:spPr>
        <a:solidFill>
          <a:srgbClr val="FF6600"/>
        </a:solidFill>
      </dgm:spPr>
      <dgm:t>
        <a:bodyPr/>
        <a:lstStyle/>
        <a:p>
          <a:r>
            <a:rPr lang="en-US" b="0" i="0" dirty="0">
              <a:latin typeface="Myriad Pro Semibold"/>
              <a:cs typeface="Myriad Pro Semibold"/>
            </a:rPr>
            <a:t>Base the IEP on post-school goals that will help the student achieve their vision</a:t>
          </a:r>
        </a:p>
      </dgm:t>
    </dgm:pt>
    <dgm:pt modelId="{0FE1B19B-E14B-4E86-98E6-2D64893A692B}" type="parTrans" cxnId="{57DF6185-AB10-44E6-A336-FA62E2EA2DEB}">
      <dgm:prSet/>
      <dgm:spPr/>
      <dgm:t>
        <a:bodyPr/>
        <a:lstStyle/>
        <a:p>
          <a:endParaRPr lang="en-US"/>
        </a:p>
      </dgm:t>
    </dgm:pt>
    <dgm:pt modelId="{CDB20883-98E1-494D-AEDA-EAA6AED95B1B}" type="sibTrans" cxnId="{57DF6185-AB10-44E6-A336-FA62E2EA2DEB}">
      <dgm:prSet/>
      <dgm:spPr/>
      <dgm:t>
        <a:bodyPr/>
        <a:lstStyle/>
        <a:p>
          <a:endParaRPr lang="en-US"/>
        </a:p>
      </dgm:t>
    </dgm:pt>
    <dgm:pt modelId="{A810935F-3403-4CAB-AB6F-CA41126585D0}">
      <dgm:prSet/>
      <dgm:spPr>
        <a:solidFill>
          <a:schemeClr val="bg1">
            <a:lumMod val="50000"/>
          </a:schemeClr>
        </a:solidFill>
      </dgm:spPr>
      <dgm:t>
        <a:bodyPr/>
        <a:lstStyle/>
        <a:p>
          <a:r>
            <a:rPr lang="en-US" b="0" i="0" dirty="0">
              <a:latin typeface="Myriad Pro Semibold"/>
              <a:cs typeface="Myriad Pro Semibold"/>
            </a:rPr>
            <a:t>Prepare the student for meaningful participation in the IEP meeting</a:t>
          </a:r>
        </a:p>
      </dgm:t>
    </dgm:pt>
    <dgm:pt modelId="{EA1C10B3-9B45-4C31-A10C-0379115D45B8}" type="parTrans" cxnId="{D70444CE-13A2-4CB2-BF79-CF744461765A}">
      <dgm:prSet/>
      <dgm:spPr/>
      <dgm:t>
        <a:bodyPr/>
        <a:lstStyle/>
        <a:p>
          <a:endParaRPr lang="en-US"/>
        </a:p>
      </dgm:t>
    </dgm:pt>
    <dgm:pt modelId="{5AD3BE58-DB96-4AFE-BCA2-EE311C193FC0}" type="sibTrans" cxnId="{D70444CE-13A2-4CB2-BF79-CF744461765A}">
      <dgm:prSet/>
      <dgm:spPr/>
      <dgm:t>
        <a:bodyPr/>
        <a:lstStyle/>
        <a:p>
          <a:endParaRPr lang="en-US"/>
        </a:p>
      </dgm:t>
    </dgm:pt>
    <dgm:pt modelId="{DF55CA29-0746-4590-AB03-75E65DF1C821}">
      <dgm:prSet/>
      <dgm:spPr>
        <a:solidFill>
          <a:srgbClr val="FAAD0B"/>
        </a:solidFill>
      </dgm:spPr>
      <dgm:t>
        <a:bodyPr/>
        <a:lstStyle/>
        <a:p>
          <a:r>
            <a:rPr lang="en-US" b="0" i="0" dirty="0">
              <a:latin typeface="Myriad Pro Semibold"/>
              <a:cs typeface="Myriad Pro Semibold"/>
            </a:rPr>
            <a:t>Provide support and instruction on self advocacy</a:t>
          </a:r>
        </a:p>
      </dgm:t>
    </dgm:pt>
    <dgm:pt modelId="{56571FC2-D111-4516-B0C8-437CAEF9A3EF}" type="parTrans" cxnId="{6EB132D0-221C-4097-9C1B-B068FD3788C1}">
      <dgm:prSet/>
      <dgm:spPr/>
      <dgm:t>
        <a:bodyPr/>
        <a:lstStyle/>
        <a:p>
          <a:endParaRPr lang="en-US"/>
        </a:p>
      </dgm:t>
    </dgm:pt>
    <dgm:pt modelId="{7650AF9C-F9E6-4246-8897-EC8315946D51}" type="sibTrans" cxnId="{6EB132D0-221C-4097-9C1B-B068FD3788C1}">
      <dgm:prSet/>
      <dgm:spPr/>
      <dgm:t>
        <a:bodyPr/>
        <a:lstStyle/>
        <a:p>
          <a:endParaRPr lang="en-US"/>
        </a:p>
      </dgm:t>
    </dgm:pt>
    <dgm:pt modelId="{1EF1CB7B-A2AB-4FE3-95A3-C7A827CDD576}">
      <dgm:prSet/>
      <dgm:spPr>
        <a:solidFill>
          <a:schemeClr val="accent5">
            <a:lumMod val="50000"/>
          </a:schemeClr>
        </a:solidFill>
      </dgm:spPr>
      <dgm:t>
        <a:bodyPr/>
        <a:lstStyle/>
        <a:p>
          <a:r>
            <a:rPr lang="en-US" b="0" i="0" dirty="0">
              <a:latin typeface="Myriad Pro Semibold"/>
              <a:cs typeface="Myriad Pro Semibold"/>
            </a:rPr>
            <a:t>Work cooperatively with adult service agencies and invite them to meetings</a:t>
          </a:r>
        </a:p>
      </dgm:t>
    </dgm:pt>
    <dgm:pt modelId="{2C72D8BC-CF59-4014-B21A-54FACF6F5693}" type="parTrans" cxnId="{2AF3DDE7-9640-4924-BA99-C835593556F3}">
      <dgm:prSet/>
      <dgm:spPr/>
      <dgm:t>
        <a:bodyPr/>
        <a:lstStyle/>
        <a:p>
          <a:endParaRPr lang="en-US"/>
        </a:p>
      </dgm:t>
    </dgm:pt>
    <dgm:pt modelId="{72100506-C273-4C80-B6BE-9750C1B6EDBB}" type="sibTrans" cxnId="{2AF3DDE7-9640-4924-BA99-C835593556F3}">
      <dgm:prSet/>
      <dgm:spPr/>
      <dgm:t>
        <a:bodyPr/>
        <a:lstStyle/>
        <a:p>
          <a:endParaRPr lang="en-US"/>
        </a:p>
      </dgm:t>
    </dgm:pt>
    <dgm:pt modelId="{29C9085F-87A9-433F-9812-5F2F68F042DD}">
      <dgm:prSet/>
      <dgm:spPr>
        <a:solidFill>
          <a:srgbClr val="1B921A"/>
        </a:solidFill>
      </dgm:spPr>
      <dgm:t>
        <a:bodyPr/>
        <a:lstStyle/>
        <a:p>
          <a:r>
            <a:rPr lang="en-US" b="0" i="0" dirty="0">
              <a:latin typeface="Myriad Pro Semibold"/>
              <a:cs typeface="Myriad Pro Semibold"/>
            </a:rPr>
            <a:t>Prepare students for the world of work and independent living  as it relates to their IEP goals</a:t>
          </a:r>
        </a:p>
      </dgm:t>
    </dgm:pt>
    <dgm:pt modelId="{1AEAD9D1-EA49-4E81-B4A8-F77426BF2957}" type="parTrans" cxnId="{9AD787A8-7627-4EE8-B70E-55983933D598}">
      <dgm:prSet/>
      <dgm:spPr/>
      <dgm:t>
        <a:bodyPr/>
        <a:lstStyle/>
        <a:p>
          <a:endParaRPr lang="en-US"/>
        </a:p>
      </dgm:t>
    </dgm:pt>
    <dgm:pt modelId="{09618BF7-84CB-49B7-BBF3-AD777804B815}" type="sibTrans" cxnId="{9AD787A8-7627-4EE8-B70E-55983933D598}">
      <dgm:prSet/>
      <dgm:spPr/>
      <dgm:t>
        <a:bodyPr/>
        <a:lstStyle/>
        <a:p>
          <a:endParaRPr lang="en-US"/>
        </a:p>
      </dgm:t>
    </dgm:pt>
    <dgm:pt modelId="{7615C549-8E1B-4AC1-8882-B815E116A80C}" type="pres">
      <dgm:prSet presAssocID="{D38DB7A4-B364-4769-9E71-567B5C3C1190}" presName="Name0" presStyleCnt="0">
        <dgm:presLayoutVars>
          <dgm:dir/>
          <dgm:resizeHandles val="exact"/>
        </dgm:presLayoutVars>
      </dgm:prSet>
      <dgm:spPr/>
    </dgm:pt>
    <dgm:pt modelId="{CA6EB4E2-1F05-4869-AEE2-BCFD37524A14}" type="pres">
      <dgm:prSet presAssocID="{35D8F44A-258B-4186-A269-25781CBE14B3}" presName="node" presStyleLbl="node1" presStyleIdx="0" presStyleCnt="5">
        <dgm:presLayoutVars>
          <dgm:bulletEnabled val="1"/>
        </dgm:presLayoutVars>
      </dgm:prSet>
      <dgm:spPr/>
    </dgm:pt>
    <dgm:pt modelId="{1D7DB1C8-C9B6-4162-9E91-FDB6F41461EC}" type="pres">
      <dgm:prSet presAssocID="{CDB20883-98E1-494D-AEDA-EAA6AED95B1B}" presName="sibTrans" presStyleLbl="sibTrans1D1" presStyleIdx="0" presStyleCnt="4"/>
      <dgm:spPr/>
    </dgm:pt>
    <dgm:pt modelId="{F71BE34C-C97F-44A4-B411-EE40312F708E}" type="pres">
      <dgm:prSet presAssocID="{CDB20883-98E1-494D-AEDA-EAA6AED95B1B}" presName="connectorText" presStyleLbl="sibTrans1D1" presStyleIdx="0" presStyleCnt="4"/>
      <dgm:spPr/>
    </dgm:pt>
    <dgm:pt modelId="{D67A89AB-C215-4224-ACF7-7CF8DCDFA3D4}" type="pres">
      <dgm:prSet presAssocID="{A810935F-3403-4CAB-AB6F-CA41126585D0}" presName="node" presStyleLbl="node1" presStyleIdx="1" presStyleCnt="5">
        <dgm:presLayoutVars>
          <dgm:bulletEnabled val="1"/>
        </dgm:presLayoutVars>
      </dgm:prSet>
      <dgm:spPr/>
    </dgm:pt>
    <dgm:pt modelId="{A47CD56C-D6FA-466C-B7D5-1DB53C5A7BA2}" type="pres">
      <dgm:prSet presAssocID="{5AD3BE58-DB96-4AFE-BCA2-EE311C193FC0}" presName="sibTrans" presStyleLbl="sibTrans1D1" presStyleIdx="1" presStyleCnt="4"/>
      <dgm:spPr/>
    </dgm:pt>
    <dgm:pt modelId="{544227EF-2927-4E48-B7B0-C957AD986D1B}" type="pres">
      <dgm:prSet presAssocID="{5AD3BE58-DB96-4AFE-BCA2-EE311C193FC0}" presName="connectorText" presStyleLbl="sibTrans1D1" presStyleIdx="1" presStyleCnt="4"/>
      <dgm:spPr/>
    </dgm:pt>
    <dgm:pt modelId="{0DF7E88C-B2DB-45B8-8D10-FFC97D200798}" type="pres">
      <dgm:prSet presAssocID="{DF55CA29-0746-4590-AB03-75E65DF1C821}" presName="node" presStyleLbl="node1" presStyleIdx="2" presStyleCnt="5">
        <dgm:presLayoutVars>
          <dgm:bulletEnabled val="1"/>
        </dgm:presLayoutVars>
      </dgm:prSet>
      <dgm:spPr/>
    </dgm:pt>
    <dgm:pt modelId="{1852EFE2-CB54-4875-81F1-D852D0EF254E}" type="pres">
      <dgm:prSet presAssocID="{7650AF9C-F9E6-4246-8897-EC8315946D51}" presName="sibTrans" presStyleLbl="sibTrans1D1" presStyleIdx="2" presStyleCnt="4"/>
      <dgm:spPr/>
    </dgm:pt>
    <dgm:pt modelId="{4A897F9F-BF96-42D3-AFFD-29B127BFBA54}" type="pres">
      <dgm:prSet presAssocID="{7650AF9C-F9E6-4246-8897-EC8315946D51}" presName="connectorText" presStyleLbl="sibTrans1D1" presStyleIdx="2" presStyleCnt="4"/>
      <dgm:spPr/>
    </dgm:pt>
    <dgm:pt modelId="{09887CCD-61E1-49EA-8B9B-E9A4C1A195A5}" type="pres">
      <dgm:prSet presAssocID="{1EF1CB7B-A2AB-4FE3-95A3-C7A827CDD576}" presName="node" presStyleLbl="node1" presStyleIdx="3" presStyleCnt="5">
        <dgm:presLayoutVars>
          <dgm:bulletEnabled val="1"/>
        </dgm:presLayoutVars>
      </dgm:prSet>
      <dgm:spPr/>
    </dgm:pt>
    <dgm:pt modelId="{FFE0FEC2-2A5A-4604-A6F4-A5E88FAFA657}" type="pres">
      <dgm:prSet presAssocID="{72100506-C273-4C80-B6BE-9750C1B6EDBB}" presName="sibTrans" presStyleLbl="sibTrans1D1" presStyleIdx="3" presStyleCnt="4"/>
      <dgm:spPr/>
    </dgm:pt>
    <dgm:pt modelId="{DCF25AD8-20D1-40C9-840E-3DCA1C557F6F}" type="pres">
      <dgm:prSet presAssocID="{72100506-C273-4C80-B6BE-9750C1B6EDBB}" presName="connectorText" presStyleLbl="sibTrans1D1" presStyleIdx="3" presStyleCnt="4"/>
      <dgm:spPr/>
    </dgm:pt>
    <dgm:pt modelId="{6AE4252D-355F-4E9F-96B0-F56EB6F73667}" type="pres">
      <dgm:prSet presAssocID="{29C9085F-87A9-433F-9812-5F2F68F042DD}" presName="node" presStyleLbl="node1" presStyleIdx="4" presStyleCnt="5">
        <dgm:presLayoutVars>
          <dgm:bulletEnabled val="1"/>
        </dgm:presLayoutVars>
      </dgm:prSet>
      <dgm:spPr/>
    </dgm:pt>
  </dgm:ptLst>
  <dgm:cxnLst>
    <dgm:cxn modelId="{1D41DE07-3031-1C41-AD54-46BB5B189638}" type="presOf" srcId="{D38DB7A4-B364-4769-9E71-567B5C3C1190}" destId="{7615C549-8E1B-4AC1-8882-B815E116A80C}" srcOrd="0" destOrd="0" presId="urn:microsoft.com/office/officeart/2016/7/layout/RepeatingBendingProcessNew"/>
    <dgm:cxn modelId="{E7A8EF0D-84EF-A34E-B0C6-EF8212026075}" type="presOf" srcId="{7650AF9C-F9E6-4246-8897-EC8315946D51}" destId="{1852EFE2-CB54-4875-81F1-D852D0EF254E}" srcOrd="0" destOrd="0" presId="urn:microsoft.com/office/officeart/2016/7/layout/RepeatingBendingProcessNew"/>
    <dgm:cxn modelId="{D0E4791F-72FE-5C4C-828D-4A7BB7358D56}" type="presOf" srcId="{1EF1CB7B-A2AB-4FE3-95A3-C7A827CDD576}" destId="{09887CCD-61E1-49EA-8B9B-E9A4C1A195A5}" srcOrd="0" destOrd="0" presId="urn:microsoft.com/office/officeart/2016/7/layout/RepeatingBendingProcessNew"/>
    <dgm:cxn modelId="{52145835-EE6C-0340-A963-E20A86EF5BF7}" type="presOf" srcId="{CDB20883-98E1-494D-AEDA-EAA6AED95B1B}" destId="{1D7DB1C8-C9B6-4162-9E91-FDB6F41461EC}" srcOrd="0" destOrd="0" presId="urn:microsoft.com/office/officeart/2016/7/layout/RepeatingBendingProcessNew"/>
    <dgm:cxn modelId="{6431C73C-8FCF-2948-83E4-68ABFA804E6C}" type="presOf" srcId="{A810935F-3403-4CAB-AB6F-CA41126585D0}" destId="{D67A89AB-C215-4224-ACF7-7CF8DCDFA3D4}" srcOrd="0" destOrd="0" presId="urn:microsoft.com/office/officeart/2016/7/layout/RepeatingBendingProcessNew"/>
    <dgm:cxn modelId="{045A5441-AA71-C848-8020-DB6B9E33600C}" type="presOf" srcId="{DF55CA29-0746-4590-AB03-75E65DF1C821}" destId="{0DF7E88C-B2DB-45B8-8D10-FFC97D200798}" srcOrd="0" destOrd="0" presId="urn:microsoft.com/office/officeart/2016/7/layout/RepeatingBendingProcessNew"/>
    <dgm:cxn modelId="{89978A46-B9DA-F94B-85C4-5A644E2222C6}" type="presOf" srcId="{29C9085F-87A9-433F-9812-5F2F68F042DD}" destId="{6AE4252D-355F-4E9F-96B0-F56EB6F73667}" srcOrd="0" destOrd="0" presId="urn:microsoft.com/office/officeart/2016/7/layout/RepeatingBendingProcessNew"/>
    <dgm:cxn modelId="{422DA14A-A46D-B34F-8887-AD7FFB43A1E4}" type="presOf" srcId="{35D8F44A-258B-4186-A269-25781CBE14B3}" destId="{CA6EB4E2-1F05-4869-AEE2-BCFD37524A14}" srcOrd="0" destOrd="0" presId="urn:microsoft.com/office/officeart/2016/7/layout/RepeatingBendingProcessNew"/>
    <dgm:cxn modelId="{A2CB1C58-54E2-5445-944D-AB17274C552F}" type="presOf" srcId="{7650AF9C-F9E6-4246-8897-EC8315946D51}" destId="{4A897F9F-BF96-42D3-AFFD-29B127BFBA54}" srcOrd="1" destOrd="0" presId="urn:microsoft.com/office/officeart/2016/7/layout/RepeatingBendingProcessNew"/>
    <dgm:cxn modelId="{57DF6185-AB10-44E6-A336-FA62E2EA2DEB}" srcId="{D38DB7A4-B364-4769-9E71-567B5C3C1190}" destId="{35D8F44A-258B-4186-A269-25781CBE14B3}" srcOrd="0" destOrd="0" parTransId="{0FE1B19B-E14B-4E86-98E6-2D64893A692B}" sibTransId="{CDB20883-98E1-494D-AEDA-EAA6AED95B1B}"/>
    <dgm:cxn modelId="{A5E36B8F-57B4-ED4D-8DEA-7EBEC5115EC2}" type="presOf" srcId="{5AD3BE58-DB96-4AFE-BCA2-EE311C193FC0}" destId="{544227EF-2927-4E48-B7B0-C957AD986D1B}" srcOrd="1" destOrd="0" presId="urn:microsoft.com/office/officeart/2016/7/layout/RepeatingBendingProcessNew"/>
    <dgm:cxn modelId="{9AD787A8-7627-4EE8-B70E-55983933D598}" srcId="{D38DB7A4-B364-4769-9E71-567B5C3C1190}" destId="{29C9085F-87A9-433F-9812-5F2F68F042DD}" srcOrd="4" destOrd="0" parTransId="{1AEAD9D1-EA49-4E81-B4A8-F77426BF2957}" sibTransId="{09618BF7-84CB-49B7-BBF3-AD777804B815}"/>
    <dgm:cxn modelId="{DD98DBAA-C48D-0846-B04E-6E9B40829658}" type="presOf" srcId="{5AD3BE58-DB96-4AFE-BCA2-EE311C193FC0}" destId="{A47CD56C-D6FA-466C-B7D5-1DB53C5A7BA2}" srcOrd="0" destOrd="0" presId="urn:microsoft.com/office/officeart/2016/7/layout/RepeatingBendingProcessNew"/>
    <dgm:cxn modelId="{DA9F9DB8-C1B8-6446-8F99-4D0B3D3F12EC}" type="presOf" srcId="{CDB20883-98E1-494D-AEDA-EAA6AED95B1B}" destId="{F71BE34C-C97F-44A4-B411-EE40312F708E}" srcOrd="1" destOrd="0" presId="urn:microsoft.com/office/officeart/2016/7/layout/RepeatingBendingProcessNew"/>
    <dgm:cxn modelId="{D70444CE-13A2-4CB2-BF79-CF744461765A}" srcId="{D38DB7A4-B364-4769-9E71-567B5C3C1190}" destId="{A810935F-3403-4CAB-AB6F-CA41126585D0}" srcOrd="1" destOrd="0" parTransId="{EA1C10B3-9B45-4C31-A10C-0379115D45B8}" sibTransId="{5AD3BE58-DB96-4AFE-BCA2-EE311C193FC0}"/>
    <dgm:cxn modelId="{6EB132D0-221C-4097-9C1B-B068FD3788C1}" srcId="{D38DB7A4-B364-4769-9E71-567B5C3C1190}" destId="{DF55CA29-0746-4590-AB03-75E65DF1C821}" srcOrd="2" destOrd="0" parTransId="{56571FC2-D111-4516-B0C8-437CAEF9A3EF}" sibTransId="{7650AF9C-F9E6-4246-8897-EC8315946D51}"/>
    <dgm:cxn modelId="{12B20AD8-438B-9642-8AFF-361003EFEF53}" type="presOf" srcId="{72100506-C273-4C80-B6BE-9750C1B6EDBB}" destId="{DCF25AD8-20D1-40C9-840E-3DCA1C557F6F}" srcOrd="1" destOrd="0" presId="urn:microsoft.com/office/officeart/2016/7/layout/RepeatingBendingProcessNew"/>
    <dgm:cxn modelId="{2AF3DDE7-9640-4924-BA99-C835593556F3}" srcId="{D38DB7A4-B364-4769-9E71-567B5C3C1190}" destId="{1EF1CB7B-A2AB-4FE3-95A3-C7A827CDD576}" srcOrd="3" destOrd="0" parTransId="{2C72D8BC-CF59-4014-B21A-54FACF6F5693}" sibTransId="{72100506-C273-4C80-B6BE-9750C1B6EDBB}"/>
    <dgm:cxn modelId="{DABA13E8-A5F5-5348-AC8D-61B409DD8A74}" type="presOf" srcId="{72100506-C273-4C80-B6BE-9750C1B6EDBB}" destId="{FFE0FEC2-2A5A-4604-A6F4-A5E88FAFA657}" srcOrd="0" destOrd="0" presId="urn:microsoft.com/office/officeart/2016/7/layout/RepeatingBendingProcessNew"/>
    <dgm:cxn modelId="{F2FFEA0C-B9B8-2548-A898-A863788B0D11}" type="presParOf" srcId="{7615C549-8E1B-4AC1-8882-B815E116A80C}" destId="{CA6EB4E2-1F05-4869-AEE2-BCFD37524A14}" srcOrd="0" destOrd="0" presId="urn:microsoft.com/office/officeart/2016/7/layout/RepeatingBendingProcessNew"/>
    <dgm:cxn modelId="{B3C468E5-63DB-A74C-9A6F-A3D52F9E3612}" type="presParOf" srcId="{7615C549-8E1B-4AC1-8882-B815E116A80C}" destId="{1D7DB1C8-C9B6-4162-9E91-FDB6F41461EC}" srcOrd="1" destOrd="0" presId="urn:microsoft.com/office/officeart/2016/7/layout/RepeatingBendingProcessNew"/>
    <dgm:cxn modelId="{B201CF8D-EDA9-EF43-A847-2DE9727229CC}" type="presParOf" srcId="{1D7DB1C8-C9B6-4162-9E91-FDB6F41461EC}" destId="{F71BE34C-C97F-44A4-B411-EE40312F708E}" srcOrd="0" destOrd="0" presId="urn:microsoft.com/office/officeart/2016/7/layout/RepeatingBendingProcessNew"/>
    <dgm:cxn modelId="{41E1326F-3578-8143-8207-A46E7C03E6B7}" type="presParOf" srcId="{7615C549-8E1B-4AC1-8882-B815E116A80C}" destId="{D67A89AB-C215-4224-ACF7-7CF8DCDFA3D4}" srcOrd="2" destOrd="0" presId="urn:microsoft.com/office/officeart/2016/7/layout/RepeatingBendingProcessNew"/>
    <dgm:cxn modelId="{51636DC2-35BC-0E41-9A3E-95DA6DDD3687}" type="presParOf" srcId="{7615C549-8E1B-4AC1-8882-B815E116A80C}" destId="{A47CD56C-D6FA-466C-B7D5-1DB53C5A7BA2}" srcOrd="3" destOrd="0" presId="urn:microsoft.com/office/officeart/2016/7/layout/RepeatingBendingProcessNew"/>
    <dgm:cxn modelId="{C4E8D60E-64E0-D54B-B2AE-38F73560ED69}" type="presParOf" srcId="{A47CD56C-D6FA-466C-B7D5-1DB53C5A7BA2}" destId="{544227EF-2927-4E48-B7B0-C957AD986D1B}" srcOrd="0" destOrd="0" presId="urn:microsoft.com/office/officeart/2016/7/layout/RepeatingBendingProcessNew"/>
    <dgm:cxn modelId="{4512C2FC-41B7-7E45-9F49-C0654B5AEB60}" type="presParOf" srcId="{7615C549-8E1B-4AC1-8882-B815E116A80C}" destId="{0DF7E88C-B2DB-45B8-8D10-FFC97D200798}" srcOrd="4" destOrd="0" presId="urn:microsoft.com/office/officeart/2016/7/layout/RepeatingBendingProcessNew"/>
    <dgm:cxn modelId="{EB36ABBF-60E1-114B-A4D5-FB44082CACBC}" type="presParOf" srcId="{7615C549-8E1B-4AC1-8882-B815E116A80C}" destId="{1852EFE2-CB54-4875-81F1-D852D0EF254E}" srcOrd="5" destOrd="0" presId="urn:microsoft.com/office/officeart/2016/7/layout/RepeatingBendingProcessNew"/>
    <dgm:cxn modelId="{C8D59130-73FF-414F-A063-17A20E081947}" type="presParOf" srcId="{1852EFE2-CB54-4875-81F1-D852D0EF254E}" destId="{4A897F9F-BF96-42D3-AFFD-29B127BFBA54}" srcOrd="0" destOrd="0" presId="urn:microsoft.com/office/officeart/2016/7/layout/RepeatingBendingProcessNew"/>
    <dgm:cxn modelId="{8813BE45-11B8-AD4F-96AE-D0F300E051CC}" type="presParOf" srcId="{7615C549-8E1B-4AC1-8882-B815E116A80C}" destId="{09887CCD-61E1-49EA-8B9B-E9A4C1A195A5}" srcOrd="6" destOrd="0" presId="urn:microsoft.com/office/officeart/2016/7/layout/RepeatingBendingProcessNew"/>
    <dgm:cxn modelId="{F341F096-0A93-6249-98D8-9F4B522D85A8}" type="presParOf" srcId="{7615C549-8E1B-4AC1-8882-B815E116A80C}" destId="{FFE0FEC2-2A5A-4604-A6F4-A5E88FAFA657}" srcOrd="7" destOrd="0" presId="urn:microsoft.com/office/officeart/2016/7/layout/RepeatingBendingProcessNew"/>
    <dgm:cxn modelId="{54B167CD-0198-4740-B1AE-88B4693813D8}" type="presParOf" srcId="{FFE0FEC2-2A5A-4604-A6F4-A5E88FAFA657}" destId="{DCF25AD8-20D1-40C9-840E-3DCA1C557F6F}" srcOrd="0" destOrd="0" presId="urn:microsoft.com/office/officeart/2016/7/layout/RepeatingBendingProcessNew"/>
    <dgm:cxn modelId="{60299A5B-C7AD-2141-8832-AD9550475104}" type="presParOf" srcId="{7615C549-8E1B-4AC1-8882-B815E116A80C}" destId="{6AE4252D-355F-4E9F-96B0-F56EB6F73667}"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DB1C8-C9B6-4162-9E91-FDB6F41461EC}">
      <dsp:nvSpPr>
        <dsp:cNvPr id="0" name=""/>
        <dsp:cNvSpPr/>
      </dsp:nvSpPr>
      <dsp:spPr>
        <a:xfrm>
          <a:off x="3040000" y="874039"/>
          <a:ext cx="667160" cy="91440"/>
        </a:xfrm>
        <a:custGeom>
          <a:avLst/>
          <a:gdLst/>
          <a:ahLst/>
          <a:cxnLst/>
          <a:rect l="0" t="0" r="0" b="0"/>
          <a:pathLst>
            <a:path>
              <a:moveTo>
                <a:pt x="0" y="45720"/>
              </a:moveTo>
              <a:lnTo>
                <a:pt x="6671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6136" y="916270"/>
        <a:ext cx="34888" cy="6977"/>
      </dsp:txXfrm>
    </dsp:sp>
    <dsp:sp modelId="{CA6EB4E2-1F05-4869-AEE2-BCFD37524A14}">
      <dsp:nvSpPr>
        <dsp:cNvPr id="0" name=""/>
        <dsp:cNvSpPr/>
      </dsp:nvSpPr>
      <dsp:spPr>
        <a:xfrm>
          <a:off x="8059" y="9637"/>
          <a:ext cx="3033740" cy="1820244"/>
        </a:xfrm>
        <a:prstGeom prst="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56" tIns="156040" rIns="148656" bIns="15604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Myriad Pro Semibold"/>
              <a:cs typeface="Myriad Pro Semibold"/>
            </a:rPr>
            <a:t>Base the IEP on post-school goals that will help the student achieve their vision</a:t>
          </a:r>
        </a:p>
      </dsp:txBody>
      <dsp:txXfrm>
        <a:off x="8059" y="9637"/>
        <a:ext cx="3033740" cy="1820244"/>
      </dsp:txXfrm>
    </dsp:sp>
    <dsp:sp modelId="{A47CD56C-D6FA-466C-B7D5-1DB53C5A7BA2}">
      <dsp:nvSpPr>
        <dsp:cNvPr id="0" name=""/>
        <dsp:cNvSpPr/>
      </dsp:nvSpPr>
      <dsp:spPr>
        <a:xfrm>
          <a:off x="6771501" y="874039"/>
          <a:ext cx="667160" cy="91440"/>
        </a:xfrm>
        <a:custGeom>
          <a:avLst/>
          <a:gdLst/>
          <a:ahLst/>
          <a:cxnLst/>
          <a:rect l="0" t="0" r="0" b="0"/>
          <a:pathLst>
            <a:path>
              <a:moveTo>
                <a:pt x="0" y="45720"/>
              </a:moveTo>
              <a:lnTo>
                <a:pt x="66716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7637" y="916270"/>
        <a:ext cx="34888" cy="6977"/>
      </dsp:txXfrm>
    </dsp:sp>
    <dsp:sp modelId="{D67A89AB-C215-4224-ACF7-7CF8DCDFA3D4}">
      <dsp:nvSpPr>
        <dsp:cNvPr id="0" name=""/>
        <dsp:cNvSpPr/>
      </dsp:nvSpPr>
      <dsp:spPr>
        <a:xfrm>
          <a:off x="3739560" y="9637"/>
          <a:ext cx="3033740" cy="1820244"/>
        </a:xfrm>
        <a:prstGeom prst="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56" tIns="156040" rIns="148656" bIns="15604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Myriad Pro Semibold"/>
              <a:cs typeface="Myriad Pro Semibold"/>
            </a:rPr>
            <a:t>Prepare the student for meaningful participation in the IEP meeting</a:t>
          </a:r>
        </a:p>
      </dsp:txBody>
      <dsp:txXfrm>
        <a:off x="3739560" y="9637"/>
        <a:ext cx="3033740" cy="1820244"/>
      </dsp:txXfrm>
    </dsp:sp>
    <dsp:sp modelId="{1852EFE2-CB54-4875-81F1-D852D0EF254E}">
      <dsp:nvSpPr>
        <dsp:cNvPr id="0" name=""/>
        <dsp:cNvSpPr/>
      </dsp:nvSpPr>
      <dsp:spPr>
        <a:xfrm>
          <a:off x="1524929" y="1828081"/>
          <a:ext cx="7463002" cy="667160"/>
        </a:xfrm>
        <a:custGeom>
          <a:avLst/>
          <a:gdLst/>
          <a:ahLst/>
          <a:cxnLst/>
          <a:rect l="0" t="0" r="0" b="0"/>
          <a:pathLst>
            <a:path>
              <a:moveTo>
                <a:pt x="7463002" y="0"/>
              </a:moveTo>
              <a:lnTo>
                <a:pt x="7463002" y="350680"/>
              </a:lnTo>
              <a:lnTo>
                <a:pt x="0" y="350680"/>
              </a:lnTo>
              <a:lnTo>
                <a:pt x="0" y="66716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9042" y="2158173"/>
        <a:ext cx="374777" cy="6977"/>
      </dsp:txXfrm>
    </dsp:sp>
    <dsp:sp modelId="{0DF7E88C-B2DB-45B8-8D10-FFC97D200798}">
      <dsp:nvSpPr>
        <dsp:cNvPr id="0" name=""/>
        <dsp:cNvSpPr/>
      </dsp:nvSpPr>
      <dsp:spPr>
        <a:xfrm>
          <a:off x="7471061" y="9637"/>
          <a:ext cx="3033740" cy="1820244"/>
        </a:xfrm>
        <a:prstGeom prst="rect">
          <a:avLst/>
        </a:prstGeom>
        <a:solidFill>
          <a:srgbClr val="FAAD0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56" tIns="156040" rIns="148656" bIns="15604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Myriad Pro Semibold"/>
              <a:cs typeface="Myriad Pro Semibold"/>
            </a:rPr>
            <a:t>Provide support and instruction on self advocacy</a:t>
          </a:r>
        </a:p>
      </dsp:txBody>
      <dsp:txXfrm>
        <a:off x="7471061" y="9637"/>
        <a:ext cx="3033740" cy="1820244"/>
      </dsp:txXfrm>
    </dsp:sp>
    <dsp:sp modelId="{FFE0FEC2-2A5A-4604-A6F4-A5E88FAFA657}">
      <dsp:nvSpPr>
        <dsp:cNvPr id="0" name=""/>
        <dsp:cNvSpPr/>
      </dsp:nvSpPr>
      <dsp:spPr>
        <a:xfrm>
          <a:off x="3040000" y="3392044"/>
          <a:ext cx="667160" cy="91440"/>
        </a:xfrm>
        <a:custGeom>
          <a:avLst/>
          <a:gdLst/>
          <a:ahLst/>
          <a:cxnLst/>
          <a:rect l="0" t="0" r="0" b="0"/>
          <a:pathLst>
            <a:path>
              <a:moveTo>
                <a:pt x="0" y="45720"/>
              </a:moveTo>
              <a:lnTo>
                <a:pt x="66716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6136" y="3434275"/>
        <a:ext cx="34888" cy="6977"/>
      </dsp:txXfrm>
    </dsp:sp>
    <dsp:sp modelId="{09887CCD-61E1-49EA-8B9B-E9A4C1A195A5}">
      <dsp:nvSpPr>
        <dsp:cNvPr id="0" name=""/>
        <dsp:cNvSpPr/>
      </dsp:nvSpPr>
      <dsp:spPr>
        <a:xfrm>
          <a:off x="8059" y="2527642"/>
          <a:ext cx="3033740" cy="1820244"/>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56" tIns="156040" rIns="148656" bIns="15604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Myriad Pro Semibold"/>
              <a:cs typeface="Myriad Pro Semibold"/>
            </a:rPr>
            <a:t>Work cooperatively with adult service agencies and invite them to meetings</a:t>
          </a:r>
        </a:p>
      </dsp:txBody>
      <dsp:txXfrm>
        <a:off x="8059" y="2527642"/>
        <a:ext cx="3033740" cy="1820244"/>
      </dsp:txXfrm>
    </dsp:sp>
    <dsp:sp modelId="{6AE4252D-355F-4E9F-96B0-F56EB6F73667}">
      <dsp:nvSpPr>
        <dsp:cNvPr id="0" name=""/>
        <dsp:cNvSpPr/>
      </dsp:nvSpPr>
      <dsp:spPr>
        <a:xfrm>
          <a:off x="3739560" y="2527642"/>
          <a:ext cx="3033740" cy="1820244"/>
        </a:xfrm>
        <a:prstGeom prst="rect">
          <a:avLst/>
        </a:prstGeom>
        <a:solidFill>
          <a:srgbClr val="1B921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56" tIns="156040" rIns="148656" bIns="15604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Myriad Pro Semibold"/>
              <a:cs typeface="Myriad Pro Semibold"/>
            </a:rPr>
            <a:t>Prepare students for the world of work and independent living  as it relates to their IEP goals</a:t>
          </a:r>
        </a:p>
      </dsp:txBody>
      <dsp:txXfrm>
        <a:off x="3739560" y="2527642"/>
        <a:ext cx="3033740" cy="182024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4.xml"/><Relationship Id="rId4" Type="http://schemas.openxmlformats.org/officeDocument/2006/relationships/image" Target="../media/image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2D49F3F-9924-B744-9871-F7152E7D54FF}"/>
              </a:ext>
            </a:extLst>
          </p:cNvPr>
          <p:cNvSpPr>
            <a:spLocks noChangeArrowheads="1"/>
          </p:cNvSpPr>
          <p:nvPr/>
        </p:nvSpPr>
        <p:spPr bwMode="auto">
          <a:xfrm>
            <a:off x="3200400" y="8588375"/>
            <a:ext cx="28956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lgn="ctr">
              <a:defRPr/>
            </a:pPr>
            <a:endParaRPr lang="en-US" altLang="en-US" sz="1400"/>
          </a:p>
        </p:txBody>
      </p:sp>
      <p:sp>
        <p:nvSpPr>
          <p:cNvPr id="6147" name="Rectangle 7">
            <a:extLst>
              <a:ext uri="{FF2B5EF4-FFF2-40B4-BE49-F238E27FC236}">
                <a16:creationId xmlns:a16="http://schemas.microsoft.com/office/drawing/2014/main" id="{1030BE6A-464B-E34C-AB76-A01819BE9C23}"/>
              </a:ext>
            </a:extLst>
          </p:cNvPr>
          <p:cNvSpPr>
            <a:spLocks noChangeArrowheads="1"/>
          </p:cNvSpPr>
          <p:nvPr/>
        </p:nvSpPr>
        <p:spPr bwMode="auto">
          <a:xfrm>
            <a:off x="4800600" y="152400"/>
            <a:ext cx="1905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lgn="r">
              <a:defRPr/>
            </a:pPr>
            <a:fld id="{8D4E4D53-0970-F546-A9C7-D6A61D694C5D}" type="slidenum">
              <a:rPr lang="en-US" altLang="en-US" sz="1400" smtClean="0"/>
              <a:pPr algn="r">
                <a:defRPr/>
              </a:pPr>
              <a:t>‹#›</a:t>
            </a:fld>
            <a:endParaRPr lang="en-US" altLang="en-US" sz="1400"/>
          </a:p>
        </p:txBody>
      </p:sp>
      <p:sp>
        <p:nvSpPr>
          <p:cNvPr id="6148" name="Rectangle 8">
            <a:extLst>
              <a:ext uri="{FF2B5EF4-FFF2-40B4-BE49-F238E27FC236}">
                <a16:creationId xmlns:a16="http://schemas.microsoft.com/office/drawing/2014/main" id="{F1404091-10E7-F740-B935-7D4A70EB1FB3}"/>
              </a:ext>
            </a:extLst>
          </p:cNvPr>
          <p:cNvSpPr>
            <a:spLocks noChangeArrowheads="1"/>
          </p:cNvSpPr>
          <p:nvPr/>
        </p:nvSpPr>
        <p:spPr bwMode="auto">
          <a:xfrm>
            <a:off x="152400" y="8305800"/>
            <a:ext cx="6400800" cy="685800"/>
          </a:xfrm>
          <a:prstGeom prst="rect">
            <a:avLst/>
          </a:prstGeom>
          <a:solidFill>
            <a:srgbClr val="0066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defRPr/>
            </a:pPr>
            <a:endParaRPr lang="en-US" altLang="en-US"/>
          </a:p>
        </p:txBody>
      </p:sp>
      <p:sp>
        <p:nvSpPr>
          <p:cNvPr id="6149" name="Rectangle 9">
            <a:extLst>
              <a:ext uri="{FF2B5EF4-FFF2-40B4-BE49-F238E27FC236}">
                <a16:creationId xmlns:a16="http://schemas.microsoft.com/office/drawing/2014/main" id="{6B8173CC-10BB-BD49-8A54-CAB49455DE75}"/>
              </a:ext>
            </a:extLst>
          </p:cNvPr>
          <p:cNvSpPr>
            <a:spLocks noChangeArrowheads="1"/>
          </p:cNvSpPr>
          <p:nvPr/>
        </p:nvSpPr>
        <p:spPr bwMode="auto">
          <a:xfrm>
            <a:off x="152400" y="8305800"/>
            <a:ext cx="6400800" cy="128588"/>
          </a:xfrm>
          <a:prstGeom prst="rect">
            <a:avLst/>
          </a:prstGeom>
          <a:solidFill>
            <a:srgbClr val="0099CC"/>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defRPr/>
            </a:pPr>
            <a:endParaRPr lang="en-US" altLang="en-US"/>
          </a:p>
        </p:txBody>
      </p:sp>
      <p:pic>
        <p:nvPicPr>
          <p:cNvPr id="14342" name="Picture 11" descr="iciPPT_BIG">
            <a:extLst>
              <a:ext uri="{FF2B5EF4-FFF2-40B4-BE49-F238E27FC236}">
                <a16:creationId xmlns:a16="http://schemas.microsoft.com/office/drawing/2014/main" id="{E1BCF9E8-2C2F-7B43-B622-5DBC417ED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458200"/>
            <a:ext cx="30480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4343" name="Group 14">
            <a:extLst>
              <a:ext uri="{FF2B5EF4-FFF2-40B4-BE49-F238E27FC236}">
                <a16:creationId xmlns:a16="http://schemas.microsoft.com/office/drawing/2014/main" id="{374E0F2B-D057-1A4D-A72F-67572FFA44A4}"/>
              </a:ext>
            </a:extLst>
          </p:cNvPr>
          <p:cNvGrpSpPr>
            <a:grpSpLocks/>
          </p:cNvGrpSpPr>
          <p:nvPr/>
        </p:nvGrpSpPr>
        <p:grpSpPr bwMode="auto">
          <a:xfrm>
            <a:off x="5638800" y="8486775"/>
            <a:ext cx="762000" cy="438150"/>
            <a:chOff x="5103" y="5266"/>
            <a:chExt cx="586" cy="336"/>
          </a:xfrm>
        </p:grpSpPr>
        <p:pic>
          <p:nvPicPr>
            <p:cNvPr id="14344" name="Picture 10" descr="umb_white">
              <a:extLst>
                <a:ext uri="{FF2B5EF4-FFF2-40B4-BE49-F238E27FC236}">
                  <a16:creationId xmlns:a16="http://schemas.microsoft.com/office/drawing/2014/main" id="{BEF3E9E6-CF8F-0D4A-A297-1F4055C77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 y="5266"/>
              <a:ext cx="273" cy="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5" name="Picture 12" descr="CHB_reverse_BIG">
              <a:extLst>
                <a:ext uri="{FF2B5EF4-FFF2-40B4-BE49-F238E27FC236}">
                  <a16:creationId xmlns:a16="http://schemas.microsoft.com/office/drawing/2014/main" id="{54F73BC5-B41D-094E-A18A-8F0467624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 y="5266"/>
              <a:ext cx="265"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2008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9B3A64B-BD29-B64A-A470-7398DC6053A5}"/>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075" name="Rectangle 3">
            <a:extLst>
              <a:ext uri="{FF2B5EF4-FFF2-40B4-BE49-F238E27FC236}">
                <a16:creationId xmlns:a16="http://schemas.microsoft.com/office/drawing/2014/main" id="{CEB1B764-1E3D-F94C-AFE8-93CA8696BBC6}"/>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13316" name="Rectangle 4">
            <a:extLst>
              <a:ext uri="{FF2B5EF4-FFF2-40B4-BE49-F238E27FC236}">
                <a16:creationId xmlns:a16="http://schemas.microsoft.com/office/drawing/2014/main" id="{BAF8533A-3C1A-B542-944B-EAD4B68E1EB9}"/>
              </a:ext>
            </a:extLst>
          </p:cNvPr>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a:extLst>
              <a:ext uri="{FF2B5EF4-FFF2-40B4-BE49-F238E27FC236}">
                <a16:creationId xmlns:a16="http://schemas.microsoft.com/office/drawing/2014/main" id="{626E4560-BA05-2040-A535-1FA0A95D97D1}"/>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C758BAA2-FE2D-464F-9111-FEF4CCCC94AD}"/>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079" name="Rectangle 7">
            <a:extLst>
              <a:ext uri="{FF2B5EF4-FFF2-40B4-BE49-F238E27FC236}">
                <a16:creationId xmlns:a16="http://schemas.microsoft.com/office/drawing/2014/main" id="{3D9E1561-AF14-5440-BAC2-6453D18CFFE2}"/>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pPr>
              <a:defRPr/>
            </a:pPr>
            <a:fld id="{1E6EAF8F-0920-7444-BF36-95ABB4CBBBE1}" type="slidenum">
              <a:rPr lang="en-US" altLang="en-US"/>
              <a:pPr>
                <a:defRPr/>
              </a:pPr>
              <a:t>‹#›</a:t>
            </a:fld>
            <a:endParaRPr lang="en-US" altLang="en-US"/>
          </a:p>
        </p:txBody>
      </p:sp>
    </p:spTree>
    <p:extLst>
      <p:ext uri="{BB962C8B-B14F-4D97-AF65-F5344CB8AC3E}">
        <p14:creationId xmlns:p14="http://schemas.microsoft.com/office/powerpoint/2010/main" val="1667913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anose="020B0604020202020204" pitchFamily="34" charset="0"/>
                <a:ea typeface="Geneva" panose="020B0503030404040204" pitchFamily="34" charset="0"/>
                <a:cs typeface="+mn-cs"/>
              </a:rPr>
              <a:t>Slide 1: Title Slide </a:t>
            </a:r>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1</a:t>
            </a:fld>
            <a:endParaRPr lang="en-US"/>
          </a:p>
        </p:txBody>
      </p:sp>
    </p:spTree>
    <p:extLst>
      <p:ext uri="{BB962C8B-B14F-4D97-AF65-F5344CB8AC3E}">
        <p14:creationId xmlns:p14="http://schemas.microsoft.com/office/powerpoint/2010/main" val="203831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10: Technology (definition)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Define Technology &amp; set the stage for further exploration of this part of the star.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Review the definition on this illustration. </a:t>
            </a:r>
            <a:endParaRPr lang="en-US" dirty="0"/>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10</a:t>
            </a:fld>
            <a:endParaRPr lang="en-US"/>
          </a:p>
        </p:txBody>
      </p:sp>
    </p:spTree>
    <p:extLst>
      <p:ext uri="{BB962C8B-B14F-4D97-AF65-F5344CB8AC3E}">
        <p14:creationId xmlns:p14="http://schemas.microsoft.com/office/powerpoint/2010/main" val="410433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11: Technology (prompt)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Get participants to reflect on Technology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Ask participants to jot a few ideas in the Technology section of the star on their portfolio.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role of technology has accelerated since COVID-19, with many options for individuals, families and providers to access remote or technology-based supports. A lot of these options use devices you might already have, such as iPhones and iPads.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Think about the need for not just the technology itself but also the skills to use it safely &amp; maintain an appropriate online persona.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11</a:t>
            </a:fld>
            <a:endParaRPr lang="en-US"/>
          </a:p>
        </p:txBody>
      </p:sp>
    </p:spTree>
    <p:extLst>
      <p:ext uri="{BB962C8B-B14F-4D97-AF65-F5344CB8AC3E}">
        <p14:creationId xmlns:p14="http://schemas.microsoft.com/office/powerpoint/2010/main" val="1548305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12: Community Based (definition)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Sets the stage for further exploration of this part of the star on next slide.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Review the definition on this illustration. </a:t>
            </a:r>
            <a:endParaRPr lang="en-US" dirty="0"/>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12</a:t>
            </a:fld>
            <a:endParaRPr lang="en-US"/>
          </a:p>
        </p:txBody>
      </p:sp>
    </p:spTree>
    <p:extLst>
      <p:ext uri="{BB962C8B-B14F-4D97-AF65-F5344CB8AC3E}">
        <p14:creationId xmlns:p14="http://schemas.microsoft.com/office/powerpoint/2010/main" val="2119716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13: Community Based (prompt)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Get participants to reflect on Community Based resources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Ask participants to jot a few ideas in the Community Based section of the star on their portfolio.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Communities have a lot to offer, including many resources available to anyone in the community with or without a disability. This list and example Community Assets Map can give you some ideas to get started.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13</a:t>
            </a:fld>
            <a:endParaRPr lang="en-US"/>
          </a:p>
        </p:txBody>
      </p:sp>
    </p:spTree>
    <p:extLst>
      <p:ext uri="{BB962C8B-B14F-4D97-AF65-F5344CB8AC3E}">
        <p14:creationId xmlns:p14="http://schemas.microsoft.com/office/powerpoint/2010/main" val="82158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14: Discussion Questions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Lead a discussion of the first four points of the star, using the questions on the slide. If you have a large group, consider setting people up in groups of 5-6, either in person or via Zoom breakouts. </a:t>
            </a:r>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14</a:t>
            </a:fld>
            <a:endParaRPr lang="en-US"/>
          </a:p>
        </p:txBody>
      </p:sp>
    </p:spTree>
    <p:extLst>
      <p:ext uri="{BB962C8B-B14F-4D97-AF65-F5344CB8AC3E}">
        <p14:creationId xmlns:p14="http://schemas.microsoft.com/office/powerpoint/2010/main" val="3008434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15: Eligibility Specific (definition)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Sets the stage for further exploration of this part of the star in the next portion of the presentation.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Review the definition on this illustration. </a:t>
            </a:r>
            <a:endParaRPr lang="en-US" dirty="0"/>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15</a:t>
            </a:fld>
            <a:endParaRPr lang="en-US"/>
          </a:p>
        </p:txBody>
      </p:sp>
    </p:spTree>
    <p:extLst>
      <p:ext uri="{BB962C8B-B14F-4D97-AF65-F5344CB8AC3E}">
        <p14:creationId xmlns:p14="http://schemas.microsoft.com/office/powerpoint/2010/main" val="401587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16: Eligibility Specific: Navigating State Services in Massachusetts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Transition to Part 2 of this module, on eligibility specific services in MA.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Next we will move on to discussing some of the specific eligibility-based services available to youth and families in Massachusetts. </a:t>
            </a:r>
            <a:endParaRPr lang="en-US" dirty="0"/>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16</a:t>
            </a:fld>
            <a:endParaRPr lang="en-US"/>
          </a:p>
        </p:txBody>
      </p:sp>
    </p:spTree>
    <p:extLst>
      <p:ext uri="{BB962C8B-B14F-4D97-AF65-F5344CB8AC3E}">
        <p14:creationId xmlns:p14="http://schemas.microsoft.com/office/powerpoint/2010/main" val="581468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17: The Role of the School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In this section we will focus on the services available in Massachusetts for students with disabilities. First, we will start with school services.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Notes to Presenter Be sure to reference the IDEA (the Individuals with Disabilities Education Act). The role of school in transition is centered around IDEA, which mandates that schools help prepare students for post-secondary life.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These services are required by federal and state laws and should begin at age 14. These boxes illustrate what services the school should provide in addition to academics.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Example: John’s vision is to work in a garden center. Some appropriate IEP objectives might be travel training, appropriate social greetings, learning about common plants and how to care for them, and working on money management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17</a:t>
            </a:fld>
            <a:endParaRPr lang="en-US"/>
          </a:p>
        </p:txBody>
      </p:sp>
    </p:spTree>
    <p:extLst>
      <p:ext uri="{BB962C8B-B14F-4D97-AF65-F5344CB8AC3E}">
        <p14:creationId xmlns:p14="http://schemas.microsoft.com/office/powerpoint/2010/main" val="1022202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18: Tips for Parents re: the IEP Process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Illustrate the key questions parents have and benchmarks that school should provide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Notes to Presenter These are key elements in developing a transition plan for the student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which then is integrated into the IEP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Transition assessments. There is no one stop shop! The type should be guided by what else do you need to know about the student. What information is missing?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Know the timelines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Age 14 transition plan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688 referral 2 years before leaving school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Reaching the age of majority (18 years old). What does this truly mean? Reaching Adulthood, Decision Making Support, financial benefits, voting!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School offering work experience and internships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Networking with others can be an important source of both information and support.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18</a:t>
            </a:fld>
            <a:endParaRPr lang="en-US"/>
          </a:p>
        </p:txBody>
      </p:sp>
    </p:spTree>
    <p:extLst>
      <p:ext uri="{BB962C8B-B14F-4D97-AF65-F5344CB8AC3E}">
        <p14:creationId xmlns:p14="http://schemas.microsoft.com/office/powerpoint/2010/main" val="285543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19: Massachusetts Inclusive Concurrent Enrollment Initiative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Provide an overview of the Massachusetts Inclusive Concurrent Enrollment Initiative </a:t>
            </a:r>
            <a:r>
              <a:rPr lang="en-US" sz="14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option benefits students who are looking for a college experience. </a:t>
            </a:r>
            <a:r>
              <a:rPr lang="en-US" sz="14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MACEI is a partnership between the college or university and the school system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Provide opportunities for taking classes, person centered planning, independent living and travel training, paid work and internships, social opportunities and extracurricular activities on campus.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Available for students 18-22 who have not passed MCAS or for students 21-22 who have passed MCAS but are still eligible for Special education services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Currently have 11 sites throughout Massachusetts: Community colleges, state colleges and universities </a:t>
            </a:r>
            <a:endParaRPr lang="en-US" dirty="0">
              <a:effectLst/>
            </a:endParaRPr>
          </a:p>
          <a:p>
            <a:pPr lvl="1"/>
            <a:endParaRPr lang="en-US" sz="2000" dirty="0">
              <a:solidFill>
                <a:srgbClr val="262626"/>
              </a:solidFill>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981AF37D-ECF7-3C42-9E4E-1533CE4009CF}" type="slidenum">
              <a:rPr lang="en-US" smtClean="0"/>
              <a:t>19</a:t>
            </a:fld>
            <a:endParaRPr lang="en-US"/>
          </a:p>
        </p:txBody>
      </p:sp>
    </p:spTree>
    <p:extLst>
      <p:ext uri="{BB962C8B-B14F-4D97-AF65-F5344CB8AC3E}">
        <p14:creationId xmlns:p14="http://schemas.microsoft.com/office/powerpoint/2010/main" val="119564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3575" y="1160463"/>
            <a:ext cx="5573713" cy="31369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 Holistic approach to supports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image illustrates the roles of family &amp; community in supporting people with disabilities and the need to think holistically about supports. Note how the “green” service category comes between the person and family/community in the middle illustration; the model on the right is what we want, a more integrated approach that relies on all sources of support.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Often when we think about transition for young people, we go straight to eligibility for adult disability services.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But such services are only one piece of the puzzle. Each person – with or without disabilities – is already surrounded by family and community.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Traditional service models can come between the person and their community, by leading to placement in largely segregated day and employment programming.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Instead, we can look for ways to combine eligibility-specific disability services with other sources of support. This session will help you identify and start to access the full range of supports available to you and your loved one.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43D0BFF0-BC4A-4F83-AF42-DF149487A101}" type="slidenum">
              <a:rPr lang="en-US" smtClean="0"/>
              <a:pPr/>
              <a:t>2</a:t>
            </a:fld>
            <a:endParaRPr lang="en-US"/>
          </a:p>
        </p:txBody>
      </p:sp>
    </p:spTree>
    <p:extLst>
      <p:ext uri="{BB962C8B-B14F-4D97-AF65-F5344CB8AC3E}">
        <p14:creationId xmlns:p14="http://schemas.microsoft.com/office/powerpoint/2010/main" val="2471773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20: Vocational Rehabilitation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To provide an overview of vocational rehabilitation in Massachusetts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Important to note that 2 state agencies provide VR services- Mass Rehab Commission and Commission for the Blind. Each has their own eligibility criteria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Describe eligibility of MRC and COB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Elements of VR- assessment, training, placement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Benefits Counseling- how work can affect federal and state benefits such as Social Security and MassHealth.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20</a:t>
            </a:fld>
            <a:endParaRPr lang="en-US"/>
          </a:p>
        </p:txBody>
      </p:sp>
    </p:spTree>
    <p:extLst>
      <p:ext uri="{BB962C8B-B14F-4D97-AF65-F5344CB8AC3E}">
        <p14:creationId xmlns:p14="http://schemas.microsoft.com/office/powerpoint/2010/main" val="75295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21: Pre-Employment Transition Services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Provides an overview of Pre-ETS services (Pre-Employment Transition Services)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Distinguish that MCB and MRC both have programs, but services are similar. Do not need to formally apply for services as they can access through school.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Offered in conjunction with schools and community Pre-ETS providers.</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Open to any student age 14 -22 who is potentially eligible for services</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A doorway to employment- resume preparation, interviews, assessment, </a:t>
            </a:r>
            <a:r>
              <a:rPr lang="en-US" sz="1200" kern="1200" dirty="0" err="1">
                <a:solidFill>
                  <a:schemeClr val="tx1"/>
                </a:solidFill>
                <a:effectLst/>
                <a:latin typeface="Arial" panose="020B0604020202020204" pitchFamily="34" charset="0"/>
                <a:ea typeface="Geneva" panose="020B0503030404040204" pitchFamily="34" charset="0"/>
                <a:cs typeface="+mn-cs"/>
              </a:rPr>
              <a:t>etc</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21</a:t>
            </a:fld>
            <a:endParaRPr lang="en-US"/>
          </a:p>
        </p:txBody>
      </p:sp>
    </p:spTree>
    <p:extLst>
      <p:ext uri="{BB962C8B-B14F-4D97-AF65-F5344CB8AC3E}">
        <p14:creationId xmlns:p14="http://schemas.microsoft.com/office/powerpoint/2010/main" val="3493664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22: Department of Developmental Services (DDS)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Provide an overview of DDS services as an adult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Important to note that as an adult the eligibility shifts. Must have an intellectual disability before the age of 18 or an ASD diagnosis before age 21.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Basic components at 22 or leaving school- family support, day and employment, residential and service coordination.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No longer an entitlement based on eligibility and availability of funding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Services are different for Autism Spectrum Disorder with no Intellectual Disability </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22</a:t>
            </a:fld>
            <a:endParaRPr lang="en-US"/>
          </a:p>
        </p:txBody>
      </p:sp>
    </p:spTree>
    <p:extLst>
      <p:ext uri="{BB962C8B-B14F-4D97-AF65-F5344CB8AC3E}">
        <p14:creationId xmlns:p14="http://schemas.microsoft.com/office/powerpoint/2010/main" val="3502038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23: DDS Day and Employment Services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An overview of DDS Day and Employment Services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These are some of the options offered by DDS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Differences between Community Based Day Support and Employment » People can receive both</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Some also receive services from MRC or MCB </a:t>
            </a:r>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23</a:t>
            </a:fld>
            <a:endParaRPr lang="en-US"/>
          </a:p>
        </p:txBody>
      </p:sp>
    </p:spTree>
    <p:extLst>
      <p:ext uri="{BB962C8B-B14F-4D97-AF65-F5344CB8AC3E}">
        <p14:creationId xmlns:p14="http://schemas.microsoft.com/office/powerpoint/2010/main" val="220630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24: Tips For Working With DDS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An overview of tips to transition smoothly to DDS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Emphasize the Importance of the role of the Transition Coordinator from DDS and making sure they are eligible for adult services.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Importance of a vision statement (Trajectory)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DDS Transition Coordinator should attend IEP meetings before leaving school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 688 referral to adult services is essential 2 years before leaving school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An Individual Transition Plan documents the needed services as an adult. Must be done 6 months prior to leaving school. The ITP is not an entitlement to services.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24</a:t>
            </a:fld>
            <a:endParaRPr lang="en-US" altLang="en-US"/>
          </a:p>
        </p:txBody>
      </p:sp>
    </p:spTree>
    <p:extLst>
      <p:ext uri="{BB962C8B-B14F-4D97-AF65-F5344CB8AC3E}">
        <p14:creationId xmlns:p14="http://schemas.microsoft.com/office/powerpoint/2010/main" val="3701215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25: Publicly Funded Health Insurance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Overview of publicly funded healthcare programs in Massachusetts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Important for people to realize at age 18 no longer considered under parents’ income. Important to apply for MassHealth. Pays for many services as an adult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Explain difference between MassHealth Standard (meets income guidelines) and CommonHealth for the working disabled or for kids under 18 and family is over income. You pay a premium to receive this service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Premium Assistance is offered if you carry both MassHealth and private health insurance.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Use a MassHealth Navigator if you need any assistance. Autism Insurance Resource Center, others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25</a:t>
            </a:fld>
            <a:endParaRPr lang="en-US"/>
          </a:p>
        </p:txBody>
      </p:sp>
    </p:spTree>
    <p:extLst>
      <p:ext uri="{BB962C8B-B14F-4D97-AF65-F5344CB8AC3E}">
        <p14:creationId xmlns:p14="http://schemas.microsoft.com/office/powerpoint/2010/main" val="242879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26: Federal Benefits—SSI and SSDI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Overview of Federal/State benefits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Stress the Importance of Applying at age 18. When you become eligible for SSI MassHealth is automatic and pays for services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Note differences between SSI and SSDI. » Eligibility and Benefits (info is on slide) </a:t>
            </a:r>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26</a:t>
            </a:fld>
            <a:endParaRPr lang="en-US"/>
          </a:p>
        </p:txBody>
      </p:sp>
    </p:spTree>
    <p:extLst>
      <p:ext uri="{BB962C8B-B14F-4D97-AF65-F5344CB8AC3E}">
        <p14:creationId xmlns:p14="http://schemas.microsoft.com/office/powerpoint/2010/main" val="1370435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27: ABLE Accounts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What is an ABLE Account?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Account can be set up to save up to $100,000 without affecting benefits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Money can only be used for certain goods and services (i.e., college, buying a car)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Check out the Massachusetts Educational Finance Authority (MEFA) website to see how to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apply and what you can spend the funds on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Funds are managed by Fidelity in Massachusetts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27</a:t>
            </a:fld>
            <a:endParaRPr lang="en-US"/>
          </a:p>
        </p:txBody>
      </p:sp>
    </p:spTree>
    <p:extLst>
      <p:ext uri="{BB962C8B-B14F-4D97-AF65-F5344CB8AC3E}">
        <p14:creationId xmlns:p14="http://schemas.microsoft.com/office/powerpoint/2010/main" val="158804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28: You Can Work and Still Get Benefits!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You can still work and collect benefits!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Biggest myth: Work prevents you from collecting benefits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Benefit Counselors at MRC can assist you and answer your questions </a:t>
            </a:r>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28</a:t>
            </a:fld>
            <a:endParaRPr lang="en-US"/>
          </a:p>
        </p:txBody>
      </p:sp>
    </p:spTree>
    <p:extLst>
      <p:ext uri="{BB962C8B-B14F-4D97-AF65-F5344CB8AC3E}">
        <p14:creationId xmlns:p14="http://schemas.microsoft.com/office/powerpoint/2010/main" val="3862559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29: Student Earned Income Exclusion (SEIE)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Illustrate the rules around earnings while you are still in school and benefits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Important to have work experience while you are a student. Leads to the likelihood of employment as an adult.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Illustrate on the slide how much students can earn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29</a:t>
            </a:fld>
            <a:endParaRPr lang="en-US" altLang="en-US"/>
          </a:p>
        </p:txBody>
      </p:sp>
    </p:spTree>
    <p:extLst>
      <p:ext uri="{BB962C8B-B14F-4D97-AF65-F5344CB8AC3E}">
        <p14:creationId xmlns:p14="http://schemas.microsoft.com/office/powerpoint/2010/main" val="151650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anose="020B0604020202020204" pitchFamily="34" charset="0"/>
                <a:ea typeface="Geneva" panose="020B0503030404040204" pitchFamily="34" charset="0"/>
                <a:cs typeface="+mn-cs"/>
              </a:rPr>
              <a:t>Slide 3: Combining Sources of Support (1)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anose="020B0604020202020204" pitchFamily="34" charset="0"/>
                <a:ea typeface="Geneva" panose="020B0503030404040204" pitchFamily="34" charset="0"/>
                <a:cs typeface="+mn-cs"/>
              </a:rPr>
              <a:t>» Illustrates how thinking about more sources of support can make life more interesting for the individual &amp; provide more respite for parents. Note how Ben’s schedule in the example is all eligibility-specific services, and time with parents.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We’ll go into each segment of the integrated supports star in more detail later, but this is a good illustration of how thinking more broadly can lead to a richer array of supports and activities.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Initially, Ben’s family focused primarily on his parents and paid services as sources of support. He spent his days with staff, and evenings &amp; weekends with Mom &amp; Dad.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Integrated Supports Star examples &amp; videos from </a:t>
            </a:r>
            <a:r>
              <a:rPr lang="en-US" sz="1200" kern="1200" dirty="0" err="1">
                <a:solidFill>
                  <a:schemeClr val="tx1"/>
                </a:solidFill>
                <a:effectLst/>
                <a:latin typeface="Arial" panose="020B0604020202020204" pitchFamily="34" charset="0"/>
                <a:ea typeface="Geneva" panose="020B0503030404040204" pitchFamily="34" charset="0"/>
                <a:cs typeface="+mn-cs"/>
              </a:rPr>
              <a:t>LifeCourse</a:t>
            </a:r>
            <a:r>
              <a:rPr lang="en-US" sz="1200" kern="1200" dirty="0">
                <a:solidFill>
                  <a:schemeClr val="tx1"/>
                </a:solidFill>
                <a:effectLst/>
                <a:latin typeface="Arial" panose="020B0604020202020204" pitchFamily="34" charset="0"/>
                <a:ea typeface="Geneva" panose="020B0503030404040204" pitchFamily="34" charset="0"/>
                <a:cs typeface="+mn-cs"/>
              </a:rPr>
              <a:t> Nexus: https://www. </a:t>
            </a:r>
            <a:r>
              <a:rPr lang="en-US" sz="1200" kern="1200" dirty="0" err="1">
                <a:solidFill>
                  <a:schemeClr val="tx1"/>
                </a:solidFill>
                <a:effectLst/>
                <a:latin typeface="Arial" panose="020B0604020202020204" pitchFamily="34" charset="0"/>
                <a:ea typeface="Geneva" panose="020B0503030404040204" pitchFamily="34" charset="0"/>
                <a:cs typeface="+mn-cs"/>
              </a:rPr>
              <a:t>lifecoursetools.com</a:t>
            </a:r>
            <a:r>
              <a:rPr lang="en-US" sz="1200" kern="1200" dirty="0">
                <a:solidFill>
                  <a:schemeClr val="tx1"/>
                </a:solidFill>
                <a:effectLst/>
                <a:latin typeface="Arial" panose="020B0604020202020204" pitchFamily="34" charset="0"/>
                <a:ea typeface="Geneva" panose="020B0503030404040204" pitchFamily="34" charset="0"/>
                <a:cs typeface="+mn-cs"/>
              </a:rPr>
              <a:t>/</a:t>
            </a:r>
            <a:r>
              <a:rPr lang="en-US" sz="1200" kern="1200" dirty="0" err="1">
                <a:solidFill>
                  <a:schemeClr val="tx1"/>
                </a:solidFill>
                <a:effectLst/>
                <a:latin typeface="Arial" panose="020B0604020202020204" pitchFamily="34" charset="0"/>
                <a:ea typeface="Geneva" panose="020B0503030404040204" pitchFamily="34" charset="0"/>
                <a:cs typeface="+mn-cs"/>
              </a:rPr>
              <a:t>lifecourse</a:t>
            </a:r>
            <a:r>
              <a:rPr lang="en-US" sz="1200" kern="1200" dirty="0">
                <a:solidFill>
                  <a:schemeClr val="tx1"/>
                </a:solidFill>
                <a:effectLst/>
                <a:latin typeface="Arial" panose="020B0604020202020204" pitchFamily="34" charset="0"/>
                <a:ea typeface="Geneva" panose="020B0503030404040204" pitchFamily="34" charset="0"/>
                <a:cs typeface="+mn-cs"/>
              </a:rPr>
              <a:t>-library/foundational-tools/family-perspective/ </a:t>
            </a:r>
            <a:endParaRPr lang="en-US" dirty="0">
              <a:effectLst/>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3D0BFF0-BC4A-4F83-AF42-DF149487A101}" type="slidenum">
              <a:rPr lang="en-US" smtClean="0"/>
              <a:pPr/>
              <a:t>3</a:t>
            </a:fld>
            <a:endParaRPr lang="en-US"/>
          </a:p>
        </p:txBody>
      </p:sp>
    </p:spTree>
    <p:extLst>
      <p:ext uri="{BB962C8B-B14F-4D97-AF65-F5344CB8AC3E}">
        <p14:creationId xmlns:p14="http://schemas.microsoft.com/office/powerpoint/2010/main" val="4118953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30: Questions and Answers and Discussion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Slide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Q&amp;A and discussion </a:t>
            </a:r>
            <a:r>
              <a:rPr lang="en-US" sz="1200" b="1" kern="1200" dirty="0">
                <a:solidFill>
                  <a:schemeClr val="tx1"/>
                </a:solidFill>
                <a:effectLst/>
                <a:latin typeface="Arial" panose="020B0604020202020204" pitchFamily="34" charset="0"/>
                <a:ea typeface="Geneva" panose="020B0503030404040204" pitchFamily="34" charset="0"/>
                <a:cs typeface="+mn-cs"/>
              </a:rPr>
              <a:t>Notes to Presenter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See below for links to state services and advocacy organizations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Discussion: What are one or two adult services do you most envision pursuing to help round out your star? </a:t>
            </a:r>
            <a:endParaRPr lang="en-US" dirty="0">
              <a:effectLst/>
            </a:endParaRPr>
          </a:p>
          <a:p>
            <a:r>
              <a:rPr lang="en-US" sz="1200" kern="1200">
                <a:solidFill>
                  <a:schemeClr val="tx1"/>
                </a:solidFill>
                <a:effectLst/>
                <a:latin typeface="Arial" panose="020B0604020202020204" pitchFamily="34" charset="0"/>
                <a:ea typeface="Geneva" panose="020B0503030404040204" pitchFamily="34" charset="0"/>
                <a:cs typeface="+mn-cs"/>
              </a:rPr>
              <a:t>»  If you have a large group and enough remaining time, consider setting people up in groups of 5-6, either in person or via Zoom breakouts, to reflect on their responses to the above question. </a:t>
            </a:r>
            <a:endParaRPr lang="en-US">
              <a:effectLst/>
            </a:endParaRPr>
          </a:p>
          <a:p>
            <a:endParaRPr lang="en-US"/>
          </a:p>
        </p:txBody>
      </p:sp>
      <p:sp>
        <p:nvSpPr>
          <p:cNvPr id="4" name="Slide Number Placeholder 3"/>
          <p:cNvSpPr>
            <a:spLocks noGrp="1"/>
          </p:cNvSpPr>
          <p:nvPr>
            <p:ph type="sldNum" sz="quarter" idx="10"/>
          </p:nvPr>
        </p:nvSpPr>
        <p:spPr/>
        <p:txBody>
          <a:bodyPr/>
          <a:lstStyle/>
          <a:p>
            <a:pPr>
              <a:defRPr/>
            </a:pPr>
            <a:fld id="{1E6EAF8F-0920-7444-BF36-95ABB4CBBBE1}" type="slidenum">
              <a:rPr lang="en-US" altLang="en-US" smtClean="0"/>
              <a:pPr>
                <a:defRPr/>
              </a:pPr>
              <a:t>30</a:t>
            </a:fld>
            <a:endParaRPr lang="en-US" altLang="en-US"/>
          </a:p>
        </p:txBody>
      </p:sp>
    </p:spTree>
    <p:extLst>
      <p:ext uri="{BB962C8B-B14F-4D97-AF65-F5344CB8AC3E}">
        <p14:creationId xmlns:p14="http://schemas.microsoft.com/office/powerpoint/2010/main" val="670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4: Combining Sources of Support (2)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Illustrates how thinking about more sources of support can make life more interesting for the individual &amp; provide more respite for parents. Note how Ben’s schedule in this image is more colorful &amp; varied.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When Ben’s family started looking at other sources of support, they identified new ways</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of thinking about Ben’s days. He learned to stay home alone for short periods of time, with some technology for support and communication. He spent time volunteering at the local fire station. He spent time on evenings and weekends with friends and extended family. All these resources enabled Ben to have a more colorful life – and his parents to have some respite from their role as primary caregivers. </a:t>
            </a:r>
            <a:endParaRPr lang="en-US" dirty="0"/>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3D0BFF0-BC4A-4F83-AF42-DF149487A101}" type="slidenum">
              <a:rPr lang="en-US" smtClean="0"/>
              <a:pPr/>
              <a:t>4</a:t>
            </a:fld>
            <a:endParaRPr lang="en-US"/>
          </a:p>
        </p:txBody>
      </p:sp>
    </p:spTree>
    <p:extLst>
      <p:ext uri="{BB962C8B-B14F-4D97-AF65-F5344CB8AC3E}">
        <p14:creationId xmlns:p14="http://schemas.microsoft.com/office/powerpoint/2010/main" val="205509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5: Integrated Supports Star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Overall visual of Integrated Supports Star. This is just a lead-in to the following slides which will go into each section in more detail.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Today we’re going to walk you through the integrated supports star with a goal of identifying how resources in each of these five areas can help support your loved one’s vision for a good life now and in the future.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Charting the life course integrated supports star is a tool for identifying supports in five areas. You’ll recognize some of these colors from Ben’s schedule in the previous slide.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Teal is personal strengths &amp; assets, such as Ben’s gaining the skills to stay home alone for short periods of time.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Purple is relationships – family, friends, neighbors, and other community members.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Green is eligibility-specific services such as those provided by schools or DDS.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Blue is community-based resources such as local businesses, parks and churches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And pink is technology – both assistive technology specifically for people with disabilities and generic technology such as iPhones and iPads.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rest of this module will review the star, point by point.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10DA52B7-D9B6-411A-B45E-4AD5304B3D39}" type="slidenum">
              <a:rPr lang="en-US" smtClean="0"/>
              <a:t>5</a:t>
            </a:fld>
            <a:endParaRPr lang="en-US" dirty="0"/>
          </a:p>
        </p:txBody>
      </p:sp>
    </p:spTree>
    <p:extLst>
      <p:ext uri="{BB962C8B-B14F-4D97-AF65-F5344CB8AC3E}">
        <p14:creationId xmlns:p14="http://schemas.microsoft.com/office/powerpoint/2010/main" val="97826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6: Personal Strengths &amp; Assets (definition)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Sets the stage for further exploration of this part of the star on next slide. </a:t>
            </a:r>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Review the definition of personal strengths &amp; assets on this illustration. </a:t>
            </a:r>
            <a:endParaRPr lang="en-US" dirty="0"/>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6</a:t>
            </a:fld>
            <a:endParaRPr lang="en-US"/>
          </a:p>
        </p:txBody>
      </p:sp>
    </p:spTree>
    <p:extLst>
      <p:ext uri="{BB962C8B-B14F-4D97-AF65-F5344CB8AC3E}">
        <p14:creationId xmlns:p14="http://schemas.microsoft.com/office/powerpoint/2010/main" val="334805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7: Personal Strengths &amp; Assets (prompt)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Get participants to reflect on Personal Strengths &amp; Assets.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Ask participants to jot a few ideas in the Personal Strengths and Assets section of the star on their portfolio.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Personal strengths &amp; assets are an important starting point for thinking about loved one’s supports. </a:t>
            </a:r>
            <a:endParaRPr lang="en-US" dirty="0"/>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7</a:t>
            </a:fld>
            <a:endParaRPr lang="en-US"/>
          </a:p>
        </p:txBody>
      </p:sp>
    </p:spTree>
    <p:extLst>
      <p:ext uri="{BB962C8B-B14F-4D97-AF65-F5344CB8AC3E}">
        <p14:creationId xmlns:p14="http://schemas.microsoft.com/office/powerpoint/2010/main" val="230473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8: Relationships (definition)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Focus on Relationships; Sets the stage for further exploration of this part of the star on next slide.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Review the definition on this illustration. </a:t>
            </a:r>
            <a:endParaRPr lang="en-US" dirty="0"/>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8</a:t>
            </a:fld>
            <a:endParaRPr lang="en-US"/>
          </a:p>
        </p:txBody>
      </p:sp>
    </p:spTree>
    <p:extLst>
      <p:ext uri="{BB962C8B-B14F-4D97-AF65-F5344CB8AC3E}">
        <p14:creationId xmlns:p14="http://schemas.microsoft.com/office/powerpoint/2010/main" val="72753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9: Relationships (prompt)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Get participants to reflect on Relationships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Ask participants to jot a few ideas in the Relationships section of the star on their portfolio.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Keep in mind not just close relationships but acquaintances too (neighbors, classmates, etc.). We all benefit from having a wide network of loose connections, in addition to our close friends &amp; family members. </a:t>
            </a:r>
            <a:endParaRPr lang="en-US" dirty="0"/>
          </a:p>
          <a:p>
            <a:endParaRPr lang="en-US" dirty="0"/>
          </a:p>
        </p:txBody>
      </p:sp>
      <p:sp>
        <p:nvSpPr>
          <p:cNvPr id="4" name="Slide Number Placeholder 3"/>
          <p:cNvSpPr>
            <a:spLocks noGrp="1"/>
          </p:cNvSpPr>
          <p:nvPr>
            <p:ph type="sldNum" sz="quarter" idx="5"/>
          </p:nvPr>
        </p:nvSpPr>
        <p:spPr/>
        <p:txBody>
          <a:bodyPr/>
          <a:lstStyle/>
          <a:p>
            <a:fld id="{4D930C4A-816F-427A-A8B9-1C7DF34C2BDC}" type="slidenum">
              <a:rPr lang="en-US" smtClean="0"/>
              <a:t>9</a:t>
            </a:fld>
            <a:endParaRPr lang="en-US"/>
          </a:p>
        </p:txBody>
      </p:sp>
    </p:spTree>
    <p:extLst>
      <p:ext uri="{BB962C8B-B14F-4D97-AF65-F5344CB8AC3E}">
        <p14:creationId xmlns:p14="http://schemas.microsoft.com/office/powerpoint/2010/main" val="74545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2D74-2660-B344-AFE9-F8D917270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BC8C5-328F-6B4D-B3CA-42B5F0926A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856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BFC-8DC4-1043-9116-9C8878D18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96530-A4DA-234C-80A3-6FFA0FD1A9F1}"/>
              </a:ext>
            </a:extLst>
          </p:cNvPr>
          <p:cNvSpPr>
            <a:spLocks noGrp="1"/>
          </p:cNvSpPr>
          <p:nvPr>
            <p:ph sz="half" idx="1"/>
          </p:nvPr>
        </p:nvSpPr>
        <p:spPr>
          <a:xfrm>
            <a:off x="914162" y="1752600"/>
            <a:ext cx="5078677"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C3B30-E6B1-EE49-A601-FAD230136040}"/>
              </a:ext>
            </a:extLst>
          </p:cNvPr>
          <p:cNvSpPr>
            <a:spLocks noGrp="1"/>
          </p:cNvSpPr>
          <p:nvPr>
            <p:ph sz="half" idx="2"/>
          </p:nvPr>
        </p:nvSpPr>
        <p:spPr>
          <a:xfrm>
            <a:off x="6195986" y="1752600"/>
            <a:ext cx="5078677"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150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18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1EC8-14B2-40FB-B1AD-D4C460225F73}"/>
              </a:ext>
            </a:extLst>
          </p:cNvPr>
          <p:cNvSpPr>
            <a:spLocks noGrp="1"/>
          </p:cNvSpPr>
          <p:nvPr>
            <p:ph type="title"/>
          </p:nvPr>
        </p:nvSpPr>
        <p:spPr>
          <a:xfrm>
            <a:off x="831633" y="1709739"/>
            <a:ext cx="10512862"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B01587-F072-4A3A-AF83-D46B7AA3F030}"/>
              </a:ext>
            </a:extLst>
          </p:cNvPr>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6A011-62BC-4BE7-8350-20ABEF834960}"/>
              </a:ext>
            </a:extLst>
          </p:cNvPr>
          <p:cNvSpPr>
            <a:spLocks noGrp="1"/>
          </p:cNvSpPr>
          <p:nvPr>
            <p:ph type="dt" sz="half" idx="10"/>
          </p:nvPr>
        </p:nvSpPr>
        <p:spPr>
          <a:xfrm>
            <a:off x="837982" y="6356351"/>
            <a:ext cx="2742486" cy="365125"/>
          </a:xfrm>
          <a:prstGeom prst="rect">
            <a:avLst/>
          </a:prstGeom>
        </p:spPr>
        <p:txBody>
          <a:bodyPr/>
          <a:lstStyle/>
          <a:p>
            <a:fld id="{742D6421-0636-42AD-8A99-5FD7D7BA320B}" type="datetimeFigureOut">
              <a:rPr lang="en-US" smtClean="0"/>
              <a:t>3/12/21</a:t>
            </a:fld>
            <a:endParaRPr lang="en-US"/>
          </a:p>
        </p:txBody>
      </p:sp>
      <p:sp>
        <p:nvSpPr>
          <p:cNvPr id="5" name="Footer Placeholder 4">
            <a:extLst>
              <a:ext uri="{FF2B5EF4-FFF2-40B4-BE49-F238E27FC236}">
                <a16:creationId xmlns:a16="http://schemas.microsoft.com/office/drawing/2014/main" id="{564835C0-9A0F-477A-B4A7-88957CE32C8E}"/>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5C4A91C-3133-4182-B010-9E8396ECC384}"/>
              </a:ext>
            </a:extLst>
          </p:cNvPr>
          <p:cNvSpPr>
            <a:spLocks noGrp="1"/>
          </p:cNvSpPr>
          <p:nvPr>
            <p:ph type="sldNum" sz="quarter" idx="12"/>
          </p:nvPr>
        </p:nvSpPr>
        <p:spPr>
          <a:xfrm>
            <a:off x="8608357" y="6356351"/>
            <a:ext cx="2742486" cy="365125"/>
          </a:xfrm>
          <a:prstGeom prst="rect">
            <a:avLst/>
          </a:prstGeom>
        </p:spPr>
        <p:txBody>
          <a:bodyPr/>
          <a:lstStyle/>
          <a:p>
            <a:fld id="{FF52F141-CA7C-42D7-AEEC-C7895354865B}" type="slidenum">
              <a:rPr lang="en-US" smtClean="0"/>
              <a:t>‹#›</a:t>
            </a:fld>
            <a:endParaRPr lang="en-US"/>
          </a:p>
        </p:txBody>
      </p:sp>
    </p:spTree>
    <p:extLst>
      <p:ext uri="{BB962C8B-B14F-4D97-AF65-F5344CB8AC3E}">
        <p14:creationId xmlns:p14="http://schemas.microsoft.com/office/powerpoint/2010/main" val="285103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01BA-E879-4DD4-AE8A-D90B04964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010BD-92FD-470F-AE95-79F31D493AD6}"/>
              </a:ext>
            </a:extLst>
          </p:cNvPr>
          <p:cNvSpPr>
            <a:spLocks noGrp="1"/>
          </p:cNvSpPr>
          <p:nvPr>
            <p:ph type="dt" sz="half" idx="10"/>
          </p:nvPr>
        </p:nvSpPr>
        <p:spPr>
          <a:xfrm>
            <a:off x="837982" y="6356351"/>
            <a:ext cx="2742486" cy="365125"/>
          </a:xfrm>
          <a:prstGeom prst="rect">
            <a:avLst/>
          </a:prstGeom>
        </p:spPr>
        <p:txBody>
          <a:bodyPr/>
          <a:lstStyle/>
          <a:p>
            <a:fld id="{742D6421-0636-42AD-8A99-5FD7D7BA320B}" type="datetimeFigureOut">
              <a:rPr lang="en-US" smtClean="0"/>
              <a:t>3/12/21</a:t>
            </a:fld>
            <a:endParaRPr lang="en-US"/>
          </a:p>
        </p:txBody>
      </p:sp>
      <p:sp>
        <p:nvSpPr>
          <p:cNvPr id="4" name="Footer Placeholder 3">
            <a:extLst>
              <a:ext uri="{FF2B5EF4-FFF2-40B4-BE49-F238E27FC236}">
                <a16:creationId xmlns:a16="http://schemas.microsoft.com/office/drawing/2014/main" id="{75FC6F44-11C9-4E46-8842-E3B59B291463}"/>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8956E40-4494-4F43-8550-A4A34CA12494}"/>
              </a:ext>
            </a:extLst>
          </p:cNvPr>
          <p:cNvSpPr>
            <a:spLocks noGrp="1"/>
          </p:cNvSpPr>
          <p:nvPr>
            <p:ph type="sldNum" sz="quarter" idx="12"/>
          </p:nvPr>
        </p:nvSpPr>
        <p:spPr>
          <a:xfrm>
            <a:off x="8608357" y="6356351"/>
            <a:ext cx="2742486" cy="365125"/>
          </a:xfrm>
          <a:prstGeom prst="rect">
            <a:avLst/>
          </a:prstGeom>
        </p:spPr>
        <p:txBody>
          <a:bodyPr/>
          <a:lstStyle/>
          <a:p>
            <a:fld id="{FF52F141-CA7C-42D7-AEEC-C7895354865B}" type="slidenum">
              <a:rPr lang="en-US" smtClean="0"/>
              <a:t>‹#›</a:t>
            </a:fld>
            <a:endParaRPr lang="en-US"/>
          </a:p>
        </p:txBody>
      </p:sp>
    </p:spTree>
    <p:extLst>
      <p:ext uri="{BB962C8B-B14F-4D97-AF65-F5344CB8AC3E}">
        <p14:creationId xmlns:p14="http://schemas.microsoft.com/office/powerpoint/2010/main" val="380432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ADCE2-E37F-412B-85AE-129A5C173730}"/>
              </a:ext>
            </a:extLst>
          </p:cNvPr>
          <p:cNvSpPr>
            <a:spLocks noGrp="1"/>
          </p:cNvSpPr>
          <p:nvPr>
            <p:ph type="dt" sz="half" idx="10"/>
          </p:nvPr>
        </p:nvSpPr>
        <p:spPr>
          <a:xfrm>
            <a:off x="837982" y="6356351"/>
            <a:ext cx="2742486" cy="365125"/>
          </a:xfrm>
          <a:prstGeom prst="rect">
            <a:avLst/>
          </a:prstGeom>
        </p:spPr>
        <p:txBody>
          <a:bodyPr/>
          <a:lstStyle/>
          <a:p>
            <a:fld id="{742D6421-0636-42AD-8A99-5FD7D7BA320B}" type="datetimeFigureOut">
              <a:rPr lang="en-US" smtClean="0"/>
              <a:t>3/12/21</a:t>
            </a:fld>
            <a:endParaRPr lang="en-US"/>
          </a:p>
        </p:txBody>
      </p:sp>
      <p:sp>
        <p:nvSpPr>
          <p:cNvPr id="3" name="Footer Placeholder 2">
            <a:extLst>
              <a:ext uri="{FF2B5EF4-FFF2-40B4-BE49-F238E27FC236}">
                <a16:creationId xmlns:a16="http://schemas.microsoft.com/office/drawing/2014/main" id="{E1B69819-5CA9-47E7-B2E9-1108C0FD2DAE}"/>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9607BB9-7D63-44FD-B9AC-F140829B22F2}"/>
              </a:ext>
            </a:extLst>
          </p:cNvPr>
          <p:cNvSpPr>
            <a:spLocks noGrp="1"/>
          </p:cNvSpPr>
          <p:nvPr>
            <p:ph type="sldNum" sz="quarter" idx="12"/>
          </p:nvPr>
        </p:nvSpPr>
        <p:spPr>
          <a:xfrm>
            <a:off x="8608357" y="6356351"/>
            <a:ext cx="2742486" cy="365125"/>
          </a:xfrm>
          <a:prstGeom prst="rect">
            <a:avLst/>
          </a:prstGeom>
        </p:spPr>
        <p:txBody>
          <a:bodyPr/>
          <a:lstStyle/>
          <a:p>
            <a:fld id="{FF52F141-CA7C-42D7-AEEC-C7895354865B}" type="slidenum">
              <a:rPr lang="en-US" smtClean="0"/>
              <a:t>‹#›</a:t>
            </a:fld>
            <a:endParaRPr lang="en-US"/>
          </a:p>
        </p:txBody>
      </p:sp>
    </p:spTree>
    <p:extLst>
      <p:ext uri="{BB962C8B-B14F-4D97-AF65-F5344CB8AC3E}">
        <p14:creationId xmlns:p14="http://schemas.microsoft.com/office/powerpoint/2010/main" val="12597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DE3-EE4E-43DC-A171-122555025D94}"/>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625620-93A1-4DE8-BB1A-86472CCA6E3A}"/>
              </a:ext>
            </a:extLst>
          </p:cNvPr>
          <p:cNvSpPr>
            <a:spLocks noGrp="1"/>
          </p:cNvSpPr>
          <p:nvPr>
            <p:ph type="body" idx="1"/>
          </p:nvPr>
        </p:nvSpPr>
        <p:spPr>
          <a:xfrm>
            <a:off x="839570" y="1681163"/>
            <a:ext cx="515644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EC9312-8DCC-4C16-8714-B906A2F0838F}"/>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3A8A9-BCAF-45B3-9C83-CB294B67485D}"/>
              </a:ext>
            </a:extLst>
          </p:cNvPr>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7FDF8-7CDE-4C8A-95E4-AED0380EC5EA}"/>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477D9A-C050-4E2F-B7EF-57304BC33501}"/>
              </a:ext>
            </a:extLst>
          </p:cNvPr>
          <p:cNvSpPr>
            <a:spLocks noGrp="1"/>
          </p:cNvSpPr>
          <p:nvPr>
            <p:ph type="dt" sz="half" idx="10"/>
          </p:nvPr>
        </p:nvSpPr>
        <p:spPr>
          <a:xfrm>
            <a:off x="837982" y="6356351"/>
            <a:ext cx="2742486" cy="365125"/>
          </a:xfrm>
          <a:prstGeom prst="rect">
            <a:avLst/>
          </a:prstGeom>
        </p:spPr>
        <p:txBody>
          <a:bodyPr/>
          <a:lstStyle/>
          <a:p>
            <a:fld id="{742D6421-0636-42AD-8A99-5FD7D7BA320B}" type="datetimeFigureOut">
              <a:rPr lang="en-US" smtClean="0"/>
              <a:t>3/12/21</a:t>
            </a:fld>
            <a:endParaRPr lang="en-US"/>
          </a:p>
        </p:txBody>
      </p:sp>
      <p:sp>
        <p:nvSpPr>
          <p:cNvPr id="8" name="Footer Placeholder 7">
            <a:extLst>
              <a:ext uri="{FF2B5EF4-FFF2-40B4-BE49-F238E27FC236}">
                <a16:creationId xmlns:a16="http://schemas.microsoft.com/office/drawing/2014/main" id="{6891318E-D024-401A-BC7A-7FC1AB40853E}"/>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66BE397-3260-47E6-8DB2-378FEB82B1D0}"/>
              </a:ext>
            </a:extLst>
          </p:cNvPr>
          <p:cNvSpPr>
            <a:spLocks noGrp="1"/>
          </p:cNvSpPr>
          <p:nvPr>
            <p:ph type="sldNum" sz="quarter" idx="12"/>
          </p:nvPr>
        </p:nvSpPr>
        <p:spPr>
          <a:xfrm>
            <a:off x="8608357" y="6356351"/>
            <a:ext cx="2742486" cy="365125"/>
          </a:xfrm>
          <a:prstGeom prst="rect">
            <a:avLst/>
          </a:prstGeom>
        </p:spPr>
        <p:txBody>
          <a:bodyPr/>
          <a:lstStyle/>
          <a:p>
            <a:fld id="{FF52F141-CA7C-42D7-AEEC-C7895354865B}" type="slidenum">
              <a:rPr lang="en-US" smtClean="0"/>
              <a:t>‹#›</a:t>
            </a:fld>
            <a:endParaRPr lang="en-US"/>
          </a:p>
        </p:txBody>
      </p:sp>
    </p:spTree>
    <p:extLst>
      <p:ext uri="{BB962C8B-B14F-4D97-AF65-F5344CB8AC3E}">
        <p14:creationId xmlns:p14="http://schemas.microsoft.com/office/powerpoint/2010/main" val="225058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27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8A55487-52F1-A449-8D7B-F3806BE2D105}"/>
              </a:ext>
            </a:extLst>
          </p:cNvPr>
          <p:cNvSpPr>
            <a:spLocks noGrp="1" noChangeArrowheads="1"/>
          </p:cNvSpPr>
          <p:nvPr>
            <p:ph type="title"/>
          </p:nvPr>
        </p:nvSpPr>
        <p:spPr bwMode="auto">
          <a:xfrm>
            <a:off x="914162" y="457200"/>
            <a:ext cx="10360501"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7C847538-DA64-994B-8402-39D4FE540499}"/>
              </a:ext>
            </a:extLst>
          </p:cNvPr>
          <p:cNvSpPr>
            <a:spLocks noGrp="1" noChangeArrowheads="1"/>
          </p:cNvSpPr>
          <p:nvPr>
            <p:ph type="body" idx="1"/>
          </p:nvPr>
        </p:nvSpPr>
        <p:spPr bwMode="auto">
          <a:xfrm>
            <a:off x="914162" y="1752600"/>
            <a:ext cx="10360501" cy="381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728" r:id="rId1"/>
    <p:sldLayoutId id="2147483730" r:id="rId2"/>
    <p:sldLayoutId id="2147483731" r:id="rId3"/>
    <p:sldLayoutId id="2147483744" r:id="rId4"/>
    <p:sldLayoutId id="2147483745" r:id="rId5"/>
    <p:sldLayoutId id="2147483746" r:id="rId6"/>
    <p:sldLayoutId id="2147483747" r:id="rId7"/>
  </p:sldLayoutIdLst>
  <p:txStyles>
    <p:titleStyle>
      <a:lvl1pPr algn="ctr" rtl="0" eaLnBrk="0" fontAlgn="base" hangingPunct="0">
        <a:spcBef>
          <a:spcPct val="0"/>
        </a:spcBef>
        <a:spcAft>
          <a:spcPct val="0"/>
        </a:spcAft>
        <a:defRPr sz="4000" b="1" i="0" kern="1200">
          <a:solidFill>
            <a:schemeClr val="tx2"/>
          </a:solidFill>
          <a:latin typeface="Myriad Pro"/>
          <a:ea typeface="+mj-ea"/>
          <a:cs typeface="Myriad Pro"/>
        </a:defRPr>
      </a:lvl1pPr>
      <a:lvl2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2pPr>
      <a:lvl3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3pPr>
      <a:lvl4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4pPr>
      <a:lvl5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5pPr>
      <a:lvl6pPr marL="457200" algn="ctr" rtl="0" fontAlgn="base">
        <a:spcBef>
          <a:spcPct val="0"/>
        </a:spcBef>
        <a:spcAft>
          <a:spcPct val="0"/>
        </a:spcAft>
        <a:defRPr sz="3200" b="1">
          <a:solidFill>
            <a:schemeClr val="tx2"/>
          </a:solidFill>
          <a:latin typeface="Verdana" panose="020B0604030504040204" pitchFamily="34" charset="0"/>
          <a:ea typeface="Osaka" pitchFamily="-88" charset="-128"/>
        </a:defRPr>
      </a:lvl6pPr>
      <a:lvl7pPr marL="914400" algn="ctr" rtl="0" fontAlgn="base">
        <a:spcBef>
          <a:spcPct val="0"/>
        </a:spcBef>
        <a:spcAft>
          <a:spcPct val="0"/>
        </a:spcAft>
        <a:defRPr sz="3200" b="1">
          <a:solidFill>
            <a:schemeClr val="tx2"/>
          </a:solidFill>
          <a:latin typeface="Verdana" panose="020B0604030504040204" pitchFamily="34" charset="0"/>
          <a:ea typeface="Osaka" pitchFamily="-88" charset="-128"/>
        </a:defRPr>
      </a:lvl7pPr>
      <a:lvl8pPr marL="1371600" algn="ctr" rtl="0" fontAlgn="base">
        <a:spcBef>
          <a:spcPct val="0"/>
        </a:spcBef>
        <a:spcAft>
          <a:spcPct val="0"/>
        </a:spcAft>
        <a:defRPr sz="3200" b="1">
          <a:solidFill>
            <a:schemeClr val="tx2"/>
          </a:solidFill>
          <a:latin typeface="Verdana" panose="020B0604030504040204" pitchFamily="34" charset="0"/>
          <a:ea typeface="Osaka" pitchFamily="-88" charset="-128"/>
        </a:defRPr>
      </a:lvl8pPr>
      <a:lvl9pPr marL="1828800" algn="ctr" rtl="0" fontAlgn="base">
        <a:spcBef>
          <a:spcPct val="0"/>
        </a:spcBef>
        <a:spcAft>
          <a:spcPct val="0"/>
        </a:spcAft>
        <a:defRPr sz="3200" b="1">
          <a:solidFill>
            <a:schemeClr val="tx2"/>
          </a:solidFill>
          <a:latin typeface="Verdana" panose="020B0604030504040204" pitchFamily="34" charset="0"/>
          <a:ea typeface="Osaka" pitchFamily="-88" charset="-128"/>
        </a:defRPr>
      </a:lvl9pPr>
    </p:titleStyle>
    <p:bodyStyle>
      <a:lvl1pPr marL="342900" indent="-342900" algn="l" rtl="0" eaLnBrk="0" fontAlgn="base" hangingPunct="0">
        <a:spcBef>
          <a:spcPct val="20000"/>
        </a:spcBef>
        <a:spcAft>
          <a:spcPct val="0"/>
        </a:spcAft>
        <a:buChar char="•"/>
        <a:defRPr sz="3200" b="1" i="0" kern="1200">
          <a:solidFill>
            <a:schemeClr val="tx1"/>
          </a:solidFill>
          <a:latin typeface="Myriad Pro"/>
          <a:ea typeface="+mn-ea"/>
          <a:cs typeface="Myriad Pro"/>
        </a:defRPr>
      </a:lvl1pPr>
      <a:lvl2pPr marL="742950" indent="-285750" algn="l" rtl="0" eaLnBrk="0" fontAlgn="base" hangingPunct="0">
        <a:spcBef>
          <a:spcPct val="20000"/>
        </a:spcBef>
        <a:spcAft>
          <a:spcPct val="0"/>
        </a:spcAft>
        <a:buChar char="–"/>
        <a:defRPr sz="2800" b="1" i="0" kern="1200">
          <a:solidFill>
            <a:schemeClr val="tx1"/>
          </a:solidFill>
          <a:latin typeface="Myriad Pro"/>
          <a:ea typeface="+mn-ea"/>
          <a:cs typeface="Myriad Pro"/>
        </a:defRPr>
      </a:lvl2pPr>
      <a:lvl3pPr marL="1143000" indent="-228600" algn="l" rtl="0" eaLnBrk="0" fontAlgn="base" hangingPunct="0">
        <a:spcBef>
          <a:spcPct val="20000"/>
        </a:spcBef>
        <a:spcAft>
          <a:spcPct val="0"/>
        </a:spcAft>
        <a:buChar char="•"/>
        <a:defRPr sz="2400" b="1" i="0" kern="1200">
          <a:solidFill>
            <a:schemeClr val="tx1"/>
          </a:solidFill>
          <a:latin typeface="Myriad Pro"/>
          <a:ea typeface="+mn-ea"/>
          <a:cs typeface="Myriad Pro"/>
        </a:defRPr>
      </a:lvl3pPr>
      <a:lvl4pPr marL="1600200" indent="-228600" algn="l" rtl="0" eaLnBrk="0" fontAlgn="base" hangingPunct="0">
        <a:spcBef>
          <a:spcPct val="20000"/>
        </a:spcBef>
        <a:spcAft>
          <a:spcPct val="0"/>
        </a:spcAft>
        <a:buChar char="–"/>
        <a:defRPr sz="2000" b="1" i="0" kern="1200">
          <a:solidFill>
            <a:schemeClr val="tx1"/>
          </a:solidFill>
          <a:latin typeface="Myriad Pro"/>
          <a:ea typeface="+mn-ea"/>
          <a:cs typeface="Myriad Pro"/>
        </a:defRPr>
      </a:lvl4pPr>
      <a:lvl5pPr marL="2057400" indent="-228600" algn="l" rtl="0" eaLnBrk="0" fontAlgn="base" hangingPunct="0">
        <a:spcBef>
          <a:spcPct val="20000"/>
        </a:spcBef>
        <a:spcAft>
          <a:spcPct val="0"/>
        </a:spcAft>
        <a:buChar char="»"/>
        <a:defRPr sz="2000" b="1" i="0" kern="1200">
          <a:solidFill>
            <a:schemeClr val="tx1"/>
          </a:solidFill>
          <a:latin typeface="Myriad Pro"/>
          <a:ea typeface="+mn-ea"/>
          <a:cs typeface="Myriad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396272"/>
      </p:ext>
    </p:extLst>
  </p:cSld>
  <p:clrMap bg1="lt1" tx1="dk1" bg2="lt2" tx2="dk2" accent1="accent1" accent2="accent2" accent3="accent3" accent4="accent4" accent5="accent5" accent6="accent6" hlink="hlink" folHlink="folHlink"/>
  <p:sldLayoutIdLst>
    <p:sldLayoutId id="214748374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mefa.org/save/attainable-savings-plan"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90C9-BC37-4139-B6DB-75F4F4AB93C0}"/>
              </a:ext>
            </a:extLst>
          </p:cNvPr>
          <p:cNvSpPr>
            <a:spLocks noGrp="1"/>
          </p:cNvSpPr>
          <p:nvPr>
            <p:ph type="title"/>
          </p:nvPr>
        </p:nvSpPr>
        <p:spPr>
          <a:xfrm>
            <a:off x="912812" y="2286000"/>
            <a:ext cx="10360501" cy="1362075"/>
          </a:xfrm>
        </p:spPr>
        <p:txBody>
          <a:bodyPr wrap="square" anchor="t">
            <a:normAutofit fontScale="90000"/>
          </a:bodyPr>
          <a:lstStyle/>
          <a:p>
            <a:pPr>
              <a:lnSpc>
                <a:spcPct val="90000"/>
              </a:lnSpc>
            </a:pPr>
            <a:r>
              <a:rPr lang="en-US" dirty="0"/>
              <a:t>Module 3</a:t>
            </a:r>
            <a:r>
              <a:rPr lang="en-US" sz="5400" dirty="0"/>
              <a:t> </a:t>
            </a:r>
            <a:br>
              <a:rPr lang="en-US" sz="5400" dirty="0"/>
            </a:br>
            <a:r>
              <a:rPr lang="en-US" sz="3100" dirty="0">
                <a:solidFill>
                  <a:srgbClr val="006699"/>
                </a:solidFill>
              </a:rPr>
              <a:t>Understanding and Navigating Employment Supports</a:t>
            </a:r>
            <a:br>
              <a:rPr lang="en-US" sz="2800" dirty="0"/>
            </a:br>
            <a:endParaRPr lang="en-US" sz="2800" dirty="0"/>
          </a:p>
        </p:txBody>
      </p:sp>
    </p:spTree>
    <p:extLst>
      <p:ext uri="{BB962C8B-B14F-4D97-AF65-F5344CB8AC3E}">
        <p14:creationId xmlns:p14="http://schemas.microsoft.com/office/powerpoint/2010/main" val="273041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Personal technology anyone uses;&#10;Assistive or adaptive technology with day to day tasks;&#10;Environmental technology designed to help with or adapt to surroundings." title="Slide 10 – Close up image of the Technology segment of the Integrated Supports Star.">
            <a:extLst>
              <a:ext uri="{FF2B5EF4-FFF2-40B4-BE49-F238E27FC236}">
                <a16:creationId xmlns:a16="http://schemas.microsoft.com/office/drawing/2014/main" id="{28114E77-616A-674D-9CF8-8AD896241459}"/>
              </a:ext>
            </a:extLst>
          </p:cNvPr>
          <p:cNvPicPr>
            <a:picLocks noChangeAspect="1"/>
          </p:cNvPicPr>
          <p:nvPr/>
        </p:nvPicPr>
        <p:blipFill>
          <a:blip r:embed="rId3"/>
          <a:stretch>
            <a:fillRect/>
          </a:stretch>
        </p:blipFill>
        <p:spPr>
          <a:xfrm>
            <a:off x="2360612" y="381000"/>
            <a:ext cx="7064420" cy="5338569"/>
          </a:xfrm>
          <a:prstGeom prst="rect">
            <a:avLst/>
          </a:prstGeom>
        </p:spPr>
      </p:pic>
    </p:spTree>
    <p:extLst>
      <p:ext uri="{BB962C8B-B14F-4D97-AF65-F5344CB8AC3E}">
        <p14:creationId xmlns:p14="http://schemas.microsoft.com/office/powerpoint/2010/main" val="116407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4A8F-5BC2-6E4D-ADAA-AD39760B0045}"/>
              </a:ext>
            </a:extLst>
          </p:cNvPr>
          <p:cNvSpPr>
            <a:spLocks noGrp="1"/>
          </p:cNvSpPr>
          <p:nvPr>
            <p:ph type="title"/>
          </p:nvPr>
        </p:nvSpPr>
        <p:spPr>
          <a:xfrm>
            <a:off x="609441" y="274638"/>
            <a:ext cx="6475571" cy="1143000"/>
          </a:xfrm>
        </p:spPr>
        <p:txBody>
          <a:bodyPr wrap="square" anchor="ctr">
            <a:normAutofit/>
          </a:bodyPr>
          <a:lstStyle/>
          <a:p>
            <a:r>
              <a:rPr lang="en-US" dirty="0">
                <a:solidFill>
                  <a:srgbClr val="000000"/>
                </a:solidFill>
              </a:rPr>
              <a:t>Technology</a:t>
            </a:r>
          </a:p>
        </p:txBody>
      </p:sp>
      <p:sp>
        <p:nvSpPr>
          <p:cNvPr id="7" name="Content Placeholder 6">
            <a:extLst>
              <a:ext uri="{FF2B5EF4-FFF2-40B4-BE49-F238E27FC236}">
                <a16:creationId xmlns:a16="http://schemas.microsoft.com/office/drawing/2014/main" id="{A513AB16-4C0E-2847-91AB-DEDD07026B05}"/>
              </a:ext>
            </a:extLst>
          </p:cNvPr>
          <p:cNvSpPr>
            <a:spLocks noGrp="1"/>
          </p:cNvSpPr>
          <p:nvPr>
            <p:ph sz="half" idx="1"/>
          </p:nvPr>
        </p:nvSpPr>
        <p:spPr>
          <a:xfrm>
            <a:off x="609440" y="1600202"/>
            <a:ext cx="6780371" cy="4525963"/>
          </a:xfrm>
        </p:spPr>
        <p:txBody>
          <a:bodyPr wrap="square" anchor="t">
            <a:normAutofit/>
          </a:bodyPr>
          <a:lstStyle/>
          <a:p>
            <a:r>
              <a:rPr lang="en-US" dirty="0"/>
              <a:t>How do you use technology in your day-to-day life and job? </a:t>
            </a:r>
          </a:p>
          <a:p>
            <a:r>
              <a:rPr lang="en-US" dirty="0"/>
              <a:t>How does your loved one use technology? </a:t>
            </a:r>
          </a:p>
          <a:p>
            <a:r>
              <a:rPr lang="en-US" dirty="0"/>
              <a:t>Are there new tools they could be learning to use that will help them with employment in the future? </a:t>
            </a:r>
          </a:p>
          <a:p>
            <a:endParaRPr lang="en-US" dirty="0"/>
          </a:p>
        </p:txBody>
      </p:sp>
      <p:pic>
        <p:nvPicPr>
          <p:cNvPr id="5" name="Picture 4" descr="Examples of Technology for use in employment:&#10;Cell phone&#10;iPad or computer&#10;Alarm clock&#10;Assistive technology&#10;Online resume builders&#10;Online classes or training&#10;Internet job search" title="Slide 11 – Examples of Technology for use in employment:">
            <a:extLst>
              <a:ext uri="{FF2B5EF4-FFF2-40B4-BE49-F238E27FC236}">
                <a16:creationId xmlns:a16="http://schemas.microsoft.com/office/drawing/2014/main" id="{C43C0A4F-2D67-4742-8D85-0D52A3D7C006}"/>
              </a:ext>
            </a:extLst>
          </p:cNvPr>
          <p:cNvPicPr>
            <a:picLocks noChangeAspect="1"/>
          </p:cNvPicPr>
          <p:nvPr/>
        </p:nvPicPr>
        <p:blipFill>
          <a:blip r:embed="rId3"/>
          <a:stretch>
            <a:fillRect/>
          </a:stretch>
        </p:blipFill>
        <p:spPr>
          <a:xfrm>
            <a:off x="8151812" y="533400"/>
            <a:ext cx="3527620" cy="5387084"/>
          </a:xfrm>
          <a:prstGeom prst="rect">
            <a:avLst/>
          </a:prstGeom>
          <a:noFill/>
        </p:spPr>
      </p:pic>
    </p:spTree>
    <p:extLst>
      <p:ext uri="{BB962C8B-B14F-4D97-AF65-F5344CB8AC3E}">
        <p14:creationId xmlns:p14="http://schemas.microsoft.com/office/powerpoint/2010/main" val="324609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Places such as businesses, parks, schools, faith-based communities, health care facilities.&#10;Groups or membership organizations.&#10;Local services or public resources everyone uses" title="Slide 12 – Close up image of the Community Based segment of the Integrated Supports Star. ">
            <a:extLst>
              <a:ext uri="{FF2B5EF4-FFF2-40B4-BE49-F238E27FC236}">
                <a16:creationId xmlns:a16="http://schemas.microsoft.com/office/drawing/2014/main" id="{5E0B7446-634F-4248-A195-3BFB5B41C003}"/>
              </a:ext>
            </a:extLst>
          </p:cNvPr>
          <p:cNvPicPr>
            <a:picLocks noChangeAspect="1"/>
          </p:cNvPicPr>
          <p:nvPr/>
        </p:nvPicPr>
        <p:blipFill>
          <a:blip r:embed="rId3"/>
          <a:stretch>
            <a:fillRect/>
          </a:stretch>
        </p:blipFill>
        <p:spPr>
          <a:xfrm>
            <a:off x="2503117" y="441088"/>
            <a:ext cx="7256897" cy="5578712"/>
          </a:xfrm>
          <a:prstGeom prst="rect">
            <a:avLst/>
          </a:prstGeom>
        </p:spPr>
      </p:pic>
    </p:spTree>
    <p:extLst>
      <p:ext uri="{BB962C8B-B14F-4D97-AF65-F5344CB8AC3E}">
        <p14:creationId xmlns:p14="http://schemas.microsoft.com/office/powerpoint/2010/main" val="101805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BE80-32A2-0D48-86AB-D6A00CCFDE10}"/>
              </a:ext>
            </a:extLst>
          </p:cNvPr>
          <p:cNvSpPr>
            <a:spLocks noGrp="1"/>
          </p:cNvSpPr>
          <p:nvPr>
            <p:ph type="title"/>
          </p:nvPr>
        </p:nvSpPr>
        <p:spPr>
          <a:xfrm>
            <a:off x="455612" y="304800"/>
            <a:ext cx="5383398" cy="1143000"/>
          </a:xfrm>
        </p:spPr>
        <p:txBody>
          <a:bodyPr wrap="square" anchor="ctr">
            <a:normAutofit/>
          </a:bodyPr>
          <a:lstStyle/>
          <a:p>
            <a:r>
              <a:rPr lang="en-US" dirty="0">
                <a:solidFill>
                  <a:srgbClr val="000000"/>
                </a:solidFill>
              </a:rPr>
              <a:t>Community Based</a:t>
            </a:r>
          </a:p>
        </p:txBody>
      </p:sp>
      <p:pic>
        <p:nvPicPr>
          <p:cNvPr id="5" name="Picture 4" descr="Left side: Examples of Community Based resources for employment:&#10;Libraries&#10;MassHire Career Centers&#10;Community Education Programming&#10;Volunteer Opportunities&#10;Local business associations" title="Slide 13 – Left side: Examples of Community Based resources for employment:">
            <a:extLst>
              <a:ext uri="{FF2B5EF4-FFF2-40B4-BE49-F238E27FC236}">
                <a16:creationId xmlns:a16="http://schemas.microsoft.com/office/drawing/2014/main" id="{80B6186A-5A4A-6744-9C2A-6702400257F2}"/>
              </a:ext>
            </a:extLst>
          </p:cNvPr>
          <p:cNvPicPr>
            <a:picLocks noChangeAspect="1"/>
          </p:cNvPicPr>
          <p:nvPr/>
        </p:nvPicPr>
        <p:blipFill>
          <a:blip r:embed="rId3"/>
          <a:stretch/>
        </p:blipFill>
        <p:spPr>
          <a:xfrm>
            <a:off x="989012" y="1371600"/>
            <a:ext cx="4542322" cy="4525963"/>
          </a:xfrm>
          <a:prstGeom prst="rect">
            <a:avLst/>
          </a:prstGeom>
          <a:noFill/>
        </p:spPr>
      </p:pic>
      <p:pic>
        <p:nvPicPr>
          <p:cNvPr id="8" name="Picture 7" descr="Businesses&#10;Local Institutions&#10;Schools&#10;Churches&#10;Citizens Associations&#10;Block Clubs&#10;Parks&#10;Libraries&#10;Gifts of Individuals&#10;Youth&#10;Income&#10;Artists&#10;Elderly&#10;Labeled People&#10;Hospitals&#10;Community Colleges&#10;Cultural Groups" title="Slide 13, right side illustration: Community Assets Map with a web of linked examples of local community resources">
            <a:extLst>
              <a:ext uri="{FF2B5EF4-FFF2-40B4-BE49-F238E27FC236}">
                <a16:creationId xmlns:a16="http://schemas.microsoft.com/office/drawing/2014/main" id="{A71E6B0C-3D19-A542-A599-0016BFCE3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2" y="-609600"/>
            <a:ext cx="5244582" cy="6788874"/>
          </a:xfrm>
          <a:prstGeom prst="rect">
            <a:avLst/>
          </a:prstGeom>
        </p:spPr>
      </p:pic>
    </p:spTree>
    <p:extLst>
      <p:ext uri="{BB962C8B-B14F-4D97-AF65-F5344CB8AC3E}">
        <p14:creationId xmlns:p14="http://schemas.microsoft.com/office/powerpoint/2010/main" val="45924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9FBC-BC82-B541-8F7E-071A2441BED2}"/>
              </a:ext>
            </a:extLst>
          </p:cNvPr>
          <p:cNvSpPr>
            <a:spLocks noGrp="1"/>
          </p:cNvSpPr>
          <p:nvPr>
            <p:ph type="title"/>
          </p:nvPr>
        </p:nvSpPr>
        <p:spPr/>
        <p:txBody>
          <a:bodyPr/>
          <a:lstStyle/>
          <a:p>
            <a:r>
              <a:rPr lang="en-US" dirty="0"/>
              <a:t>Discussion Questions</a:t>
            </a:r>
          </a:p>
        </p:txBody>
      </p:sp>
      <p:sp>
        <p:nvSpPr>
          <p:cNvPr id="3" name="Content Placeholder 2">
            <a:extLst>
              <a:ext uri="{FF2B5EF4-FFF2-40B4-BE49-F238E27FC236}">
                <a16:creationId xmlns:a16="http://schemas.microsoft.com/office/drawing/2014/main" id="{071D755F-31FB-E048-8C21-ECDC240C8BF2}"/>
              </a:ext>
            </a:extLst>
          </p:cNvPr>
          <p:cNvSpPr>
            <a:spLocks noGrp="1"/>
          </p:cNvSpPr>
          <p:nvPr>
            <p:ph sz="half" idx="1"/>
          </p:nvPr>
        </p:nvSpPr>
        <p:spPr>
          <a:xfrm>
            <a:off x="912812" y="2133600"/>
            <a:ext cx="6856650" cy="2971800"/>
          </a:xfrm>
        </p:spPr>
        <p:txBody>
          <a:bodyPr/>
          <a:lstStyle/>
          <a:p>
            <a:r>
              <a:rPr lang="en-US" dirty="0"/>
              <a:t>In filling out your star, what was one thing that surprised you?</a:t>
            </a:r>
          </a:p>
          <a:p>
            <a:r>
              <a:rPr lang="en-US" dirty="0"/>
              <a:t>What lessons did you learn? </a:t>
            </a:r>
          </a:p>
          <a:p>
            <a:r>
              <a:rPr lang="en-US" dirty="0"/>
              <a:t>What next steps are you going to take based on what you learned?</a:t>
            </a:r>
          </a:p>
        </p:txBody>
      </p:sp>
      <p:pic>
        <p:nvPicPr>
          <p:cNvPr id="5" name="Picture 4" title="Slide 14 – Integrated Supports Star image with no text.">
            <a:extLst>
              <a:ext uri="{FF2B5EF4-FFF2-40B4-BE49-F238E27FC236}">
                <a16:creationId xmlns:a16="http://schemas.microsoft.com/office/drawing/2014/main" id="{E3DF4576-B7B6-1045-B7AF-633A5D0A3B24}"/>
              </a:ext>
            </a:extLst>
          </p:cNvPr>
          <p:cNvPicPr>
            <a:picLocks noChangeAspect="1"/>
          </p:cNvPicPr>
          <p:nvPr/>
        </p:nvPicPr>
        <p:blipFill rotWithShape="1">
          <a:blip r:embed="rId3"/>
          <a:srcRect l="49160" t="-1" b="-1"/>
          <a:stretch/>
        </p:blipFill>
        <p:spPr>
          <a:xfrm>
            <a:off x="8228012" y="1371600"/>
            <a:ext cx="2995510" cy="4452648"/>
          </a:xfrm>
          <a:prstGeom prst="rect">
            <a:avLst/>
          </a:prstGeom>
        </p:spPr>
      </p:pic>
    </p:spTree>
    <p:extLst>
      <p:ext uri="{BB962C8B-B14F-4D97-AF65-F5344CB8AC3E}">
        <p14:creationId xmlns:p14="http://schemas.microsoft.com/office/powerpoint/2010/main" val="153910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Needs based services based on age, geography, income level, or employment status;&#10;Government paid services based on disability or diagnosis, such as special education or Medicaid" title="Slide 15 – Close up image of the Eligibility Specific segment of the Integrated Supports Star. ">
            <a:extLst>
              <a:ext uri="{FF2B5EF4-FFF2-40B4-BE49-F238E27FC236}">
                <a16:creationId xmlns:a16="http://schemas.microsoft.com/office/drawing/2014/main" id="{CE98EF41-F89F-8E43-9624-6E9A34815831}"/>
              </a:ext>
            </a:extLst>
          </p:cNvPr>
          <p:cNvPicPr>
            <a:picLocks noChangeAspect="1"/>
          </p:cNvPicPr>
          <p:nvPr/>
        </p:nvPicPr>
        <p:blipFill>
          <a:blip r:embed="rId3"/>
          <a:stretch>
            <a:fillRect/>
          </a:stretch>
        </p:blipFill>
        <p:spPr>
          <a:xfrm>
            <a:off x="2284412" y="304799"/>
            <a:ext cx="7629412" cy="5811067"/>
          </a:xfrm>
          <a:prstGeom prst="rect">
            <a:avLst/>
          </a:prstGeom>
        </p:spPr>
      </p:pic>
    </p:spTree>
    <p:extLst>
      <p:ext uri="{BB962C8B-B14F-4D97-AF65-F5344CB8AC3E}">
        <p14:creationId xmlns:p14="http://schemas.microsoft.com/office/powerpoint/2010/main" val="642633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4A8F-5BC2-6E4D-ADAA-AD39760B0045}"/>
              </a:ext>
            </a:extLst>
          </p:cNvPr>
          <p:cNvSpPr>
            <a:spLocks noGrp="1"/>
          </p:cNvSpPr>
          <p:nvPr>
            <p:ph type="title"/>
          </p:nvPr>
        </p:nvSpPr>
        <p:spPr>
          <a:xfrm>
            <a:off x="609441" y="274638"/>
            <a:ext cx="10969943" cy="1511300"/>
          </a:xfrm>
        </p:spPr>
        <p:txBody>
          <a:bodyPr wrap="square" anchor="ctr">
            <a:normAutofit/>
          </a:bodyPr>
          <a:lstStyle/>
          <a:p>
            <a:r>
              <a:rPr lang="en-US" dirty="0">
                <a:solidFill>
                  <a:srgbClr val="000000"/>
                </a:solidFill>
              </a:rPr>
              <a:t>Eligibility Specific: </a:t>
            </a:r>
            <a:br>
              <a:rPr lang="en-US" dirty="0">
                <a:solidFill>
                  <a:srgbClr val="000000"/>
                </a:solidFill>
              </a:rPr>
            </a:br>
            <a:r>
              <a:rPr lang="en-US" dirty="0">
                <a:solidFill>
                  <a:srgbClr val="000000"/>
                </a:solidFill>
              </a:rPr>
              <a:t>Navigating State Services in Massachusetts</a:t>
            </a:r>
          </a:p>
        </p:txBody>
      </p:sp>
      <p:pic>
        <p:nvPicPr>
          <p:cNvPr id="6" name="Picture 5">
            <a:extLst>
              <a:ext uri="{FF2B5EF4-FFF2-40B4-BE49-F238E27FC236}">
                <a16:creationId xmlns:a16="http://schemas.microsoft.com/office/drawing/2014/main" id="{BB01B100-6459-4247-8906-6C4B1F8FD5E3}"/>
              </a:ext>
            </a:extLst>
          </p:cNvPr>
          <p:cNvPicPr>
            <a:picLocks noChangeAspect="1"/>
          </p:cNvPicPr>
          <p:nvPr/>
        </p:nvPicPr>
        <p:blipFill>
          <a:blip r:embed="rId3"/>
          <a:stretch/>
        </p:blipFill>
        <p:spPr>
          <a:xfrm>
            <a:off x="3884612" y="1828800"/>
            <a:ext cx="4412877" cy="4153527"/>
          </a:xfrm>
          <a:prstGeom prst="rect">
            <a:avLst/>
          </a:prstGeom>
          <a:noFill/>
        </p:spPr>
      </p:pic>
    </p:spTree>
    <p:extLst>
      <p:ext uri="{BB962C8B-B14F-4D97-AF65-F5344CB8AC3E}">
        <p14:creationId xmlns:p14="http://schemas.microsoft.com/office/powerpoint/2010/main" val="3721918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602C9-9EC5-48D8-B281-1004371EA5C0}"/>
              </a:ext>
            </a:extLst>
          </p:cNvPr>
          <p:cNvSpPr>
            <a:spLocks noGrp="1"/>
          </p:cNvSpPr>
          <p:nvPr>
            <p:ph type="title"/>
          </p:nvPr>
        </p:nvSpPr>
        <p:spPr>
          <a:xfrm>
            <a:off x="841029" y="256032"/>
            <a:ext cx="10503720" cy="1014984"/>
          </a:xfrm>
        </p:spPr>
        <p:txBody>
          <a:bodyPr anchor="b">
            <a:normAutofit/>
          </a:bodyPr>
          <a:lstStyle/>
          <a:p>
            <a:r>
              <a:rPr lang="en-US" dirty="0"/>
              <a:t>The Role of the School</a:t>
            </a:r>
          </a:p>
        </p:txBody>
      </p:sp>
      <p:graphicFrame>
        <p:nvGraphicFramePr>
          <p:cNvPr id="5" name="Content Placeholder 2">
            <a:extLst>
              <a:ext uri="{FF2B5EF4-FFF2-40B4-BE49-F238E27FC236}">
                <a16:creationId xmlns:a16="http://schemas.microsoft.com/office/drawing/2014/main" id="{6CD7C6B9-E0CB-4EBE-8726-5A2424A5AAC4}"/>
              </a:ext>
            </a:extLst>
          </p:cNvPr>
          <p:cNvGraphicFramePr>
            <a:graphicFrameLocks noGrp="1"/>
          </p:cNvGraphicFramePr>
          <p:nvPr>
            <p:ph idx="1"/>
            <p:extLst>
              <p:ext uri="{D42A27DB-BD31-4B8C-83A1-F6EECF244321}">
                <p14:modId xmlns:p14="http://schemas.microsoft.com/office/powerpoint/2010/main" val="67981017"/>
              </p:ext>
            </p:extLst>
          </p:nvPr>
        </p:nvGraphicFramePr>
        <p:xfrm>
          <a:off x="978898" y="1529480"/>
          <a:ext cx="10512862"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7770812" y="2514600"/>
            <a:ext cx="667160" cy="91440"/>
            <a:chOff x="3040000" y="874039"/>
            <a:chExt cx="667160" cy="91440"/>
          </a:xfrm>
        </p:grpSpPr>
        <p:sp>
          <p:nvSpPr>
            <p:cNvPr id="8" name="Straight Connector 3"/>
            <p:cNvSpPr/>
            <p:nvPr/>
          </p:nvSpPr>
          <p:spPr>
            <a:xfrm>
              <a:off x="3040000" y="874039"/>
              <a:ext cx="667160" cy="91440"/>
            </a:xfrm>
            <a:custGeom>
              <a:avLst/>
              <a:gdLst/>
              <a:ahLst/>
              <a:cxnLst/>
              <a:rect l="0" t="0" r="0" b="0"/>
              <a:pathLst>
                <a:path>
                  <a:moveTo>
                    <a:pt x="0" y="45720"/>
                  </a:moveTo>
                  <a:lnTo>
                    <a:pt x="667160" y="45720"/>
                  </a:lnTo>
                </a:path>
              </a:pathLst>
            </a:custGeom>
            <a:noFill/>
            <a:ln>
              <a:tailEnd type="arrow"/>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0" name="Straight Connector 4"/>
            <p:cNvSpPr/>
            <p:nvPr/>
          </p:nvSpPr>
          <p:spPr>
            <a:xfrm>
              <a:off x="3356136" y="916270"/>
              <a:ext cx="34888" cy="69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33991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731BB-72A7-F34C-BBBA-40431CFC4DCB}"/>
              </a:ext>
            </a:extLst>
          </p:cNvPr>
          <p:cNvSpPr>
            <a:spLocks noGrp="1"/>
          </p:cNvSpPr>
          <p:nvPr>
            <p:ph type="title"/>
          </p:nvPr>
        </p:nvSpPr>
        <p:spPr>
          <a:xfrm>
            <a:off x="912812" y="609600"/>
            <a:ext cx="10360501" cy="914400"/>
          </a:xfrm>
        </p:spPr>
        <p:txBody>
          <a:bodyPr>
            <a:normAutofit fontScale="90000"/>
          </a:bodyPr>
          <a:lstStyle/>
          <a:p>
            <a:r>
              <a:rPr lang="en-US" sz="4000" dirty="0">
                <a:solidFill>
                  <a:srgbClr val="006699"/>
                </a:solidFill>
              </a:rPr>
              <a:t>Tips for Parents re: the IEP process </a:t>
            </a:r>
            <a:br>
              <a:rPr lang="en-US" sz="4000" dirty="0">
                <a:solidFill>
                  <a:srgbClr val="006699"/>
                </a:solidFill>
              </a:rPr>
            </a:br>
            <a:endParaRPr lang="en-US" sz="4000" dirty="0">
              <a:solidFill>
                <a:srgbClr val="006699"/>
              </a:solidFill>
            </a:endParaRPr>
          </a:p>
        </p:txBody>
      </p:sp>
      <p:sp>
        <p:nvSpPr>
          <p:cNvPr id="42" name="Content Placeholder 2">
            <a:extLst>
              <a:ext uri="{FF2B5EF4-FFF2-40B4-BE49-F238E27FC236}">
                <a16:creationId xmlns:a16="http://schemas.microsoft.com/office/drawing/2014/main" id="{19B60DD8-5B55-B148-BC07-3793D71FF7C4}"/>
              </a:ext>
            </a:extLst>
          </p:cNvPr>
          <p:cNvSpPr>
            <a:spLocks noGrp="1"/>
          </p:cNvSpPr>
          <p:nvPr>
            <p:ph idx="1"/>
          </p:nvPr>
        </p:nvSpPr>
        <p:spPr>
          <a:xfrm>
            <a:off x="914162" y="1752600"/>
            <a:ext cx="10360501" cy="4114800"/>
          </a:xfrm>
        </p:spPr>
        <p:txBody>
          <a:bodyPr anchor="ctr">
            <a:normAutofit fontScale="92500" lnSpcReduction="10000"/>
          </a:bodyPr>
          <a:lstStyle/>
          <a:p>
            <a:pPr>
              <a:lnSpc>
                <a:spcPct val="110000"/>
              </a:lnSpc>
            </a:pPr>
            <a:r>
              <a:rPr lang="en-US" sz="2800" dirty="0"/>
              <a:t>What is a transition assessment &amp; what to ask for </a:t>
            </a:r>
          </a:p>
          <a:p>
            <a:pPr>
              <a:lnSpc>
                <a:spcPct val="110000"/>
              </a:lnSpc>
            </a:pPr>
            <a:r>
              <a:rPr lang="en-US" sz="2800" dirty="0"/>
              <a:t>Track the essential  elements:</a:t>
            </a:r>
          </a:p>
          <a:p>
            <a:pPr lvl="1">
              <a:lnSpc>
                <a:spcPct val="110000"/>
              </a:lnSpc>
            </a:pPr>
            <a:r>
              <a:rPr lang="en-US" sz="2400" dirty="0"/>
              <a:t>Individual Transition Plan at age 14</a:t>
            </a:r>
          </a:p>
          <a:p>
            <a:pPr lvl="1">
              <a:lnSpc>
                <a:spcPct val="110000"/>
              </a:lnSpc>
            </a:pPr>
            <a:r>
              <a:rPr lang="en-US" sz="2400" dirty="0"/>
              <a:t>Offer real work experience and paid internships</a:t>
            </a:r>
          </a:p>
          <a:p>
            <a:pPr lvl="1">
              <a:lnSpc>
                <a:spcPct val="110000"/>
              </a:lnSpc>
            </a:pPr>
            <a:r>
              <a:rPr lang="en-US" sz="2400" dirty="0"/>
              <a:t>Information on reaching the age of majority</a:t>
            </a:r>
          </a:p>
          <a:p>
            <a:pPr lvl="1">
              <a:lnSpc>
                <a:spcPct val="110000"/>
              </a:lnSpc>
            </a:pPr>
            <a:r>
              <a:rPr lang="en-US" sz="2400" dirty="0"/>
              <a:t>Schools to issue a 688 referral 2 years before leaving school</a:t>
            </a:r>
          </a:p>
          <a:p>
            <a:pPr>
              <a:lnSpc>
                <a:spcPct val="110000"/>
              </a:lnSpc>
            </a:pPr>
            <a:r>
              <a:rPr lang="en-US" sz="2800" dirty="0"/>
              <a:t>Advocating for what your student needs </a:t>
            </a:r>
          </a:p>
          <a:p>
            <a:pPr>
              <a:lnSpc>
                <a:spcPct val="110000"/>
              </a:lnSpc>
            </a:pPr>
            <a:r>
              <a:rPr lang="en-US" sz="2800" dirty="0"/>
              <a:t>Stay informed!  Join your school’s SEPAC, attend trainings, transition fairs</a:t>
            </a:r>
          </a:p>
          <a:p>
            <a:endParaRPr lang="en-US" sz="2800" dirty="0">
              <a:solidFill>
                <a:srgbClr val="FEFFFF"/>
              </a:solidFill>
            </a:endParaRPr>
          </a:p>
        </p:txBody>
      </p:sp>
    </p:spTree>
    <p:extLst>
      <p:ext uri="{BB962C8B-B14F-4D97-AF65-F5344CB8AC3E}">
        <p14:creationId xmlns:p14="http://schemas.microsoft.com/office/powerpoint/2010/main" val="154797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E2A7F-7654-4650-A858-70683CE84932}"/>
              </a:ext>
            </a:extLst>
          </p:cNvPr>
          <p:cNvSpPr>
            <a:spLocks noGrp="1"/>
          </p:cNvSpPr>
          <p:nvPr>
            <p:ph type="title"/>
          </p:nvPr>
        </p:nvSpPr>
        <p:spPr/>
        <p:txBody>
          <a:bodyPr>
            <a:normAutofit fontScale="90000"/>
          </a:bodyPr>
          <a:lstStyle/>
          <a:p>
            <a:r>
              <a:rPr lang="en-US" sz="3600" b="1" dirty="0">
                <a:solidFill>
                  <a:srgbClr val="006699"/>
                </a:solidFill>
              </a:rPr>
              <a:t>Massachusetts Inclusive Concurrent Enrollment        (MAICE)</a:t>
            </a:r>
          </a:p>
        </p:txBody>
      </p:sp>
      <p:sp>
        <p:nvSpPr>
          <p:cNvPr id="3" name="Content Placeholder 2">
            <a:extLst>
              <a:ext uri="{FF2B5EF4-FFF2-40B4-BE49-F238E27FC236}">
                <a16:creationId xmlns:a16="http://schemas.microsoft.com/office/drawing/2014/main" id="{650FE923-1287-4608-9586-C68EDE53E8C7}"/>
              </a:ext>
            </a:extLst>
          </p:cNvPr>
          <p:cNvSpPr>
            <a:spLocks noGrp="1"/>
          </p:cNvSpPr>
          <p:nvPr>
            <p:ph idx="1"/>
          </p:nvPr>
        </p:nvSpPr>
        <p:spPr>
          <a:xfrm>
            <a:off x="1065212" y="1752600"/>
            <a:ext cx="10360501" cy="3810000"/>
          </a:xfrm>
        </p:spPr>
        <p:txBody>
          <a:bodyPr anchor="ctr">
            <a:noAutofit/>
          </a:bodyPr>
          <a:lstStyle/>
          <a:p>
            <a:r>
              <a:rPr lang="en-US" dirty="0">
                <a:latin typeface="Calibri" panose="020F0502020204030204" pitchFamily="34" charset="0"/>
              </a:rPr>
              <a:t>Offers  opportunities for students with intellectual disabilities, ages 18–22,  to attend college or university </a:t>
            </a:r>
          </a:p>
          <a:p>
            <a:r>
              <a:rPr lang="en-US" dirty="0">
                <a:latin typeface="Calibri" panose="020F0502020204030204" pitchFamily="34" charset="0"/>
              </a:rPr>
              <a:t>Schools currently participating:</a:t>
            </a:r>
          </a:p>
          <a:p>
            <a:pPr lvl="1"/>
            <a:r>
              <a:rPr lang="en-US" sz="2800" dirty="0"/>
              <a:t>Community Colleges</a:t>
            </a:r>
          </a:p>
          <a:p>
            <a:pPr lvl="1"/>
            <a:r>
              <a:rPr lang="en-US" sz="2800" dirty="0"/>
              <a:t>State Universities</a:t>
            </a:r>
          </a:p>
          <a:p>
            <a:pPr lvl="1"/>
            <a:r>
              <a:rPr lang="en-US" sz="2800" dirty="0"/>
              <a:t>UMASS</a:t>
            </a:r>
          </a:p>
        </p:txBody>
      </p:sp>
    </p:spTree>
    <p:extLst>
      <p:ext uri="{BB962C8B-B14F-4D97-AF65-F5344CB8AC3E}">
        <p14:creationId xmlns:p14="http://schemas.microsoft.com/office/powerpoint/2010/main" val="58646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pPr algn="ctr"/>
            <a:r>
              <a:rPr lang="en-US" dirty="0"/>
              <a:t>A holistic approach to supports</a:t>
            </a:r>
          </a:p>
        </p:txBody>
      </p:sp>
      <p:pic>
        <p:nvPicPr>
          <p:cNvPr id="3074" name="Picture 2" title="Third circle (described prio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14460" y="1830449"/>
            <a:ext cx="2802278" cy="2803008"/>
          </a:xfrm>
          <a:prstGeom prst="rect">
            <a:avLst/>
          </a:prstGeom>
          <a:noFill/>
          <a:extLst>
            <a:ext uri="{909E8E84-426E-40dd-AFC4-6F175D3DCCD1}">
              <a14:hiddenFill xmlns="" xmlns:a14="http://schemas.microsoft.com/office/drawing/2010/main">
                <a:solidFill>
                  <a:srgbClr val="FFFFFF"/>
                </a:solidFill>
              </a14:hiddenFill>
            </a:ext>
          </a:extLst>
        </p:spPr>
      </p:pic>
      <p:pic>
        <p:nvPicPr>
          <p:cNvPr id="3075" name="Picture 3" title="Second circle (described prio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80983" y="1805861"/>
            <a:ext cx="2802278" cy="2803008"/>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Slide 2 – Three illustrations use concentric circles to show the relationship between person, family, community, and services. First illustration: “Person” circle, inside “Family” circle, inside “Community” circle. Caption: Everyone exists within the context of family and community. Second illustration: “Person” circle, inside “Services” circle, inside “Family” circle, inside “Community” circle. Caption: Person in relation to traditional disability services. Third illustration: “Person” circle, inside “Family” circle, inside “Community” circle. Services illustrated as stars throughout image. Caption: Integrated services and supports within context of person, family and community." title="Slide 2 – Three illustrations use concentric circles"/>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672088" y="1830449"/>
            <a:ext cx="2777696" cy="277842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1980144" y="4608869"/>
            <a:ext cx="2082259" cy="1077218"/>
          </a:xfrm>
          <a:prstGeom prst="rect">
            <a:avLst/>
          </a:prstGeom>
          <a:noFill/>
        </p:spPr>
        <p:txBody>
          <a:bodyPr wrap="square" rtlCol="0">
            <a:spAutoFit/>
          </a:bodyPr>
          <a:lstStyle/>
          <a:p>
            <a:pPr algn="ctr"/>
            <a:r>
              <a:rPr lang="en-US" sz="1600" b="1" dirty="0">
                <a:latin typeface="Myriad Pro"/>
                <a:cs typeface="Myriad Pro"/>
              </a:rPr>
              <a:t>Everyone exists within the context </a:t>
            </a:r>
            <a:br>
              <a:rPr lang="en-US" sz="1600" b="1" dirty="0">
                <a:latin typeface="Myriad Pro"/>
                <a:cs typeface="Myriad Pro"/>
              </a:rPr>
            </a:br>
            <a:r>
              <a:rPr lang="en-US" sz="1600" b="1" dirty="0">
                <a:latin typeface="Myriad Pro"/>
                <a:cs typeface="Myriad Pro"/>
              </a:rPr>
              <a:t>of family </a:t>
            </a:r>
            <a:br>
              <a:rPr lang="en-US" sz="1600" b="1" dirty="0">
                <a:latin typeface="Myriad Pro"/>
                <a:cs typeface="Myriad Pro"/>
              </a:rPr>
            </a:br>
            <a:r>
              <a:rPr lang="en-US" sz="1600" b="1" dirty="0">
                <a:latin typeface="Myriad Pro"/>
                <a:cs typeface="Myriad Pro"/>
              </a:rPr>
              <a:t>and community</a:t>
            </a:r>
          </a:p>
        </p:txBody>
      </p:sp>
      <p:sp>
        <p:nvSpPr>
          <p:cNvPr id="3" name="TextBox 2"/>
          <p:cNvSpPr txBox="1"/>
          <p:nvPr/>
        </p:nvSpPr>
        <p:spPr>
          <a:xfrm>
            <a:off x="5026212" y="4747368"/>
            <a:ext cx="2033580" cy="1077218"/>
          </a:xfrm>
          <a:prstGeom prst="rect">
            <a:avLst/>
          </a:prstGeom>
          <a:noFill/>
        </p:spPr>
        <p:txBody>
          <a:bodyPr wrap="none" rtlCol="0">
            <a:spAutoFit/>
          </a:bodyPr>
          <a:lstStyle/>
          <a:p>
            <a:pPr algn="ctr"/>
            <a:r>
              <a:rPr lang="en-US" sz="1600" b="1" dirty="0">
                <a:latin typeface="Myriad Pro"/>
                <a:cs typeface="Myriad Pro"/>
              </a:rPr>
              <a:t>Person in relation to</a:t>
            </a:r>
          </a:p>
          <a:p>
            <a:pPr algn="ctr"/>
            <a:r>
              <a:rPr lang="en-US" sz="1600" b="1" dirty="0">
                <a:latin typeface="Myriad Pro"/>
                <a:cs typeface="Myriad Pro"/>
              </a:rPr>
              <a:t>Traditional</a:t>
            </a:r>
          </a:p>
          <a:p>
            <a:pPr algn="ctr"/>
            <a:r>
              <a:rPr lang="en-US" sz="1600" b="1" dirty="0">
                <a:latin typeface="Myriad Pro"/>
                <a:cs typeface="Myriad Pro"/>
              </a:rPr>
              <a:t> Disability Services</a:t>
            </a:r>
          </a:p>
          <a:p>
            <a:endParaRPr lang="en-US" sz="1600" dirty="0">
              <a:latin typeface="GothamHTF-Medium"/>
              <a:cs typeface="GothamHTF-Medium"/>
            </a:endParaRPr>
          </a:p>
        </p:txBody>
      </p:sp>
      <p:sp>
        <p:nvSpPr>
          <p:cNvPr id="6" name="TextBox 5"/>
          <p:cNvSpPr txBox="1"/>
          <p:nvPr/>
        </p:nvSpPr>
        <p:spPr>
          <a:xfrm>
            <a:off x="7714460" y="4762757"/>
            <a:ext cx="2802278" cy="1077218"/>
          </a:xfrm>
          <a:prstGeom prst="rect">
            <a:avLst/>
          </a:prstGeom>
          <a:noFill/>
        </p:spPr>
        <p:txBody>
          <a:bodyPr wrap="square" rtlCol="0">
            <a:spAutoFit/>
          </a:bodyPr>
          <a:lstStyle/>
          <a:p>
            <a:pPr algn="ctr"/>
            <a:r>
              <a:rPr lang="en-US" sz="1600" b="1" dirty="0">
                <a:latin typeface="Myriad Pro"/>
                <a:cs typeface="Myriad Pro"/>
              </a:rPr>
              <a:t>Integrated Services and Supports within context of person, family and community </a:t>
            </a:r>
          </a:p>
        </p:txBody>
      </p:sp>
    </p:spTree>
    <p:extLst>
      <p:ext uri="{BB962C8B-B14F-4D97-AF65-F5344CB8AC3E}">
        <p14:creationId xmlns:p14="http://schemas.microsoft.com/office/powerpoint/2010/main" val="331035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3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7FC9B-CA01-4E15-B162-E4973EC2C98D}"/>
              </a:ext>
            </a:extLst>
          </p:cNvPr>
          <p:cNvSpPr>
            <a:spLocks noGrp="1"/>
          </p:cNvSpPr>
          <p:nvPr>
            <p:ph type="title"/>
          </p:nvPr>
        </p:nvSpPr>
        <p:spPr/>
        <p:txBody>
          <a:bodyPr>
            <a:normAutofit/>
          </a:bodyPr>
          <a:lstStyle/>
          <a:p>
            <a:r>
              <a:rPr lang="en-US" dirty="0">
                <a:solidFill>
                  <a:srgbClr val="006699"/>
                </a:solidFill>
              </a:rPr>
              <a:t>Vocational Rehabilitation</a:t>
            </a:r>
          </a:p>
        </p:txBody>
      </p:sp>
      <p:sp>
        <p:nvSpPr>
          <p:cNvPr id="3" name="Content Placeholder 2">
            <a:extLst>
              <a:ext uri="{FF2B5EF4-FFF2-40B4-BE49-F238E27FC236}">
                <a16:creationId xmlns:a16="http://schemas.microsoft.com/office/drawing/2014/main" id="{AB40C435-78D9-43EA-920F-CE3C786D9556}"/>
              </a:ext>
            </a:extLst>
          </p:cNvPr>
          <p:cNvSpPr>
            <a:spLocks noGrp="1"/>
          </p:cNvSpPr>
          <p:nvPr>
            <p:ph idx="1"/>
          </p:nvPr>
        </p:nvSpPr>
        <p:spPr>
          <a:xfrm>
            <a:off x="608012" y="1524000"/>
            <a:ext cx="11277600" cy="4419600"/>
          </a:xfrm>
        </p:spPr>
        <p:txBody>
          <a:bodyPr anchor="t">
            <a:normAutofit fontScale="62500" lnSpcReduction="20000"/>
          </a:bodyPr>
          <a:lstStyle/>
          <a:p>
            <a:pPr marL="0" indent="0">
              <a:lnSpc>
                <a:spcPct val="120000"/>
              </a:lnSpc>
              <a:buClrTx/>
              <a:buSzTx/>
              <a:buNone/>
            </a:pPr>
            <a:endParaRPr lang="en-US" sz="1400" dirty="0"/>
          </a:p>
          <a:p>
            <a:pPr marL="0" indent="0">
              <a:lnSpc>
                <a:spcPct val="120000"/>
              </a:lnSpc>
              <a:buNone/>
            </a:pPr>
            <a:r>
              <a:rPr lang="en-US" sz="4500" dirty="0"/>
              <a:t>Provided by Commission for the Blind  (MCB) and </a:t>
            </a:r>
            <a:br>
              <a:rPr lang="en-US" sz="4500" dirty="0"/>
            </a:br>
            <a:r>
              <a:rPr lang="en-US" sz="4500" dirty="0"/>
              <a:t>Massachusetts Rehabilitation Commission ( MRC)</a:t>
            </a:r>
          </a:p>
          <a:p>
            <a:pPr>
              <a:lnSpc>
                <a:spcPct val="120000"/>
              </a:lnSpc>
            </a:pPr>
            <a:r>
              <a:rPr lang="en-US" sz="3400" dirty="0"/>
              <a:t>Eligible individuals have physical or mental impairment or are legally blind and causes barriers to employment</a:t>
            </a:r>
          </a:p>
          <a:p>
            <a:pPr>
              <a:lnSpc>
                <a:spcPct val="120000"/>
              </a:lnSpc>
            </a:pPr>
            <a:r>
              <a:rPr lang="en-US" sz="3400" dirty="0"/>
              <a:t>Services can include </a:t>
            </a:r>
          </a:p>
          <a:p>
            <a:pPr lvl="1">
              <a:lnSpc>
                <a:spcPct val="120000"/>
              </a:lnSpc>
            </a:pPr>
            <a:r>
              <a:rPr lang="en-US" sz="3000" dirty="0"/>
              <a:t>Interest and aptitude surveys, diagnostic evaluations</a:t>
            </a:r>
          </a:p>
          <a:p>
            <a:pPr lvl="1">
              <a:lnSpc>
                <a:spcPct val="120000"/>
              </a:lnSpc>
            </a:pPr>
            <a:r>
              <a:rPr lang="en-US" sz="3000" dirty="0"/>
              <a:t>Job placement and coaching</a:t>
            </a:r>
          </a:p>
          <a:p>
            <a:pPr lvl="1">
              <a:lnSpc>
                <a:spcPct val="120000"/>
              </a:lnSpc>
            </a:pPr>
            <a:r>
              <a:rPr lang="en-US" sz="3000" dirty="0"/>
              <a:t>Assistive technology</a:t>
            </a:r>
          </a:p>
          <a:p>
            <a:pPr lvl="1">
              <a:lnSpc>
                <a:spcPct val="120000"/>
              </a:lnSpc>
            </a:pPr>
            <a:r>
              <a:rPr lang="en-US" sz="3000" dirty="0"/>
              <a:t>Benefits counseling</a:t>
            </a:r>
          </a:p>
          <a:p>
            <a:pPr lvl="1">
              <a:lnSpc>
                <a:spcPct val="120000"/>
              </a:lnSpc>
            </a:pPr>
            <a:r>
              <a:rPr lang="en-US" sz="3000" dirty="0"/>
              <a:t>College or vocational training</a:t>
            </a:r>
          </a:p>
          <a:p>
            <a:pPr lvl="1"/>
            <a:endParaRPr lang="en-US" sz="3000" dirty="0"/>
          </a:p>
          <a:p>
            <a:pPr marL="0" indent="0">
              <a:buNone/>
            </a:pPr>
            <a:endParaRPr lang="en-US" sz="2400" dirty="0"/>
          </a:p>
          <a:p>
            <a:pPr indent="-342900"/>
            <a:endParaRPr lang="en-US" sz="1400" dirty="0"/>
          </a:p>
        </p:txBody>
      </p:sp>
    </p:spTree>
    <p:extLst>
      <p:ext uri="{BB962C8B-B14F-4D97-AF65-F5344CB8AC3E}">
        <p14:creationId xmlns:p14="http://schemas.microsoft.com/office/powerpoint/2010/main" val="236350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6186"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99"/>
              </a:solidFill>
            </a:endParaRPr>
          </a:p>
        </p:txBody>
      </p:sp>
      <p:sp>
        <p:nvSpPr>
          <p:cNvPr id="2" name="Title 1">
            <a:extLst>
              <a:ext uri="{FF2B5EF4-FFF2-40B4-BE49-F238E27FC236}">
                <a16:creationId xmlns:a16="http://schemas.microsoft.com/office/drawing/2014/main" id="{FB7D7379-3B46-410F-8101-97305D60C809}"/>
              </a:ext>
            </a:extLst>
          </p:cNvPr>
          <p:cNvSpPr>
            <a:spLocks noGrp="1"/>
          </p:cNvSpPr>
          <p:nvPr>
            <p:ph type="title"/>
          </p:nvPr>
        </p:nvSpPr>
        <p:spPr>
          <a:xfrm>
            <a:off x="303213" y="1153573"/>
            <a:ext cx="3583010" cy="4461163"/>
          </a:xfrm>
        </p:spPr>
        <p:txBody>
          <a:bodyPr>
            <a:normAutofit/>
          </a:bodyPr>
          <a:lstStyle/>
          <a:p>
            <a:r>
              <a:rPr lang="en-US" dirty="0">
                <a:solidFill>
                  <a:srgbClr val="FFFFFF"/>
                </a:solidFill>
              </a:rPr>
              <a:t>Pre-Employment Transition Services</a:t>
            </a:r>
            <a:br>
              <a:rPr lang="en-US" dirty="0">
                <a:solidFill>
                  <a:srgbClr val="FFFFFF"/>
                </a:solidFill>
              </a:rPr>
            </a:br>
            <a:br>
              <a:rPr lang="en-US" dirty="0">
                <a:solidFill>
                  <a:srgbClr val="FFFFFF"/>
                </a:solidFill>
              </a:rPr>
            </a:br>
            <a:r>
              <a:rPr lang="en-US" dirty="0">
                <a:solidFill>
                  <a:srgbClr val="FFFFFF"/>
                </a:solidFill>
              </a:rPr>
              <a:t>Pre-ETS</a:t>
            </a:r>
          </a:p>
        </p:txBody>
      </p:sp>
      <p:sp>
        <p:nvSpPr>
          <p:cNvPr id="3" name="Content Placeholder 2">
            <a:extLst>
              <a:ext uri="{FF2B5EF4-FFF2-40B4-BE49-F238E27FC236}">
                <a16:creationId xmlns:a16="http://schemas.microsoft.com/office/drawing/2014/main" id="{B014E576-DAB9-441D-B77E-E44FE2A7712F}"/>
              </a:ext>
            </a:extLst>
          </p:cNvPr>
          <p:cNvSpPr>
            <a:spLocks noGrp="1"/>
          </p:cNvSpPr>
          <p:nvPr>
            <p:ph idx="1"/>
          </p:nvPr>
        </p:nvSpPr>
        <p:spPr>
          <a:xfrm>
            <a:off x="4446151" y="591345"/>
            <a:ext cx="6904692" cy="5585619"/>
          </a:xfrm>
        </p:spPr>
        <p:txBody>
          <a:bodyPr anchor="ctr">
            <a:normAutofit lnSpcReduction="10000"/>
          </a:bodyPr>
          <a:lstStyle/>
          <a:p>
            <a:r>
              <a:rPr lang="en-US" dirty="0">
                <a:latin typeface="Calibri" panose="020F0502020204030204" pitchFamily="34" charset="0"/>
              </a:rPr>
              <a:t>Provided by both Mass Commission for the Blind and Mass Rehabilitation Commission.</a:t>
            </a:r>
          </a:p>
          <a:p>
            <a:r>
              <a:rPr lang="en-US" dirty="0">
                <a:latin typeface="Calibri" panose="020F0502020204030204" pitchFamily="34" charset="0"/>
              </a:rPr>
              <a:t>For any student age 14 years or older with a documented disability </a:t>
            </a:r>
          </a:p>
          <a:p>
            <a:r>
              <a:rPr lang="en-US" dirty="0">
                <a:latin typeface="Calibri" panose="020F0502020204030204" pitchFamily="34" charset="0"/>
              </a:rPr>
              <a:t>Core Services:</a:t>
            </a:r>
          </a:p>
          <a:p>
            <a:pPr lvl="1"/>
            <a:r>
              <a:rPr lang="en-US" dirty="0">
                <a:latin typeface="Calibri" panose="020F0502020204030204" pitchFamily="34" charset="0"/>
              </a:rPr>
              <a:t>Job exploration counseling , Work readiness training, Work-based learning experiences, Counseling in post-secondary education, Self-advocacy </a:t>
            </a:r>
          </a:p>
          <a:p>
            <a:r>
              <a:rPr lang="en-US" dirty="0">
                <a:latin typeface="Calibri" panose="020F0502020204030204" pitchFamily="34" charset="0"/>
              </a:rPr>
              <a:t>Provided consultation</a:t>
            </a:r>
            <a:endParaRPr lang="en-US"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5023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9AB4-83BE-44C9-9311-D213F568E245}"/>
              </a:ext>
            </a:extLst>
          </p:cNvPr>
          <p:cNvSpPr>
            <a:spLocks noGrp="1"/>
          </p:cNvSpPr>
          <p:nvPr>
            <p:ph type="title"/>
          </p:nvPr>
        </p:nvSpPr>
        <p:spPr>
          <a:xfrm>
            <a:off x="379412" y="381000"/>
            <a:ext cx="11506200" cy="1143000"/>
          </a:xfrm>
        </p:spPr>
        <p:txBody>
          <a:bodyPr>
            <a:normAutofit fontScale="90000"/>
          </a:bodyPr>
          <a:lstStyle/>
          <a:p>
            <a:br>
              <a:rPr lang="en-US" sz="4000" dirty="0">
                <a:solidFill>
                  <a:srgbClr val="000000"/>
                </a:solidFill>
              </a:rPr>
            </a:br>
            <a:r>
              <a:rPr lang="en-US" sz="4000" dirty="0">
                <a:solidFill>
                  <a:srgbClr val="000000"/>
                </a:solidFill>
              </a:rPr>
              <a:t>Department of Developmental Services (DDS) </a:t>
            </a:r>
            <a:br>
              <a:rPr lang="en-US" sz="4000" dirty="0">
                <a:solidFill>
                  <a:srgbClr val="000000"/>
                </a:solidFill>
              </a:rPr>
            </a:br>
            <a:r>
              <a:rPr lang="en-US" sz="4000" dirty="0">
                <a:solidFill>
                  <a:srgbClr val="000000"/>
                </a:solidFill>
              </a:rPr>
              <a:t> </a:t>
            </a:r>
          </a:p>
        </p:txBody>
      </p:sp>
      <p:sp>
        <p:nvSpPr>
          <p:cNvPr id="5" name="Content Placeholder 4">
            <a:extLst>
              <a:ext uri="{FF2B5EF4-FFF2-40B4-BE49-F238E27FC236}">
                <a16:creationId xmlns:a16="http://schemas.microsoft.com/office/drawing/2014/main" id="{66E771AE-B0E6-4744-873B-F0FF94AF99E7}"/>
              </a:ext>
            </a:extLst>
          </p:cNvPr>
          <p:cNvSpPr>
            <a:spLocks noGrp="1"/>
          </p:cNvSpPr>
          <p:nvPr>
            <p:ph idx="1"/>
          </p:nvPr>
        </p:nvSpPr>
        <p:spPr>
          <a:xfrm>
            <a:off x="989012" y="1524000"/>
            <a:ext cx="10360501" cy="4800600"/>
          </a:xfrm>
        </p:spPr>
        <p:txBody>
          <a:bodyPr anchor="ctr">
            <a:normAutofit fontScale="70000" lnSpcReduction="20000"/>
          </a:bodyPr>
          <a:lstStyle/>
          <a:p>
            <a:pPr marL="0" indent="0">
              <a:lnSpc>
                <a:spcPct val="120000"/>
              </a:lnSpc>
              <a:spcAft>
                <a:spcPts val="600"/>
              </a:spcAft>
              <a:buNone/>
            </a:pPr>
            <a:r>
              <a:rPr lang="en-US" dirty="0">
                <a:solidFill>
                  <a:srgbClr val="000000"/>
                </a:solidFill>
              </a:rPr>
              <a:t>Eligibility</a:t>
            </a:r>
          </a:p>
          <a:p>
            <a:pPr lvl="1">
              <a:lnSpc>
                <a:spcPct val="120000"/>
              </a:lnSpc>
              <a:spcAft>
                <a:spcPts val="600"/>
              </a:spcAft>
            </a:pPr>
            <a:r>
              <a:rPr lang="en-US" sz="3200" dirty="0">
                <a:solidFill>
                  <a:srgbClr val="000000"/>
                </a:solidFill>
              </a:rPr>
              <a:t>Adults with an Intellectual disability ( can include other diagnosis such as Autism, Cerebral Palsy, </a:t>
            </a:r>
            <a:r>
              <a:rPr lang="en-US" sz="3200" dirty="0" err="1">
                <a:solidFill>
                  <a:srgbClr val="000000"/>
                </a:solidFill>
              </a:rPr>
              <a:t>etc</a:t>
            </a:r>
            <a:r>
              <a:rPr lang="en-US" sz="3200" dirty="0">
                <a:solidFill>
                  <a:srgbClr val="000000"/>
                </a:solidFill>
              </a:rPr>
              <a:t>)</a:t>
            </a:r>
          </a:p>
          <a:p>
            <a:pPr lvl="1">
              <a:lnSpc>
                <a:spcPct val="120000"/>
              </a:lnSpc>
              <a:spcAft>
                <a:spcPts val="600"/>
              </a:spcAft>
            </a:pPr>
            <a:r>
              <a:rPr lang="en-US" sz="3200" dirty="0">
                <a:solidFill>
                  <a:srgbClr val="000000"/>
                </a:solidFill>
              </a:rPr>
              <a:t>Adults with Autism Spectrum Disorder without an Intellectual Disability, Smith-Magenis Syndrome, Prader Willi syndrome</a:t>
            </a:r>
          </a:p>
          <a:p>
            <a:pPr marL="0" indent="0">
              <a:lnSpc>
                <a:spcPct val="120000"/>
              </a:lnSpc>
              <a:spcAft>
                <a:spcPts val="600"/>
              </a:spcAft>
              <a:buNone/>
            </a:pPr>
            <a:r>
              <a:rPr lang="en-US" dirty="0">
                <a:solidFill>
                  <a:srgbClr val="000000"/>
                </a:solidFill>
              </a:rPr>
              <a:t>Provides</a:t>
            </a:r>
          </a:p>
          <a:p>
            <a:pPr lvl="1">
              <a:lnSpc>
                <a:spcPct val="120000"/>
              </a:lnSpc>
              <a:spcAft>
                <a:spcPts val="600"/>
              </a:spcAft>
            </a:pPr>
            <a:r>
              <a:rPr lang="en-US" sz="3100" dirty="0">
                <a:solidFill>
                  <a:srgbClr val="000000"/>
                </a:solidFill>
              </a:rPr>
              <a:t>Day and employment services</a:t>
            </a:r>
          </a:p>
          <a:p>
            <a:pPr lvl="1">
              <a:lnSpc>
                <a:spcPct val="120000"/>
              </a:lnSpc>
              <a:spcAft>
                <a:spcPts val="600"/>
              </a:spcAft>
            </a:pPr>
            <a:r>
              <a:rPr lang="en-US" sz="3100" dirty="0">
                <a:solidFill>
                  <a:srgbClr val="000000"/>
                </a:solidFill>
              </a:rPr>
              <a:t>Residential supports</a:t>
            </a:r>
          </a:p>
          <a:p>
            <a:pPr lvl="1">
              <a:lnSpc>
                <a:spcPct val="120000"/>
              </a:lnSpc>
              <a:spcAft>
                <a:spcPts val="600"/>
              </a:spcAft>
            </a:pPr>
            <a:r>
              <a:rPr lang="en-US" sz="3100" dirty="0">
                <a:solidFill>
                  <a:srgbClr val="000000"/>
                </a:solidFill>
              </a:rPr>
              <a:t>Family Support</a:t>
            </a:r>
          </a:p>
          <a:p>
            <a:pPr lvl="1">
              <a:lnSpc>
                <a:spcPct val="120000"/>
              </a:lnSpc>
              <a:spcAft>
                <a:spcPts val="600"/>
              </a:spcAft>
            </a:pPr>
            <a:r>
              <a:rPr lang="en-US" sz="3100" dirty="0">
                <a:solidFill>
                  <a:srgbClr val="000000"/>
                </a:solidFill>
              </a:rPr>
              <a:t>Service Coordination</a:t>
            </a:r>
          </a:p>
          <a:p>
            <a:pPr marL="0" indent="0">
              <a:buNone/>
            </a:pPr>
            <a:endParaRPr lang="en-US" sz="2000" dirty="0">
              <a:solidFill>
                <a:srgbClr val="FEFFFF"/>
              </a:solidFill>
            </a:endParaRPr>
          </a:p>
        </p:txBody>
      </p:sp>
    </p:spTree>
    <p:extLst>
      <p:ext uri="{BB962C8B-B14F-4D97-AF65-F5344CB8AC3E}">
        <p14:creationId xmlns:p14="http://schemas.microsoft.com/office/powerpoint/2010/main" val="2319841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7379-3B46-410F-8101-97305D60C809}"/>
              </a:ext>
            </a:extLst>
          </p:cNvPr>
          <p:cNvSpPr>
            <a:spLocks noGrp="1"/>
          </p:cNvSpPr>
          <p:nvPr>
            <p:ph type="title"/>
          </p:nvPr>
        </p:nvSpPr>
        <p:spPr/>
        <p:txBody>
          <a:bodyPr>
            <a:normAutofit/>
          </a:bodyPr>
          <a:lstStyle/>
          <a:p>
            <a:r>
              <a:rPr lang="en-US" sz="4000" dirty="0">
                <a:solidFill>
                  <a:schemeClr val="tx1"/>
                </a:solidFill>
              </a:rPr>
              <a:t>DDS Day and Employment Supports</a:t>
            </a:r>
          </a:p>
        </p:txBody>
      </p:sp>
      <p:sp>
        <p:nvSpPr>
          <p:cNvPr id="5" name="Content Placeholder 4">
            <a:extLst>
              <a:ext uri="{FF2B5EF4-FFF2-40B4-BE49-F238E27FC236}">
                <a16:creationId xmlns:a16="http://schemas.microsoft.com/office/drawing/2014/main" id="{77F5D960-0F80-46B8-B674-8CB64318BC6C}"/>
              </a:ext>
            </a:extLst>
          </p:cNvPr>
          <p:cNvSpPr>
            <a:spLocks noGrp="1"/>
          </p:cNvSpPr>
          <p:nvPr>
            <p:ph idx="1"/>
          </p:nvPr>
        </p:nvSpPr>
        <p:spPr/>
        <p:txBody>
          <a:bodyPr anchor="ctr">
            <a:normAutofit fontScale="85000" lnSpcReduction="20000"/>
          </a:bodyPr>
          <a:lstStyle/>
          <a:p>
            <a:r>
              <a:rPr lang="en-US" sz="3300" dirty="0">
                <a:solidFill>
                  <a:srgbClr val="000000"/>
                </a:solidFill>
              </a:rPr>
              <a:t>Community Based Day Services ( CBDS)</a:t>
            </a:r>
          </a:p>
          <a:p>
            <a:pPr lvl="1"/>
            <a:r>
              <a:rPr lang="en-US" dirty="0">
                <a:solidFill>
                  <a:srgbClr val="000000"/>
                </a:solidFill>
              </a:rPr>
              <a:t>Pre employment</a:t>
            </a:r>
          </a:p>
          <a:p>
            <a:pPr lvl="1"/>
            <a:r>
              <a:rPr lang="en-US" dirty="0">
                <a:solidFill>
                  <a:srgbClr val="000000"/>
                </a:solidFill>
              </a:rPr>
              <a:t>Community access</a:t>
            </a:r>
          </a:p>
          <a:p>
            <a:pPr lvl="1"/>
            <a:r>
              <a:rPr lang="en-US" dirty="0">
                <a:solidFill>
                  <a:srgbClr val="000000"/>
                </a:solidFill>
              </a:rPr>
              <a:t>Volunteering</a:t>
            </a:r>
          </a:p>
          <a:p>
            <a:pPr lvl="1"/>
            <a:r>
              <a:rPr lang="en-US" dirty="0">
                <a:solidFill>
                  <a:srgbClr val="000000"/>
                </a:solidFill>
              </a:rPr>
              <a:t>Internships</a:t>
            </a:r>
          </a:p>
          <a:p>
            <a:r>
              <a:rPr lang="en-US" sz="2400" dirty="0">
                <a:solidFill>
                  <a:srgbClr val="000000"/>
                </a:solidFill>
              </a:rPr>
              <a:t> </a:t>
            </a:r>
            <a:r>
              <a:rPr lang="en-US" sz="3300" dirty="0">
                <a:solidFill>
                  <a:srgbClr val="000000"/>
                </a:solidFill>
              </a:rPr>
              <a:t>Competitive Integrated Employment</a:t>
            </a:r>
          </a:p>
          <a:p>
            <a:pPr lvl="1"/>
            <a:r>
              <a:rPr lang="en-US" dirty="0">
                <a:solidFill>
                  <a:srgbClr val="000000"/>
                </a:solidFill>
              </a:rPr>
              <a:t>Job Placement</a:t>
            </a:r>
          </a:p>
          <a:p>
            <a:pPr lvl="1"/>
            <a:r>
              <a:rPr lang="en-US" dirty="0">
                <a:solidFill>
                  <a:srgbClr val="000000"/>
                </a:solidFill>
              </a:rPr>
              <a:t>Job Coaching</a:t>
            </a:r>
          </a:p>
          <a:p>
            <a:pPr lvl="1"/>
            <a:r>
              <a:rPr lang="en-US" dirty="0">
                <a:solidFill>
                  <a:srgbClr val="000000"/>
                </a:solidFill>
              </a:rPr>
              <a:t>Group or individualized</a:t>
            </a:r>
          </a:p>
          <a:p>
            <a:pPr lvl="1"/>
            <a:r>
              <a:rPr lang="en-US" dirty="0">
                <a:solidFill>
                  <a:srgbClr val="000000"/>
                </a:solidFill>
              </a:rPr>
              <a:t>Remote</a:t>
            </a:r>
          </a:p>
          <a:p>
            <a:pPr lvl="1"/>
            <a:endParaRPr lang="en-US" dirty="0">
              <a:solidFill>
                <a:srgbClr val="FEFFFF"/>
              </a:solidFill>
            </a:endParaRPr>
          </a:p>
        </p:txBody>
      </p:sp>
    </p:spTree>
    <p:extLst>
      <p:ext uri="{BB962C8B-B14F-4D97-AF65-F5344CB8AC3E}">
        <p14:creationId xmlns:p14="http://schemas.microsoft.com/office/powerpoint/2010/main" val="126984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2EE6-F4EB-479C-A0BE-B7ED3579992D}"/>
              </a:ext>
            </a:extLst>
          </p:cNvPr>
          <p:cNvSpPr>
            <a:spLocks noGrp="1"/>
          </p:cNvSpPr>
          <p:nvPr>
            <p:ph type="title"/>
          </p:nvPr>
        </p:nvSpPr>
        <p:spPr>
          <a:xfrm>
            <a:off x="914162" y="76200"/>
            <a:ext cx="10360501" cy="1143000"/>
          </a:xfrm>
        </p:spPr>
        <p:txBody>
          <a:bodyPr/>
          <a:lstStyle/>
          <a:p>
            <a:r>
              <a:rPr lang="en-US" dirty="0"/>
              <a:t>Tips For Working With DDS</a:t>
            </a:r>
          </a:p>
        </p:txBody>
      </p:sp>
      <p:sp>
        <p:nvSpPr>
          <p:cNvPr id="3" name="Content Placeholder 2">
            <a:extLst>
              <a:ext uri="{FF2B5EF4-FFF2-40B4-BE49-F238E27FC236}">
                <a16:creationId xmlns:a16="http://schemas.microsoft.com/office/drawing/2014/main" id="{E3AC238B-8410-4445-B401-6448AC911605}"/>
              </a:ext>
            </a:extLst>
          </p:cNvPr>
          <p:cNvSpPr>
            <a:spLocks noGrp="1"/>
          </p:cNvSpPr>
          <p:nvPr>
            <p:ph idx="1"/>
          </p:nvPr>
        </p:nvSpPr>
        <p:spPr>
          <a:xfrm>
            <a:off x="912812" y="1752600"/>
            <a:ext cx="10820400" cy="4038600"/>
          </a:xfrm>
        </p:spPr>
        <p:txBody>
          <a:bodyPr/>
          <a:lstStyle/>
          <a:p>
            <a:r>
              <a:rPr lang="en-US" sz="2800" dirty="0"/>
              <a:t>Different Eligibility process for Adult services.  </a:t>
            </a:r>
            <a:br>
              <a:rPr lang="en-US" sz="2800" dirty="0"/>
            </a:br>
            <a:r>
              <a:rPr lang="en-US" sz="2800" dirty="0"/>
              <a:t>You should  apply before 18- recommend age 17 </a:t>
            </a:r>
          </a:p>
          <a:p>
            <a:r>
              <a:rPr lang="en-US" sz="2800" dirty="0"/>
              <a:t>Develop a relationship with your family member’s </a:t>
            </a:r>
            <a:br>
              <a:rPr lang="en-US" sz="2800" dirty="0"/>
            </a:br>
            <a:r>
              <a:rPr lang="en-US" sz="2800" dirty="0"/>
              <a:t>Transition Coordinator.  </a:t>
            </a:r>
          </a:p>
          <a:p>
            <a:r>
              <a:rPr lang="en-US" sz="2800" dirty="0"/>
              <a:t>Have them attend IEP meetings prior to 22</a:t>
            </a:r>
          </a:p>
          <a:p>
            <a:r>
              <a:rPr lang="en-US" sz="2800" dirty="0"/>
              <a:t>The Transition Coordinator develops the Individual Transition Plan at least 6 months before leaving school.</a:t>
            </a:r>
          </a:p>
          <a:p>
            <a:r>
              <a:rPr lang="en-US" sz="2800" dirty="0"/>
              <a:t>Access assistance from DDS Central office Ombudsman if needed</a:t>
            </a:r>
          </a:p>
          <a:p>
            <a:endParaRPr lang="en-US" dirty="0"/>
          </a:p>
        </p:txBody>
      </p:sp>
    </p:spTree>
    <p:extLst>
      <p:ext uri="{BB962C8B-B14F-4D97-AF65-F5344CB8AC3E}">
        <p14:creationId xmlns:p14="http://schemas.microsoft.com/office/powerpoint/2010/main" val="3102176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E8DB-B097-426C-A0F6-B7A7C119456C}"/>
              </a:ext>
            </a:extLst>
          </p:cNvPr>
          <p:cNvSpPr>
            <a:spLocks noGrp="1"/>
          </p:cNvSpPr>
          <p:nvPr>
            <p:ph type="title"/>
          </p:nvPr>
        </p:nvSpPr>
        <p:spPr>
          <a:xfrm>
            <a:off x="912812" y="304800"/>
            <a:ext cx="10360501" cy="609600"/>
          </a:xfrm>
        </p:spPr>
        <p:txBody>
          <a:bodyPr/>
          <a:lstStyle/>
          <a:p>
            <a:r>
              <a:rPr lang="en-US" dirty="0"/>
              <a:t>Publicly Funded Health Insurance</a:t>
            </a:r>
          </a:p>
        </p:txBody>
      </p:sp>
      <p:sp>
        <p:nvSpPr>
          <p:cNvPr id="3" name="Content Placeholder 2">
            <a:extLst>
              <a:ext uri="{FF2B5EF4-FFF2-40B4-BE49-F238E27FC236}">
                <a16:creationId xmlns:a16="http://schemas.microsoft.com/office/drawing/2014/main" id="{65504DDE-1C1E-4392-B66D-1F3F0B8F838C}"/>
              </a:ext>
            </a:extLst>
          </p:cNvPr>
          <p:cNvSpPr>
            <a:spLocks noGrp="1"/>
          </p:cNvSpPr>
          <p:nvPr>
            <p:ph idx="1"/>
          </p:nvPr>
        </p:nvSpPr>
        <p:spPr>
          <a:xfrm>
            <a:off x="227012" y="914400"/>
            <a:ext cx="11658600" cy="5486400"/>
          </a:xfrm>
        </p:spPr>
        <p:txBody>
          <a:bodyPr/>
          <a:lstStyle/>
          <a:p>
            <a:r>
              <a:rPr lang="en-US" sz="2800" dirty="0" err="1">
                <a:solidFill>
                  <a:srgbClr val="006699"/>
                </a:solidFill>
              </a:rPr>
              <a:t>MassHealth</a:t>
            </a:r>
            <a:endParaRPr lang="en-US" sz="2800" dirty="0">
              <a:solidFill>
                <a:srgbClr val="006699"/>
              </a:solidFill>
            </a:endParaRPr>
          </a:p>
          <a:p>
            <a:pPr marL="457200" lvl="1" indent="0">
              <a:spcBef>
                <a:spcPts val="0"/>
              </a:spcBef>
              <a:buNone/>
            </a:pPr>
            <a:r>
              <a:rPr lang="en-US" sz="2400" dirty="0"/>
              <a:t>State of Massachusetts Medicaid Program</a:t>
            </a:r>
          </a:p>
          <a:p>
            <a:pPr lvl="1"/>
            <a:r>
              <a:rPr lang="en-US" sz="2000" dirty="0"/>
              <a:t>Pays for Long term Support Services- Personal Care Assistance, Adult Family Care, Day Habilitation, Skilled Nursing, Durable Medical equipment</a:t>
            </a:r>
          </a:p>
          <a:p>
            <a:pPr lvl="1"/>
            <a:r>
              <a:rPr lang="en-US" sz="2000" dirty="0"/>
              <a:t>Medical expenses- co pays, prescriptions</a:t>
            </a:r>
          </a:p>
          <a:p>
            <a:r>
              <a:rPr lang="en-US" sz="2800" dirty="0">
                <a:solidFill>
                  <a:srgbClr val="006699"/>
                </a:solidFill>
              </a:rPr>
              <a:t>CommonHealth</a:t>
            </a:r>
          </a:p>
          <a:p>
            <a:pPr marL="457200" lvl="1" indent="0">
              <a:spcBef>
                <a:spcPts val="0"/>
              </a:spcBef>
              <a:buNone/>
            </a:pPr>
            <a:r>
              <a:rPr lang="en-US" sz="2400" dirty="0"/>
              <a:t>Access to </a:t>
            </a:r>
            <a:r>
              <a:rPr lang="en-US" sz="2400" dirty="0" err="1"/>
              <a:t>MassHealth</a:t>
            </a:r>
            <a:r>
              <a:rPr lang="en-US" sz="2400" dirty="0"/>
              <a:t> benefits by paying a premium based on  income</a:t>
            </a:r>
          </a:p>
          <a:p>
            <a:pPr>
              <a:spcBef>
                <a:spcPts val="672"/>
              </a:spcBef>
            </a:pPr>
            <a:r>
              <a:rPr lang="en-US" sz="2800" dirty="0">
                <a:solidFill>
                  <a:srgbClr val="006699"/>
                </a:solidFill>
              </a:rPr>
              <a:t>Premium Assistance </a:t>
            </a:r>
          </a:p>
          <a:p>
            <a:pPr marL="457200" lvl="1" indent="0">
              <a:spcBef>
                <a:spcPts val="0"/>
              </a:spcBef>
              <a:buNone/>
            </a:pPr>
            <a:r>
              <a:rPr lang="en-US" sz="2400" dirty="0"/>
              <a:t>Reimbursement of private health insurance fees if you carry both </a:t>
            </a:r>
            <a:r>
              <a:rPr lang="en-US" sz="2400" dirty="0" err="1"/>
              <a:t>MassHealth</a:t>
            </a:r>
            <a:r>
              <a:rPr lang="en-US" sz="2400" dirty="0"/>
              <a:t> and private insurance</a:t>
            </a:r>
          </a:p>
          <a:p>
            <a:r>
              <a:rPr lang="en-US" sz="2800" dirty="0">
                <a:solidFill>
                  <a:srgbClr val="006699"/>
                </a:solidFill>
              </a:rPr>
              <a:t>Medicare</a:t>
            </a:r>
          </a:p>
          <a:p>
            <a:pPr marL="457200" lvl="1" indent="0">
              <a:spcBef>
                <a:spcPts val="0"/>
              </a:spcBef>
              <a:buNone/>
            </a:pPr>
            <a:r>
              <a:rPr lang="en-US" sz="2400" dirty="0"/>
              <a:t>Federal program for adults over 65 or have a qualifying disability or illness</a:t>
            </a:r>
          </a:p>
        </p:txBody>
      </p:sp>
    </p:spTree>
    <p:extLst>
      <p:ext uri="{BB962C8B-B14F-4D97-AF65-F5344CB8AC3E}">
        <p14:creationId xmlns:p14="http://schemas.microsoft.com/office/powerpoint/2010/main" val="2529893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C38-F0A1-4B50-AD13-3A174C3791A6}"/>
              </a:ext>
            </a:extLst>
          </p:cNvPr>
          <p:cNvSpPr>
            <a:spLocks noGrp="1"/>
          </p:cNvSpPr>
          <p:nvPr>
            <p:ph type="title"/>
          </p:nvPr>
        </p:nvSpPr>
        <p:spPr>
          <a:xfrm>
            <a:off x="839569" y="365127"/>
            <a:ext cx="10512862" cy="854074"/>
          </a:xfrm>
        </p:spPr>
        <p:txBody>
          <a:bodyPr>
            <a:normAutofit/>
          </a:bodyPr>
          <a:lstStyle/>
          <a:p>
            <a:r>
              <a:rPr lang="en-US" dirty="0">
                <a:solidFill>
                  <a:srgbClr val="000000"/>
                </a:solidFill>
              </a:rPr>
              <a:t>Federal Benefits- SSI and SSDI</a:t>
            </a:r>
          </a:p>
        </p:txBody>
      </p:sp>
      <p:sp>
        <p:nvSpPr>
          <p:cNvPr id="3" name="Text Placeholder 2">
            <a:extLst>
              <a:ext uri="{FF2B5EF4-FFF2-40B4-BE49-F238E27FC236}">
                <a16:creationId xmlns:a16="http://schemas.microsoft.com/office/drawing/2014/main" id="{109F3DE7-EB15-4A79-85FB-6301653023DE}"/>
              </a:ext>
            </a:extLst>
          </p:cNvPr>
          <p:cNvSpPr>
            <a:spLocks noGrp="1"/>
          </p:cNvSpPr>
          <p:nvPr>
            <p:ph type="body" idx="1"/>
          </p:nvPr>
        </p:nvSpPr>
        <p:spPr>
          <a:xfrm>
            <a:off x="839570" y="1425575"/>
            <a:ext cx="5156444" cy="376237"/>
          </a:xfrm>
        </p:spPr>
        <p:txBody>
          <a:bodyPr>
            <a:normAutofit lnSpcReduction="10000"/>
          </a:bodyPr>
          <a:lstStyle/>
          <a:p>
            <a:r>
              <a:rPr lang="en-US" sz="2000" dirty="0"/>
              <a:t>Social Security Disability Insurance (SSDI)</a:t>
            </a:r>
          </a:p>
        </p:txBody>
      </p:sp>
      <p:sp>
        <p:nvSpPr>
          <p:cNvPr id="4" name="Content Placeholder 3">
            <a:extLst>
              <a:ext uri="{FF2B5EF4-FFF2-40B4-BE49-F238E27FC236}">
                <a16:creationId xmlns:a16="http://schemas.microsoft.com/office/drawing/2014/main" id="{96315497-2C60-4BE2-8787-F940678CF96B}"/>
              </a:ext>
            </a:extLst>
          </p:cNvPr>
          <p:cNvSpPr>
            <a:spLocks noGrp="1"/>
          </p:cNvSpPr>
          <p:nvPr>
            <p:ph sz="half" idx="2"/>
          </p:nvPr>
        </p:nvSpPr>
        <p:spPr>
          <a:xfrm>
            <a:off x="836612" y="1954212"/>
            <a:ext cx="5156444" cy="3684588"/>
          </a:xfrm>
        </p:spPr>
        <p:txBody>
          <a:bodyPr>
            <a:normAutofit fontScale="85000" lnSpcReduction="20000"/>
          </a:bodyPr>
          <a:lstStyle/>
          <a:p>
            <a:r>
              <a:rPr lang="en-US" dirty="0"/>
              <a:t>Eligibility</a:t>
            </a:r>
          </a:p>
          <a:p>
            <a:pPr lvl="1"/>
            <a:r>
              <a:rPr lang="en-US" dirty="0"/>
              <a:t>Disabled</a:t>
            </a:r>
          </a:p>
          <a:p>
            <a:pPr lvl="1"/>
            <a:r>
              <a:rPr lang="en-US" dirty="0"/>
              <a:t>Based on Work history</a:t>
            </a:r>
          </a:p>
          <a:p>
            <a:pPr lvl="1"/>
            <a:r>
              <a:rPr lang="en-US" dirty="0"/>
              <a:t>Deceased spouses work history</a:t>
            </a:r>
          </a:p>
          <a:p>
            <a:pPr lvl="1"/>
            <a:r>
              <a:rPr lang="en-US" dirty="0"/>
              <a:t>Parent of a child if disabled before 22</a:t>
            </a:r>
          </a:p>
          <a:p>
            <a:pPr lvl="1"/>
            <a:r>
              <a:rPr lang="en-US" dirty="0"/>
              <a:t>Not means tested</a:t>
            </a:r>
          </a:p>
          <a:p>
            <a:pPr lvl="1"/>
            <a:endParaRPr lang="en-US" dirty="0"/>
          </a:p>
          <a:p>
            <a:r>
              <a:rPr lang="en-US" dirty="0"/>
              <a:t>Will also receive Medicare</a:t>
            </a:r>
          </a:p>
          <a:p>
            <a:endParaRPr lang="en-US" dirty="0"/>
          </a:p>
        </p:txBody>
      </p:sp>
      <p:sp>
        <p:nvSpPr>
          <p:cNvPr id="5" name="Text Placeholder 4">
            <a:extLst>
              <a:ext uri="{FF2B5EF4-FFF2-40B4-BE49-F238E27FC236}">
                <a16:creationId xmlns:a16="http://schemas.microsoft.com/office/drawing/2014/main" id="{383382D4-08B5-4707-96F4-DFEB57D9C071}"/>
              </a:ext>
            </a:extLst>
          </p:cNvPr>
          <p:cNvSpPr>
            <a:spLocks noGrp="1"/>
          </p:cNvSpPr>
          <p:nvPr>
            <p:ph type="body" sz="quarter" idx="3"/>
          </p:nvPr>
        </p:nvSpPr>
        <p:spPr>
          <a:xfrm>
            <a:off x="6170593" y="1349375"/>
            <a:ext cx="5181838" cy="452437"/>
          </a:xfrm>
        </p:spPr>
        <p:txBody>
          <a:bodyPr>
            <a:normAutofit/>
          </a:bodyPr>
          <a:lstStyle/>
          <a:p>
            <a:r>
              <a:rPr lang="en-US" sz="2000" dirty="0"/>
              <a:t>Supplemental Security income (SSI)</a:t>
            </a:r>
          </a:p>
        </p:txBody>
      </p:sp>
      <p:sp>
        <p:nvSpPr>
          <p:cNvPr id="6" name="Content Placeholder 5">
            <a:extLst>
              <a:ext uri="{FF2B5EF4-FFF2-40B4-BE49-F238E27FC236}">
                <a16:creationId xmlns:a16="http://schemas.microsoft.com/office/drawing/2014/main" id="{5CFB4D0D-35C8-4529-8A4C-BA90ADCBCE49}"/>
              </a:ext>
            </a:extLst>
          </p:cNvPr>
          <p:cNvSpPr>
            <a:spLocks noGrp="1"/>
          </p:cNvSpPr>
          <p:nvPr>
            <p:ph sz="quarter" idx="4"/>
          </p:nvPr>
        </p:nvSpPr>
        <p:spPr>
          <a:xfrm>
            <a:off x="6246812" y="1954212"/>
            <a:ext cx="5181838" cy="3684588"/>
          </a:xfrm>
        </p:spPr>
        <p:txBody>
          <a:bodyPr>
            <a:normAutofit fontScale="85000" lnSpcReduction="20000"/>
          </a:bodyPr>
          <a:lstStyle/>
          <a:p>
            <a:r>
              <a:rPr lang="en-US" dirty="0"/>
              <a:t>Eligibility</a:t>
            </a:r>
          </a:p>
          <a:p>
            <a:pPr lvl="1"/>
            <a:r>
              <a:rPr lang="en-US" dirty="0"/>
              <a:t>Disabled</a:t>
            </a:r>
          </a:p>
          <a:p>
            <a:pPr lvl="1"/>
            <a:r>
              <a:rPr lang="en-US" dirty="0"/>
              <a:t>Low Income</a:t>
            </a:r>
          </a:p>
          <a:p>
            <a:pPr lvl="1"/>
            <a:r>
              <a:rPr lang="en-US" dirty="0"/>
              <a:t>Asset limit $2000</a:t>
            </a:r>
          </a:p>
          <a:p>
            <a:pPr lvl="1"/>
            <a:endParaRPr lang="en-US" dirty="0"/>
          </a:p>
          <a:p>
            <a:r>
              <a:rPr lang="en-US" dirty="0"/>
              <a:t>Application</a:t>
            </a:r>
          </a:p>
          <a:p>
            <a:pPr lvl="1"/>
            <a:r>
              <a:rPr lang="en-US" dirty="0"/>
              <a:t>Online or visit an office</a:t>
            </a:r>
          </a:p>
          <a:p>
            <a:pPr lvl="1"/>
            <a:endParaRPr lang="en-US" dirty="0"/>
          </a:p>
          <a:p>
            <a:r>
              <a:rPr lang="en-US" dirty="0"/>
              <a:t>Will also receive MassHealth</a:t>
            </a:r>
          </a:p>
        </p:txBody>
      </p:sp>
    </p:spTree>
    <p:extLst>
      <p:ext uri="{BB962C8B-B14F-4D97-AF65-F5344CB8AC3E}">
        <p14:creationId xmlns:p14="http://schemas.microsoft.com/office/powerpoint/2010/main" val="3055427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74EC-911B-417A-9723-A98ED6D3CE98}"/>
              </a:ext>
            </a:extLst>
          </p:cNvPr>
          <p:cNvSpPr>
            <a:spLocks noGrp="1"/>
          </p:cNvSpPr>
          <p:nvPr>
            <p:ph type="title"/>
          </p:nvPr>
        </p:nvSpPr>
        <p:spPr>
          <a:xfrm>
            <a:off x="914162" y="457200"/>
            <a:ext cx="10360501" cy="838200"/>
          </a:xfrm>
        </p:spPr>
        <p:txBody>
          <a:bodyPr>
            <a:normAutofit/>
          </a:bodyPr>
          <a:lstStyle/>
          <a:p>
            <a:r>
              <a:rPr lang="en-US" dirty="0">
                <a:solidFill>
                  <a:srgbClr val="000000"/>
                </a:solidFill>
              </a:rPr>
              <a:t>Able Accounts</a:t>
            </a:r>
          </a:p>
        </p:txBody>
      </p:sp>
      <p:sp>
        <p:nvSpPr>
          <p:cNvPr id="3" name="Content Placeholder 2">
            <a:extLst>
              <a:ext uri="{FF2B5EF4-FFF2-40B4-BE49-F238E27FC236}">
                <a16:creationId xmlns:a16="http://schemas.microsoft.com/office/drawing/2014/main" id="{94B1BF8F-E710-4AF3-A75A-32FED938FD4A}"/>
              </a:ext>
            </a:extLst>
          </p:cNvPr>
          <p:cNvSpPr>
            <a:spLocks noGrp="1"/>
          </p:cNvSpPr>
          <p:nvPr>
            <p:ph idx="1"/>
          </p:nvPr>
        </p:nvSpPr>
        <p:spPr>
          <a:xfrm>
            <a:off x="989012" y="1447800"/>
            <a:ext cx="10668000" cy="4419600"/>
          </a:xfrm>
        </p:spPr>
        <p:txBody>
          <a:bodyPr>
            <a:normAutofit fontScale="62500" lnSpcReduction="20000"/>
          </a:bodyPr>
          <a:lstStyle/>
          <a:p>
            <a:pPr>
              <a:lnSpc>
                <a:spcPct val="120000"/>
              </a:lnSpc>
            </a:pPr>
            <a:r>
              <a:rPr lang="en-US" sz="4500" dirty="0"/>
              <a:t>How much?</a:t>
            </a:r>
          </a:p>
          <a:p>
            <a:pPr lvl="1">
              <a:lnSpc>
                <a:spcPct val="120000"/>
              </a:lnSpc>
            </a:pPr>
            <a:r>
              <a:rPr lang="en-US" dirty="0"/>
              <a:t>Money in the account does not impact Medicaid benefits and balances below $100,000 do not impact SSI benefits.</a:t>
            </a:r>
          </a:p>
          <a:p>
            <a:pPr>
              <a:lnSpc>
                <a:spcPct val="120000"/>
              </a:lnSpc>
            </a:pPr>
            <a:r>
              <a:rPr lang="en-US" sz="4000" dirty="0"/>
              <a:t>What can I use it for?</a:t>
            </a:r>
          </a:p>
          <a:p>
            <a:pPr lvl="1">
              <a:lnSpc>
                <a:spcPct val="120000"/>
              </a:lnSpc>
            </a:pPr>
            <a:r>
              <a:rPr lang="en-US" dirty="0"/>
              <a:t>Expenses to help improve health, independence or quality of life</a:t>
            </a:r>
          </a:p>
          <a:p>
            <a:pPr>
              <a:lnSpc>
                <a:spcPct val="120000"/>
              </a:lnSpc>
            </a:pPr>
            <a:r>
              <a:rPr lang="en-US" sz="4000" dirty="0"/>
              <a:t>Eligibility</a:t>
            </a:r>
          </a:p>
          <a:p>
            <a:pPr lvl="1">
              <a:lnSpc>
                <a:spcPct val="120000"/>
              </a:lnSpc>
            </a:pPr>
            <a:r>
              <a:rPr lang="en-US" dirty="0"/>
              <a:t>Receiving benefits under Supplemental Security Income (SSI) and/or Social Security Disability Insurance (SSDI).</a:t>
            </a:r>
          </a:p>
          <a:p>
            <a:pPr lvl="1">
              <a:lnSpc>
                <a:spcPct val="120000"/>
              </a:lnSpc>
            </a:pPr>
            <a:r>
              <a:rPr lang="en-US" dirty="0"/>
              <a:t>Disability prior to age 26</a:t>
            </a:r>
          </a:p>
          <a:p>
            <a:pPr>
              <a:lnSpc>
                <a:spcPct val="120000"/>
              </a:lnSpc>
            </a:pPr>
            <a:r>
              <a:rPr lang="en-US" sz="4000" dirty="0"/>
              <a:t>Managed by Fidelity Investments  </a:t>
            </a:r>
            <a:br>
              <a:rPr lang="en-US" sz="4000" dirty="0"/>
            </a:br>
            <a:r>
              <a:rPr lang="en-US" dirty="0"/>
              <a:t>For more info contact MEFA-</a:t>
            </a:r>
            <a:r>
              <a:rPr lang="en-US" dirty="0">
                <a:hlinkClick r:id="rId3"/>
              </a:rPr>
              <a:t>www.mefa.org/save/attainable-savings-plan</a:t>
            </a:r>
            <a:endParaRPr lang="en-US"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3279197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title="Slide 28 – Photograph of a woman in a wheelchair high-fiving another woman, both in business casual attire and in an office setting.">
            <a:extLst>
              <a:ext uri="{FF2B5EF4-FFF2-40B4-BE49-F238E27FC236}">
                <a16:creationId xmlns:a16="http://schemas.microsoft.com/office/drawing/2014/main" id="{C7D0ECC8-A735-4F60-BEDB-B34B41E392E8}"/>
              </a:ext>
            </a:extLst>
          </p:cNvPr>
          <p:cNvPicPr>
            <a:picLocks noChangeAspect="1"/>
          </p:cNvPicPr>
          <p:nvPr/>
        </p:nvPicPr>
        <p:blipFill rotWithShape="1">
          <a:blip r:embed="rId3"/>
          <a:srcRect t="19"/>
          <a:stretch/>
        </p:blipFill>
        <p:spPr>
          <a:xfrm>
            <a:off x="1370012" y="406940"/>
            <a:ext cx="9706755" cy="5460460"/>
          </a:xfrm>
          <a:prstGeom prst="rect">
            <a:avLst/>
          </a:prstGeom>
        </p:spPr>
      </p:pic>
    </p:spTree>
    <p:extLst>
      <p:ext uri="{BB962C8B-B14F-4D97-AF65-F5344CB8AC3E}">
        <p14:creationId xmlns:p14="http://schemas.microsoft.com/office/powerpoint/2010/main" val="196877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52ED-4053-4A7F-8EBA-6741A8837B63}"/>
              </a:ext>
            </a:extLst>
          </p:cNvPr>
          <p:cNvSpPr>
            <a:spLocks noGrp="1"/>
          </p:cNvSpPr>
          <p:nvPr>
            <p:ph type="title"/>
          </p:nvPr>
        </p:nvSpPr>
        <p:spPr>
          <a:xfrm>
            <a:off x="1912969" y="365126"/>
            <a:ext cx="9437874" cy="1325563"/>
          </a:xfrm>
        </p:spPr>
        <p:txBody>
          <a:bodyPr>
            <a:normAutofit fontScale="90000"/>
          </a:bodyPr>
          <a:lstStyle/>
          <a:p>
            <a:r>
              <a:rPr lang="en-US" sz="4200"/>
              <a:t>Student Earned Income Exclusion ( SEIE)</a:t>
            </a:r>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351" y="-6031351"/>
            <a:ext cx="126124" cy="12188825"/>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6" descr="Dollar">
            <a:extLst>
              <a:ext uri="{FF2B5EF4-FFF2-40B4-BE49-F238E27FC236}">
                <a16:creationId xmlns:a16="http://schemas.microsoft.com/office/drawing/2014/main" id="{33489E57-5414-4838-9AD7-2AA34F5A51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982" y="570706"/>
            <a:ext cx="914162" cy="914400"/>
          </a:xfrm>
          <a:prstGeom prst="rect">
            <a:avLst/>
          </a:prstGeom>
        </p:spPr>
      </p:pic>
      <p:sp>
        <p:nvSpPr>
          <p:cNvPr id="3" name="Content Placeholder 2">
            <a:extLst>
              <a:ext uri="{FF2B5EF4-FFF2-40B4-BE49-F238E27FC236}">
                <a16:creationId xmlns:a16="http://schemas.microsoft.com/office/drawing/2014/main" id="{D9B57177-B45F-442D-8D0F-F7B737E939C8}"/>
              </a:ext>
            </a:extLst>
          </p:cNvPr>
          <p:cNvSpPr>
            <a:spLocks noGrp="1"/>
          </p:cNvSpPr>
          <p:nvPr>
            <p:ph idx="1"/>
          </p:nvPr>
        </p:nvSpPr>
        <p:spPr>
          <a:xfrm>
            <a:off x="837982" y="1825625"/>
            <a:ext cx="10512862" cy="4351338"/>
          </a:xfrm>
        </p:spPr>
        <p:txBody>
          <a:bodyPr>
            <a:normAutofit fontScale="92500" lnSpcReduction="20000"/>
          </a:bodyPr>
          <a:lstStyle/>
          <a:p>
            <a:r>
              <a:rPr lang="en-US" dirty="0"/>
              <a:t>Student Beneficiaries  can work and earn up to $1870 per month and up to a maximum ANNUAL exclusion of $7750 without earnings being counted.</a:t>
            </a:r>
          </a:p>
          <a:p>
            <a:r>
              <a:rPr lang="en-US" dirty="0"/>
              <a:t>Qualifications:</a:t>
            </a:r>
          </a:p>
          <a:p>
            <a:pPr lvl="1"/>
            <a:r>
              <a:rPr lang="en-US" dirty="0"/>
              <a:t>In grades 7-12 and attending school 12 hours per week</a:t>
            </a:r>
          </a:p>
          <a:p>
            <a:pPr lvl="1"/>
            <a:r>
              <a:rPr lang="en-US" dirty="0"/>
              <a:t>In a college or university for at least 8 hours a week</a:t>
            </a:r>
          </a:p>
          <a:p>
            <a:pPr lvl="1"/>
            <a:r>
              <a:rPr lang="en-US" dirty="0"/>
              <a:t>In a skills training program to prepare them for a paying job at least 12-15 hours per week</a:t>
            </a:r>
          </a:p>
          <a:p>
            <a:pPr lvl="1"/>
            <a:r>
              <a:rPr lang="en-US" dirty="0"/>
              <a:t>SEIE is not automatic and must be requested in writing</a:t>
            </a:r>
          </a:p>
          <a:p>
            <a:pPr lvl="1"/>
            <a:r>
              <a:rPr lang="en-US" dirty="0"/>
              <a:t>Ends one month before the 22</a:t>
            </a:r>
            <a:r>
              <a:rPr lang="en-US" baseline="30000" dirty="0"/>
              <a:t>nd</a:t>
            </a:r>
            <a:r>
              <a:rPr lang="en-US" dirty="0"/>
              <a:t> birthday</a:t>
            </a:r>
          </a:p>
        </p:txBody>
      </p:sp>
    </p:spTree>
    <p:extLst>
      <p:ext uri="{BB962C8B-B14F-4D97-AF65-F5344CB8AC3E}">
        <p14:creationId xmlns:p14="http://schemas.microsoft.com/office/powerpoint/2010/main" val="272859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lide 3 – Illustration of Ben’s services and supports. On the left, we see that Ben’s services consist of relationships (Mom, Dad) and eligibility specific services (DDD self-directed waiver PCA staff, Medicaid, Special needs trust). " title="Slide 3 – Illustration of Ben’s services and supports."/>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717249" y="1614482"/>
            <a:ext cx="4301688" cy="42986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4159392" y="3014502"/>
            <a:ext cx="1688017" cy="338554"/>
          </a:xfrm>
          <a:prstGeom prst="rect">
            <a:avLst/>
          </a:prstGeom>
          <a:noFill/>
        </p:spPr>
        <p:txBody>
          <a:bodyPr wrap="square" rtlCol="0">
            <a:spAutoFit/>
          </a:bodyPr>
          <a:lstStyle/>
          <a:p>
            <a:pPr algn="r"/>
            <a:r>
              <a:rPr lang="en-US" sz="1600" dirty="0"/>
              <a:t>Mom, Dad</a:t>
            </a:r>
          </a:p>
        </p:txBody>
      </p:sp>
      <p:sp>
        <p:nvSpPr>
          <p:cNvPr id="10" name="TextBox 9"/>
          <p:cNvSpPr txBox="1"/>
          <p:nvPr/>
        </p:nvSpPr>
        <p:spPr>
          <a:xfrm>
            <a:off x="3926476" y="4804462"/>
            <a:ext cx="1976566" cy="1077218"/>
          </a:xfrm>
          <a:prstGeom prst="rect">
            <a:avLst/>
          </a:prstGeom>
          <a:noFill/>
        </p:spPr>
        <p:txBody>
          <a:bodyPr wrap="square" rtlCol="0">
            <a:spAutoFit/>
          </a:bodyPr>
          <a:lstStyle/>
          <a:p>
            <a:pPr algn="r"/>
            <a:r>
              <a:rPr lang="en-US" sz="1600" dirty="0"/>
              <a:t>DDD Self-Directed waiver PCA staff; Medicaid; Special Needs Trust   </a:t>
            </a:r>
          </a:p>
        </p:txBody>
      </p:sp>
      <p:sp>
        <p:nvSpPr>
          <p:cNvPr id="6" name="TextBox 5"/>
          <p:cNvSpPr txBox="1"/>
          <p:nvPr/>
        </p:nvSpPr>
        <p:spPr>
          <a:xfrm>
            <a:off x="3163918" y="3443279"/>
            <a:ext cx="1443139" cy="830998"/>
          </a:xfrm>
          <a:prstGeom prst="rect">
            <a:avLst/>
          </a:prstGeom>
          <a:noFill/>
        </p:spPr>
        <p:txBody>
          <a:bodyPr wrap="square" rtlCol="0">
            <a:spAutoFit/>
          </a:bodyPr>
          <a:lstStyle/>
          <a:p>
            <a:pPr algn="ctr"/>
            <a:r>
              <a:rPr lang="en-US" sz="1600" dirty="0">
                <a:latin typeface="GothamHTF-Black"/>
                <a:cs typeface="GothamHTF-Black"/>
              </a:rPr>
              <a:t>Ben’s Services &amp; Supports</a:t>
            </a:r>
          </a:p>
        </p:txBody>
      </p:sp>
      <p:pic>
        <p:nvPicPr>
          <p:cNvPr id="12" name="Picture 2" descr="Slide 3 – On the right we see his schedule, indicating that he spends days with staff and evenings and weekends at home with parents." title="Slide 3 – Illustration of Ben’s services and supports."/>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22649" y="1614482"/>
            <a:ext cx="3462763" cy="448151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
        <p:nvSpPr>
          <p:cNvPr id="11" name="Chevron 10"/>
          <p:cNvSpPr/>
          <p:nvPr/>
        </p:nvSpPr>
        <p:spPr>
          <a:xfrm>
            <a:off x="6060649" y="3367082"/>
            <a:ext cx="656334" cy="60575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 name="Title 2"/>
          <p:cNvSpPr>
            <a:spLocks noGrp="1"/>
          </p:cNvSpPr>
          <p:nvPr>
            <p:ph type="title"/>
          </p:nvPr>
        </p:nvSpPr>
        <p:spPr>
          <a:xfrm>
            <a:off x="1522412" y="533400"/>
            <a:ext cx="9218850" cy="990600"/>
          </a:xfrm>
        </p:spPr>
        <p:txBody>
          <a:bodyPr/>
          <a:lstStyle/>
          <a:p>
            <a:r>
              <a:rPr lang="en-US" dirty="0">
                <a:solidFill>
                  <a:schemeClr val="tx1"/>
                </a:solidFill>
              </a:rPr>
              <a:t>Combining Sources of Support Opens Up Opportunities</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789451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title="graphic of a question mark">
            <a:extLst>
              <a:ext uri="{FF2B5EF4-FFF2-40B4-BE49-F238E27FC236}">
                <a16:creationId xmlns:a16="http://schemas.microsoft.com/office/drawing/2014/main" id="{7ACF9D86-81B0-4166-B1E8-60A805EB23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968" y="1119117"/>
            <a:ext cx="2213059" cy="2213635"/>
          </a:xfrm>
          <a:prstGeom prst="rect">
            <a:avLst/>
          </a:prstGeom>
        </p:spPr>
      </p:pic>
      <p:sp>
        <p:nvSpPr>
          <p:cNvPr id="3" name="Title 2"/>
          <p:cNvSpPr>
            <a:spLocks noGrp="1"/>
          </p:cNvSpPr>
          <p:nvPr>
            <p:ph type="title"/>
          </p:nvPr>
        </p:nvSpPr>
        <p:spPr>
          <a:xfrm>
            <a:off x="912812" y="4038600"/>
            <a:ext cx="11125200" cy="1143000"/>
          </a:xfrm>
        </p:spPr>
        <p:txBody>
          <a:bodyPr/>
          <a:lstStyle/>
          <a:p>
            <a:pPr algn="l">
              <a:lnSpc>
                <a:spcPct val="90000"/>
              </a:lnSpc>
              <a:spcAft>
                <a:spcPts val="600"/>
              </a:spcAft>
            </a:pPr>
            <a:r>
              <a:rPr lang="en-US" sz="6000" dirty="0">
                <a:solidFill>
                  <a:srgbClr val="006699"/>
                </a:solidFill>
              </a:rPr>
              <a:t>Questions and Answers</a:t>
            </a:r>
            <a:br>
              <a:rPr lang="en-US" sz="6000" dirty="0">
                <a:solidFill>
                  <a:srgbClr val="006699"/>
                </a:solidFill>
              </a:rPr>
            </a:br>
            <a:r>
              <a:rPr lang="en-US" sz="6000" dirty="0">
                <a:solidFill>
                  <a:srgbClr val="006699"/>
                </a:solidFill>
              </a:rPr>
              <a:t>Discussion</a:t>
            </a:r>
          </a:p>
        </p:txBody>
      </p:sp>
    </p:spTree>
    <p:extLst>
      <p:ext uri="{BB962C8B-B14F-4D97-AF65-F5344CB8AC3E}">
        <p14:creationId xmlns:p14="http://schemas.microsoft.com/office/powerpoint/2010/main" val="313293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lide 4 – A new illustration of Ben’s services and supports. On the left, new sources of support have been added: Personal strengths &amp; assets (Able to stay home alone for up to an hour; has &amp; can use i-pad); Relationships with several additional people; Community-based (local firemen, high school coaches &amp; staff); Technology (iPad &amp; digital watch)." title="Slide 4 – A new illustration of Ben’s services and supports. "/>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1598612" y="1447800"/>
            <a:ext cx="4301688" cy="42986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 name="Picture 3" descr="Slide 4 – A new illustration of Ben’s services and supports. On the right we see those additional supports reflected in a more varied schedule." title="Slide 4 – A new illustration of Ben’s services and supports. "/>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932612" y="1295400"/>
            <a:ext cx="3573161" cy="4624398"/>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
        <p:nvSpPr>
          <p:cNvPr id="4" name="TextBox 3"/>
          <p:cNvSpPr txBox="1"/>
          <p:nvPr/>
        </p:nvSpPr>
        <p:spPr>
          <a:xfrm>
            <a:off x="1737327" y="2614144"/>
            <a:ext cx="1413893" cy="830997"/>
          </a:xfrm>
          <a:prstGeom prst="rect">
            <a:avLst/>
          </a:prstGeom>
          <a:noFill/>
        </p:spPr>
        <p:txBody>
          <a:bodyPr wrap="square" rtlCol="0">
            <a:spAutoFit/>
          </a:bodyPr>
          <a:lstStyle/>
          <a:p>
            <a:r>
              <a:rPr lang="en-US" sz="1600" dirty="0" err="1"/>
              <a:t>i</a:t>
            </a:r>
            <a:r>
              <a:rPr lang="en-US" sz="1600" dirty="0"/>
              <a:t>-pad when home alone; digital watch</a:t>
            </a:r>
          </a:p>
        </p:txBody>
      </p:sp>
      <p:sp>
        <p:nvSpPr>
          <p:cNvPr id="5" name="TextBox 4"/>
          <p:cNvSpPr txBox="1"/>
          <p:nvPr/>
        </p:nvSpPr>
        <p:spPr>
          <a:xfrm>
            <a:off x="2501983" y="1791614"/>
            <a:ext cx="2467101" cy="830997"/>
          </a:xfrm>
          <a:prstGeom prst="rect">
            <a:avLst/>
          </a:prstGeom>
          <a:noFill/>
        </p:spPr>
        <p:txBody>
          <a:bodyPr wrap="square" rtlCol="0">
            <a:spAutoFit/>
          </a:bodyPr>
          <a:lstStyle/>
          <a:p>
            <a:pPr algn="ctr"/>
            <a:r>
              <a:rPr lang="en-US" sz="1600" dirty="0"/>
              <a:t>Able to stay home alone for up to an hour; has &amp;       can use </a:t>
            </a:r>
            <a:r>
              <a:rPr lang="en-US" sz="1600" dirty="0" err="1"/>
              <a:t>i</a:t>
            </a:r>
            <a:r>
              <a:rPr lang="en-US" sz="1600" dirty="0"/>
              <a:t>-pad; </a:t>
            </a:r>
          </a:p>
        </p:txBody>
      </p:sp>
      <p:sp>
        <p:nvSpPr>
          <p:cNvPr id="8" name="TextBox 7"/>
          <p:cNvSpPr txBox="1"/>
          <p:nvPr/>
        </p:nvSpPr>
        <p:spPr>
          <a:xfrm>
            <a:off x="4146718" y="2614145"/>
            <a:ext cx="1688017" cy="1323439"/>
          </a:xfrm>
          <a:prstGeom prst="rect">
            <a:avLst/>
          </a:prstGeom>
          <a:noFill/>
        </p:spPr>
        <p:txBody>
          <a:bodyPr wrap="square" rtlCol="0">
            <a:spAutoFit/>
          </a:bodyPr>
          <a:lstStyle/>
          <a:p>
            <a:pPr algn="r"/>
            <a:r>
              <a:rPr lang="en-US" sz="1600" dirty="0"/>
              <a:t>Mom, Dad, Matt, </a:t>
            </a:r>
            <a:r>
              <a:rPr lang="en-US" sz="1600" dirty="0" err="1"/>
              <a:t>Zac</a:t>
            </a:r>
            <a:r>
              <a:rPr lang="en-US" sz="1600" dirty="0"/>
              <a:t>, Ali, Chad, Ericka, Roy,    Carol, Nick, </a:t>
            </a:r>
            <a:r>
              <a:rPr lang="en-US" sz="1600" dirty="0" err="1"/>
              <a:t>Spohn</a:t>
            </a:r>
            <a:r>
              <a:rPr lang="en-US" sz="1600" dirty="0"/>
              <a:t>,    </a:t>
            </a:r>
          </a:p>
        </p:txBody>
      </p:sp>
      <p:sp>
        <p:nvSpPr>
          <p:cNvPr id="9" name="TextBox 8"/>
          <p:cNvSpPr txBox="1"/>
          <p:nvPr/>
        </p:nvSpPr>
        <p:spPr>
          <a:xfrm>
            <a:off x="1708470" y="4591093"/>
            <a:ext cx="2034276" cy="1077218"/>
          </a:xfrm>
          <a:prstGeom prst="rect">
            <a:avLst/>
          </a:prstGeom>
          <a:noFill/>
        </p:spPr>
        <p:txBody>
          <a:bodyPr wrap="square" rtlCol="0">
            <a:spAutoFit/>
          </a:bodyPr>
          <a:lstStyle/>
          <a:p>
            <a:r>
              <a:rPr lang="en-US" sz="1600" dirty="0"/>
              <a:t>Firemen at ESFD; coaches &amp; staff at ES high school; Omni bus;  </a:t>
            </a:r>
          </a:p>
        </p:txBody>
      </p:sp>
      <p:sp>
        <p:nvSpPr>
          <p:cNvPr id="10" name="TextBox 9"/>
          <p:cNvSpPr txBox="1"/>
          <p:nvPr/>
        </p:nvSpPr>
        <p:spPr>
          <a:xfrm>
            <a:off x="3771602" y="4605523"/>
            <a:ext cx="1976566" cy="1077218"/>
          </a:xfrm>
          <a:prstGeom prst="rect">
            <a:avLst/>
          </a:prstGeom>
          <a:noFill/>
        </p:spPr>
        <p:txBody>
          <a:bodyPr wrap="square" rtlCol="0">
            <a:spAutoFit/>
          </a:bodyPr>
          <a:lstStyle/>
          <a:p>
            <a:pPr algn="r"/>
            <a:r>
              <a:rPr lang="en-US" sz="1600" dirty="0"/>
              <a:t>DDD Self-Directed waiver PCA staff; Medicaid; Special Needs Trust   </a:t>
            </a:r>
          </a:p>
        </p:txBody>
      </p:sp>
      <p:sp>
        <p:nvSpPr>
          <p:cNvPr id="11" name="Chevron 10"/>
          <p:cNvSpPr/>
          <p:nvPr/>
        </p:nvSpPr>
        <p:spPr>
          <a:xfrm>
            <a:off x="6094412" y="3124200"/>
            <a:ext cx="656334" cy="60575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Title 3">
            <a:extLst>
              <a:ext uri="{FF2B5EF4-FFF2-40B4-BE49-F238E27FC236}">
                <a16:creationId xmlns:a16="http://schemas.microsoft.com/office/drawing/2014/main" id="{AE087537-0786-AD49-ABCE-5106ACC67E7F}"/>
              </a:ext>
            </a:extLst>
          </p:cNvPr>
          <p:cNvSpPr txBox="1">
            <a:spLocks/>
          </p:cNvSpPr>
          <p:nvPr/>
        </p:nvSpPr>
        <p:spPr>
          <a:xfrm>
            <a:off x="1827212" y="152400"/>
            <a:ext cx="9083555" cy="1143376"/>
          </a:xfrm>
          <a:prstGeom prst="rect">
            <a:avLst/>
          </a:prstGeom>
        </p:spPr>
        <p:txBody>
          <a:bodyPr vert="horz" lIns="91440" tIns="45720" rIns="91440" bIns="45720" rtlCol="0" anchor="ctr">
            <a:noAutofit/>
          </a:bodyPr>
          <a:lstStyle/>
          <a:p>
            <a:pPr algn="ctr"/>
            <a:r>
              <a:rPr lang="en-US" sz="4000" b="1" dirty="0">
                <a:solidFill>
                  <a:srgbClr val="000000"/>
                </a:solidFill>
                <a:latin typeface="Myriad Pro"/>
                <a:cs typeface="Myriad Pro"/>
              </a:rPr>
              <a:t>Combining Sources of Support </a:t>
            </a:r>
            <a:br>
              <a:rPr lang="en-US" sz="4000" b="1" dirty="0">
                <a:solidFill>
                  <a:srgbClr val="000000"/>
                </a:solidFill>
                <a:latin typeface="Myriad Pro"/>
                <a:cs typeface="Myriad Pro"/>
              </a:rPr>
            </a:br>
            <a:r>
              <a:rPr lang="en-US" sz="4000" b="1" dirty="0">
                <a:solidFill>
                  <a:srgbClr val="000000"/>
                </a:solidFill>
                <a:latin typeface="Myriad Pro"/>
                <a:cs typeface="Myriad Pro"/>
              </a:rPr>
              <a:t>Opens Up Opportunities</a:t>
            </a:r>
          </a:p>
        </p:txBody>
      </p:sp>
      <p:sp>
        <p:nvSpPr>
          <p:cNvPr id="14" name="TextBox 13"/>
          <p:cNvSpPr txBox="1"/>
          <p:nvPr/>
        </p:nvSpPr>
        <p:spPr>
          <a:xfrm>
            <a:off x="3080860" y="3308017"/>
            <a:ext cx="1443139" cy="830998"/>
          </a:xfrm>
          <a:prstGeom prst="rect">
            <a:avLst/>
          </a:prstGeom>
          <a:noFill/>
        </p:spPr>
        <p:txBody>
          <a:bodyPr wrap="square" rtlCol="0">
            <a:spAutoFit/>
          </a:bodyPr>
          <a:lstStyle/>
          <a:p>
            <a:pPr algn="ctr"/>
            <a:r>
              <a:rPr lang="en-US" sz="1600" dirty="0">
                <a:latin typeface="GothamHTF-Black"/>
                <a:cs typeface="GothamHTF-Black"/>
              </a:rPr>
              <a:t>Ben’s Services &amp; Supports</a:t>
            </a:r>
          </a:p>
        </p:txBody>
      </p:sp>
    </p:spTree>
    <p:extLst>
      <p:ext uri="{BB962C8B-B14F-4D97-AF65-F5344CB8AC3E}">
        <p14:creationId xmlns:p14="http://schemas.microsoft.com/office/powerpoint/2010/main" val="102581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integrated supports star">
            <a:extLst>
              <a:ext uri="{FF2B5EF4-FFF2-40B4-BE49-F238E27FC236}">
                <a16:creationId xmlns:a16="http://schemas.microsoft.com/office/drawing/2014/main" id="{B5B0EA31-CD30-4CCD-8DAA-1D9FBB9EA522}"/>
              </a:ext>
            </a:extLst>
          </p:cNvPr>
          <p:cNvSpPr>
            <a:spLocks noChangeAspect="1" noChangeArrowheads="1"/>
          </p:cNvSpPr>
          <p:nvPr/>
        </p:nvSpPr>
        <p:spPr bwMode="auto">
          <a:xfrm>
            <a:off x="5942052" y="3276600"/>
            <a:ext cx="304721"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integrated supports star">
            <a:extLst>
              <a:ext uri="{FF2B5EF4-FFF2-40B4-BE49-F238E27FC236}">
                <a16:creationId xmlns:a16="http://schemas.microsoft.com/office/drawing/2014/main" id="{68288720-A9D7-4664-8902-45E9EF67E929}"/>
              </a:ext>
            </a:extLst>
          </p:cNvPr>
          <p:cNvSpPr>
            <a:spLocks noChangeAspect="1" noChangeArrowheads="1"/>
          </p:cNvSpPr>
          <p:nvPr/>
        </p:nvSpPr>
        <p:spPr bwMode="auto">
          <a:xfrm>
            <a:off x="6094412" y="3429000"/>
            <a:ext cx="304721"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https://www.caregiving.com/wp-content/uploads/2018/01/new-integrated-supports-large-words-300x286.png">
            <a:extLst>
              <a:ext uri="{FF2B5EF4-FFF2-40B4-BE49-F238E27FC236}">
                <a16:creationId xmlns:a16="http://schemas.microsoft.com/office/drawing/2014/main" id="{A43DD112-399E-4A56-8171-136C649AB2B2}"/>
              </a:ext>
            </a:extLst>
          </p:cNvPr>
          <p:cNvSpPr>
            <a:spLocks noChangeAspect="1" noChangeArrowheads="1"/>
          </p:cNvSpPr>
          <p:nvPr/>
        </p:nvSpPr>
        <p:spPr bwMode="auto">
          <a:xfrm>
            <a:off x="6399133" y="3733800"/>
            <a:ext cx="304721"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9B62B184-CDB9-9F44-B298-8BD781B15B55}"/>
              </a:ext>
            </a:extLst>
          </p:cNvPr>
          <p:cNvSpPr txBox="1"/>
          <p:nvPr/>
        </p:nvSpPr>
        <p:spPr>
          <a:xfrm>
            <a:off x="912812" y="1371600"/>
            <a:ext cx="4092612" cy="3170099"/>
          </a:xfrm>
          <a:prstGeom prst="rect">
            <a:avLst/>
          </a:prstGeom>
          <a:noFill/>
        </p:spPr>
        <p:txBody>
          <a:bodyPr wrap="square" rtlCol="0" anchor="ctr">
            <a:spAutoFit/>
          </a:bodyPr>
          <a:lstStyle/>
          <a:p>
            <a:r>
              <a:rPr lang="en-US" sz="4000" b="1" dirty="0">
                <a:solidFill>
                  <a:srgbClr val="000000"/>
                </a:solidFill>
                <a:latin typeface="Myriad Pro"/>
                <a:cs typeface="Myriad Pro"/>
              </a:rPr>
              <a:t>The Integrated Supports Star Can Help Identify Those Sources of Support</a:t>
            </a:r>
          </a:p>
        </p:txBody>
      </p:sp>
      <p:pic>
        <p:nvPicPr>
          <p:cNvPr id="7" name="Picture 6" descr="A box with a star in the middle and five segments: Personal Strengths &amp; Assets, Relationships, Eligibility Specific, Community Based, and Technology.&#10;" title="Slide 5 – Image of the MPTE Integrated Supports Star. ">
            <a:extLst>
              <a:ext uri="{FF2B5EF4-FFF2-40B4-BE49-F238E27FC236}">
                <a16:creationId xmlns:a16="http://schemas.microsoft.com/office/drawing/2014/main" id="{08A87E06-72E5-AB43-AB61-A1F9B83BB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411" y="381000"/>
            <a:ext cx="5667757" cy="5669234"/>
          </a:xfrm>
          <a:prstGeom prst="rect">
            <a:avLst/>
          </a:prstGeom>
        </p:spPr>
      </p:pic>
    </p:spTree>
    <p:extLst>
      <p:ext uri="{BB962C8B-B14F-4D97-AF65-F5344CB8AC3E}">
        <p14:creationId xmlns:p14="http://schemas.microsoft.com/office/powerpoint/2010/main" val="279476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ext:&#10;Skills, personal abilities, knowledge or life experiences;&#10;Strengths, things a person is good at or others like and admire;&#10;Assets, personal belongings and resources." title="Slide 6 – Close up image of the Personal Strengths and Assets segment of the Integrated Supports Star. ">
            <a:extLst>
              <a:ext uri="{FF2B5EF4-FFF2-40B4-BE49-F238E27FC236}">
                <a16:creationId xmlns:a16="http://schemas.microsoft.com/office/drawing/2014/main" id="{FD349B8A-FFCD-FA42-B9C8-3ED0DD6C3A47}"/>
              </a:ext>
            </a:extLst>
          </p:cNvPr>
          <p:cNvPicPr>
            <a:picLocks noChangeAspect="1"/>
          </p:cNvPicPr>
          <p:nvPr/>
        </p:nvPicPr>
        <p:blipFill>
          <a:blip r:embed="rId3"/>
          <a:stretch>
            <a:fillRect/>
          </a:stretch>
        </p:blipFill>
        <p:spPr>
          <a:xfrm>
            <a:off x="518247" y="1928813"/>
            <a:ext cx="11258547" cy="3028950"/>
          </a:xfrm>
          <a:prstGeom prst="rect">
            <a:avLst/>
          </a:prstGeom>
        </p:spPr>
      </p:pic>
    </p:spTree>
    <p:extLst>
      <p:ext uri="{BB962C8B-B14F-4D97-AF65-F5344CB8AC3E}">
        <p14:creationId xmlns:p14="http://schemas.microsoft.com/office/powerpoint/2010/main" val="189952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4A8F-5BC2-6E4D-ADAA-AD39760B0045}"/>
              </a:ext>
            </a:extLst>
          </p:cNvPr>
          <p:cNvSpPr>
            <a:spLocks noGrp="1"/>
          </p:cNvSpPr>
          <p:nvPr>
            <p:ph type="title"/>
          </p:nvPr>
        </p:nvSpPr>
        <p:spPr>
          <a:xfrm>
            <a:off x="609441" y="274638"/>
            <a:ext cx="10969943" cy="1143000"/>
          </a:xfrm>
        </p:spPr>
        <p:txBody>
          <a:bodyPr wrap="square" anchor="ctr">
            <a:normAutofit/>
          </a:bodyPr>
          <a:lstStyle/>
          <a:p>
            <a:r>
              <a:rPr lang="en-US" dirty="0">
                <a:solidFill>
                  <a:srgbClr val="000000"/>
                </a:solidFill>
              </a:rPr>
              <a:t>Personal Strengths &amp; Assets</a:t>
            </a:r>
          </a:p>
        </p:txBody>
      </p:sp>
      <p:pic>
        <p:nvPicPr>
          <p:cNvPr id="9" name="Picture 8" descr="Examples of Personal Strengths &amp; Assets for employment:&#10;Work/volunteer experience&#10;Summer jobs&#10;Vision or dream for job or career&#10;Responsibilities at home or school&#10;Makes choices and decisions&#10;Communicates ideas, needs, thoughts&#10;Knowledge of a variety of jobs/careers&#10;Good social skills" title="Slide 7 – Examples of Personal Strengths &amp; Assets for employment:">
            <a:extLst>
              <a:ext uri="{FF2B5EF4-FFF2-40B4-BE49-F238E27FC236}">
                <a16:creationId xmlns:a16="http://schemas.microsoft.com/office/drawing/2014/main" id="{55B1CDC0-106F-EF44-9923-833F88226DB6}"/>
              </a:ext>
            </a:extLst>
          </p:cNvPr>
          <p:cNvPicPr>
            <a:picLocks noChangeAspect="1"/>
          </p:cNvPicPr>
          <p:nvPr/>
        </p:nvPicPr>
        <p:blipFill>
          <a:blip r:embed="rId3"/>
          <a:stretch/>
        </p:blipFill>
        <p:spPr>
          <a:xfrm>
            <a:off x="6856412" y="1371600"/>
            <a:ext cx="4368188" cy="4525963"/>
          </a:xfrm>
          <a:prstGeom prst="rect">
            <a:avLst/>
          </a:prstGeom>
          <a:noFill/>
        </p:spPr>
      </p:pic>
      <p:sp>
        <p:nvSpPr>
          <p:cNvPr id="4" name="Content Placeholder 3">
            <a:extLst>
              <a:ext uri="{FF2B5EF4-FFF2-40B4-BE49-F238E27FC236}">
                <a16:creationId xmlns:a16="http://schemas.microsoft.com/office/drawing/2014/main" id="{C20881DB-0061-5B49-AD90-1F807B645FC8}"/>
              </a:ext>
            </a:extLst>
          </p:cNvPr>
          <p:cNvSpPr>
            <a:spLocks noGrp="1"/>
          </p:cNvSpPr>
          <p:nvPr>
            <p:ph sz="half" idx="1"/>
          </p:nvPr>
        </p:nvSpPr>
        <p:spPr>
          <a:xfrm>
            <a:off x="912812" y="2133600"/>
            <a:ext cx="5332650" cy="2743200"/>
          </a:xfrm>
        </p:spPr>
        <p:txBody>
          <a:bodyPr/>
          <a:lstStyle/>
          <a:p>
            <a:r>
              <a:rPr lang="en-US" dirty="0"/>
              <a:t>What did you learn from Module 1 that you can enter into the star re: your loved one’s personal strengths &amp; assets?</a:t>
            </a:r>
          </a:p>
        </p:txBody>
      </p:sp>
    </p:spTree>
    <p:extLst>
      <p:ext uri="{BB962C8B-B14F-4D97-AF65-F5344CB8AC3E}">
        <p14:creationId xmlns:p14="http://schemas.microsoft.com/office/powerpoint/2010/main" val="408227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Family and others that love and care about each other;&#10;Friends that spend time together or have things in common;&#10;Acquaintances that come into frequent contact but don’t know well&#10;" title="Slide 8 – Close up image of the Relationships segment of the Integrated Supports Star. ">
            <a:extLst>
              <a:ext uri="{FF2B5EF4-FFF2-40B4-BE49-F238E27FC236}">
                <a16:creationId xmlns:a16="http://schemas.microsoft.com/office/drawing/2014/main" id="{8E702740-8302-6D41-9662-1351A6D8AA5B}"/>
              </a:ext>
            </a:extLst>
          </p:cNvPr>
          <p:cNvPicPr>
            <a:picLocks noChangeAspect="1"/>
          </p:cNvPicPr>
          <p:nvPr/>
        </p:nvPicPr>
        <p:blipFill>
          <a:blip r:embed="rId3"/>
          <a:stretch>
            <a:fillRect/>
          </a:stretch>
        </p:blipFill>
        <p:spPr>
          <a:xfrm>
            <a:off x="3351212" y="381000"/>
            <a:ext cx="6076722" cy="5645546"/>
          </a:xfrm>
          <a:prstGeom prst="rect">
            <a:avLst/>
          </a:prstGeom>
        </p:spPr>
      </p:pic>
    </p:spTree>
    <p:extLst>
      <p:ext uri="{BB962C8B-B14F-4D97-AF65-F5344CB8AC3E}">
        <p14:creationId xmlns:p14="http://schemas.microsoft.com/office/powerpoint/2010/main" val="261601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BE80-32A2-0D48-86AB-D6A00CCFDE10}"/>
              </a:ext>
            </a:extLst>
          </p:cNvPr>
          <p:cNvSpPr>
            <a:spLocks noGrp="1"/>
          </p:cNvSpPr>
          <p:nvPr>
            <p:ph type="title"/>
          </p:nvPr>
        </p:nvSpPr>
        <p:spPr>
          <a:xfrm>
            <a:off x="6195986" y="274638"/>
            <a:ext cx="5383398" cy="1143000"/>
          </a:xfrm>
        </p:spPr>
        <p:txBody>
          <a:bodyPr wrap="square" anchor="ctr">
            <a:normAutofit/>
          </a:bodyPr>
          <a:lstStyle/>
          <a:p>
            <a:r>
              <a:rPr lang="en-US" dirty="0">
                <a:solidFill>
                  <a:srgbClr val="000000"/>
                </a:solidFill>
              </a:rPr>
              <a:t>Relationships</a:t>
            </a:r>
          </a:p>
        </p:txBody>
      </p:sp>
      <p:pic>
        <p:nvPicPr>
          <p:cNvPr id="4" name="Picture 3" descr="Examples of Relationships:&#10;Parents, siblings, other family&#10;Friends&#10;Teachers&#10;Neighbors&#10;" title="Slide 9 – Examples of Relationships">
            <a:extLst>
              <a:ext uri="{FF2B5EF4-FFF2-40B4-BE49-F238E27FC236}">
                <a16:creationId xmlns:a16="http://schemas.microsoft.com/office/drawing/2014/main" id="{7A2C674C-FC4B-3649-94CA-BECA46F065DF}"/>
              </a:ext>
            </a:extLst>
          </p:cNvPr>
          <p:cNvPicPr>
            <a:picLocks noChangeAspect="1"/>
          </p:cNvPicPr>
          <p:nvPr/>
        </p:nvPicPr>
        <p:blipFill>
          <a:blip r:embed="rId3"/>
          <a:stretch/>
        </p:blipFill>
        <p:spPr>
          <a:xfrm>
            <a:off x="912812" y="381000"/>
            <a:ext cx="4054494" cy="5598250"/>
          </a:xfrm>
          <a:prstGeom prst="rect">
            <a:avLst/>
          </a:prstGeom>
          <a:noFill/>
        </p:spPr>
      </p:pic>
      <p:sp>
        <p:nvSpPr>
          <p:cNvPr id="7" name="Content Placeholder 6">
            <a:extLst>
              <a:ext uri="{FF2B5EF4-FFF2-40B4-BE49-F238E27FC236}">
                <a16:creationId xmlns:a16="http://schemas.microsoft.com/office/drawing/2014/main" id="{A513AB16-4C0E-2847-91AB-DEDD07026B05}"/>
              </a:ext>
            </a:extLst>
          </p:cNvPr>
          <p:cNvSpPr>
            <a:spLocks noGrp="1"/>
          </p:cNvSpPr>
          <p:nvPr>
            <p:ph sz="half" idx="2"/>
          </p:nvPr>
        </p:nvSpPr>
        <p:spPr>
          <a:xfrm>
            <a:off x="5484812" y="1447801"/>
            <a:ext cx="6400800" cy="4267200"/>
          </a:xfrm>
        </p:spPr>
        <p:txBody>
          <a:bodyPr wrap="square" anchor="t">
            <a:normAutofit/>
          </a:bodyPr>
          <a:lstStyle/>
          <a:p>
            <a:r>
              <a:rPr lang="en-US" sz="2800" dirty="0"/>
              <a:t>Who do you know who has a job your loved one might be interested in? </a:t>
            </a:r>
          </a:p>
          <a:p>
            <a:r>
              <a:rPr lang="en-US" sz="2800" dirty="0"/>
              <a:t>Who does your loved one know? </a:t>
            </a:r>
          </a:p>
          <a:p>
            <a:r>
              <a:rPr lang="en-US" sz="2800" dirty="0"/>
              <a:t>How can they build more community relationships now that might lead to future opportunities for jobs or community engagement? </a:t>
            </a:r>
          </a:p>
        </p:txBody>
      </p:sp>
    </p:spTree>
    <p:extLst>
      <p:ext uri="{BB962C8B-B14F-4D97-AF65-F5344CB8AC3E}">
        <p14:creationId xmlns:p14="http://schemas.microsoft.com/office/powerpoint/2010/main" val="56627154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Verdana"/>
        <a:ea typeface="Osaka"/>
        <a:cs typeface=""/>
      </a:majorFont>
      <a:minorFont>
        <a:latin typeface="Verdana"/>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Geneva" panose="020B05030304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Geneva" panose="020B050303040404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66F0959A0F6458BCD98DF75195999" ma:contentTypeVersion="12" ma:contentTypeDescription="Create a new document." ma:contentTypeScope="" ma:versionID="0c3fcae71572f3ae6fc40abd200c06a5">
  <xsd:schema xmlns:xsd="http://www.w3.org/2001/XMLSchema" xmlns:xs="http://www.w3.org/2001/XMLSchema" xmlns:p="http://schemas.microsoft.com/office/2006/metadata/properties" xmlns:ns2="6248e3af-aff9-49e6-9cb7-312d61038d0a" xmlns:ns3="faa3c109-d376-4dba-8b93-c0310b7e3dee" targetNamespace="http://schemas.microsoft.com/office/2006/metadata/properties" ma:root="true" ma:fieldsID="9e1420159497c91024f1829c0e6c936a" ns2:_="" ns3:_="">
    <xsd:import namespace="6248e3af-aff9-49e6-9cb7-312d61038d0a"/>
    <xsd:import namespace="faa3c109-d376-4dba-8b93-c0310b7e3d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48e3af-aff9-49e6-9cb7-312d61038d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a3c109-d376-4dba-8b93-c0310b7e3d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B3026B-B5FF-4A8D-94CE-54B3DAD12F25}"/>
</file>

<file path=customXml/itemProps2.xml><?xml version="1.0" encoding="utf-8"?>
<ds:datastoreItem xmlns:ds="http://schemas.openxmlformats.org/officeDocument/2006/customXml" ds:itemID="{75009DB0-0868-468B-BF05-E3854843F630}"/>
</file>

<file path=customXml/itemProps3.xml><?xml version="1.0" encoding="utf-8"?>
<ds:datastoreItem xmlns:ds="http://schemas.openxmlformats.org/officeDocument/2006/customXml" ds:itemID="{ED01A9B4-6ACA-45CD-AE3A-BBAE1604042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2004:Templates:Presentations:Designs:Blank Presentation</Template>
  <TotalTime>1420</TotalTime>
  <Words>3907</Words>
  <Application>Microsoft Macintosh PowerPoint</Application>
  <PresentationFormat>Custom</PresentationFormat>
  <Paragraphs>366</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GothamHTF-Black</vt:lpstr>
      <vt:lpstr>GothamHTF-Medium</vt:lpstr>
      <vt:lpstr>Myriad Pro</vt:lpstr>
      <vt:lpstr>Myriad Pro Semibold</vt:lpstr>
      <vt:lpstr>Verdana</vt:lpstr>
      <vt:lpstr>Blank Presentation</vt:lpstr>
      <vt:lpstr>Custom Design</vt:lpstr>
      <vt:lpstr>Module 3  Understanding and Navigating Employment Supports </vt:lpstr>
      <vt:lpstr>A holistic approach to supports</vt:lpstr>
      <vt:lpstr>Combining Sources of Support Opens Up Opportunities </vt:lpstr>
      <vt:lpstr>PowerPoint Presentation</vt:lpstr>
      <vt:lpstr>PowerPoint Presentation</vt:lpstr>
      <vt:lpstr>PowerPoint Presentation</vt:lpstr>
      <vt:lpstr>Personal Strengths &amp; Assets</vt:lpstr>
      <vt:lpstr>PowerPoint Presentation</vt:lpstr>
      <vt:lpstr>Relationships</vt:lpstr>
      <vt:lpstr>PowerPoint Presentation</vt:lpstr>
      <vt:lpstr>Technology</vt:lpstr>
      <vt:lpstr>PowerPoint Presentation</vt:lpstr>
      <vt:lpstr>Community Based</vt:lpstr>
      <vt:lpstr>Discussion Questions</vt:lpstr>
      <vt:lpstr>PowerPoint Presentation</vt:lpstr>
      <vt:lpstr>Eligibility Specific:  Navigating State Services in Massachusetts</vt:lpstr>
      <vt:lpstr>The Role of the School</vt:lpstr>
      <vt:lpstr>Tips for Parents re: the IEP process  </vt:lpstr>
      <vt:lpstr>Massachusetts Inclusive Concurrent Enrollment        (MAICE)</vt:lpstr>
      <vt:lpstr>Vocational Rehabilitation</vt:lpstr>
      <vt:lpstr>Pre-Employment Transition Services  Pre-ETS</vt:lpstr>
      <vt:lpstr> Department of Developmental Services (DDS)   </vt:lpstr>
      <vt:lpstr>DDS Day and Employment Supports</vt:lpstr>
      <vt:lpstr>Tips For Working With DDS</vt:lpstr>
      <vt:lpstr>Publicly Funded Health Insurance</vt:lpstr>
      <vt:lpstr>Federal Benefits- SSI and SSDI</vt:lpstr>
      <vt:lpstr>Able Accounts</vt:lpstr>
      <vt:lpstr>PowerPoint Presentation</vt:lpstr>
      <vt:lpstr>Student Earned Income Exclusion ( SEIE)</vt:lpstr>
      <vt:lpstr>Questions and Answers Discussion</vt:lpstr>
    </vt:vector>
  </TitlesOfParts>
  <Company>UMass Boston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ICI</dc:creator>
  <cp:lastModifiedBy>Jennifer Sulewski</cp:lastModifiedBy>
  <cp:revision>106</cp:revision>
  <dcterms:created xsi:type="dcterms:W3CDTF">2006-09-27T14:52:23Z</dcterms:created>
  <dcterms:modified xsi:type="dcterms:W3CDTF">2021-03-12T13:34:04Z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0x01010004B66F0959A0F6458BCD98DF75195999</vt:lpwstr>
  </property>
</Properties>
</file>