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2" r:id="rId2"/>
  </p:sldMasterIdLst>
  <p:notesMasterIdLst>
    <p:notesMasterId r:id="rId26"/>
  </p:notesMasterIdLst>
  <p:handoutMasterIdLst>
    <p:handoutMasterId r:id="rId27"/>
  </p:handoutMasterIdLst>
  <p:sldIdLst>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8" r:id="rId23"/>
    <p:sldId id="384" r:id="rId24"/>
    <p:sldId id="387" r:id="rId25"/>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6pPr>
    <a:lvl7pPr marL="27432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7pPr>
    <a:lvl8pPr marL="32004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8pPr>
    <a:lvl9pPr marL="3657600" algn="l" defTabSz="914400" rtl="0" eaLnBrk="1" latinLnBrk="0" hangingPunct="1">
      <a:defRPr sz="2400" kern="1200">
        <a:solidFill>
          <a:schemeClr val="tx1"/>
        </a:solidFill>
        <a:latin typeface="Arial" panose="020B0604020202020204" pitchFamily="34" charset="0"/>
        <a:ea typeface="Geneva" panose="020B0503030404040204" pitchFamily="34"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1" autoAdjust="0"/>
    <p:restoredTop sz="46208" autoAdjust="0"/>
  </p:normalViewPr>
  <p:slideViewPr>
    <p:cSldViewPr>
      <p:cViewPr varScale="1">
        <p:scale>
          <a:sx n="53" d="100"/>
          <a:sy n="53" d="100"/>
        </p:scale>
        <p:origin x="2704" y="176"/>
      </p:cViewPr>
      <p:guideLst>
        <p:guide orient="horz" pos="2160"/>
        <p:guide pos="288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20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4.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2D49F3F-9924-B744-9871-F7152E7D54FF}"/>
              </a:ext>
            </a:extLst>
          </p:cNvPr>
          <p:cNvSpPr>
            <a:spLocks noChangeArrowheads="1"/>
          </p:cNvSpPr>
          <p:nvPr/>
        </p:nvSpPr>
        <p:spPr bwMode="auto">
          <a:xfrm>
            <a:off x="3200400" y="8588375"/>
            <a:ext cx="28956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ctr">
              <a:defRPr/>
            </a:pPr>
            <a:endParaRPr lang="en-US" altLang="en-US" sz="1400"/>
          </a:p>
        </p:txBody>
      </p:sp>
      <p:sp>
        <p:nvSpPr>
          <p:cNvPr id="6147" name="Rectangle 7">
            <a:extLst>
              <a:ext uri="{FF2B5EF4-FFF2-40B4-BE49-F238E27FC236}">
                <a16:creationId xmlns:a16="http://schemas.microsoft.com/office/drawing/2014/main" id="{1030BE6A-464B-E34C-AB76-A01819BE9C23}"/>
              </a:ext>
            </a:extLst>
          </p:cNvPr>
          <p:cNvSpPr>
            <a:spLocks noChangeArrowheads="1"/>
          </p:cNvSpPr>
          <p:nvPr/>
        </p:nvSpPr>
        <p:spPr bwMode="auto">
          <a:xfrm>
            <a:off x="4800600" y="152400"/>
            <a:ext cx="19050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lgn="r">
              <a:defRPr/>
            </a:pPr>
            <a:fld id="{8D4E4D53-0970-F546-A9C7-D6A61D694C5D}" type="slidenum">
              <a:rPr lang="en-US" altLang="en-US" sz="1400" smtClean="0"/>
              <a:pPr algn="r">
                <a:defRPr/>
              </a:pPr>
              <a:t>‹#›</a:t>
            </a:fld>
            <a:endParaRPr lang="en-US" altLang="en-US" sz="1400"/>
          </a:p>
        </p:txBody>
      </p:sp>
      <p:sp>
        <p:nvSpPr>
          <p:cNvPr id="6148" name="Rectangle 8">
            <a:extLst>
              <a:ext uri="{FF2B5EF4-FFF2-40B4-BE49-F238E27FC236}">
                <a16:creationId xmlns:a16="http://schemas.microsoft.com/office/drawing/2014/main" id="{F1404091-10E7-F740-B935-7D4A70EB1FB3}"/>
              </a:ext>
            </a:extLst>
          </p:cNvPr>
          <p:cNvSpPr>
            <a:spLocks noChangeArrowheads="1"/>
          </p:cNvSpPr>
          <p:nvPr/>
        </p:nvSpPr>
        <p:spPr bwMode="auto">
          <a:xfrm>
            <a:off x="152400" y="8305800"/>
            <a:ext cx="6400800" cy="685800"/>
          </a:xfrm>
          <a:prstGeom prst="rect">
            <a:avLst/>
          </a:prstGeom>
          <a:solidFill>
            <a:srgbClr val="0066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sp>
        <p:nvSpPr>
          <p:cNvPr id="6149" name="Rectangle 9">
            <a:extLst>
              <a:ext uri="{FF2B5EF4-FFF2-40B4-BE49-F238E27FC236}">
                <a16:creationId xmlns:a16="http://schemas.microsoft.com/office/drawing/2014/main" id="{6B8173CC-10BB-BD49-8A54-CAB49455DE75}"/>
              </a:ext>
            </a:extLst>
          </p:cNvPr>
          <p:cNvSpPr>
            <a:spLocks noChangeArrowheads="1"/>
          </p:cNvSpPr>
          <p:nvPr/>
        </p:nvSpPr>
        <p:spPr bwMode="auto">
          <a:xfrm>
            <a:off x="152400" y="8305800"/>
            <a:ext cx="6400800" cy="128588"/>
          </a:xfrm>
          <a:prstGeom prst="rect">
            <a:avLst/>
          </a:prstGeom>
          <a:solidFill>
            <a:srgbClr val="0099CC"/>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Geneva" panose="020B0503030404040204" pitchFamily="34" charset="0"/>
              </a:defRPr>
            </a:lvl1pPr>
            <a:lvl2pPr marL="742950" indent="-285750">
              <a:defRPr sz="2400">
                <a:solidFill>
                  <a:schemeClr val="tx1"/>
                </a:solidFill>
                <a:latin typeface="Arial" panose="020B0604020202020204" pitchFamily="34" charset="0"/>
                <a:ea typeface="Geneva" panose="020B0503030404040204" pitchFamily="34" charset="0"/>
              </a:defRPr>
            </a:lvl2pPr>
            <a:lvl3pPr marL="1143000" indent="-228600">
              <a:defRPr sz="2400">
                <a:solidFill>
                  <a:schemeClr val="tx1"/>
                </a:solidFill>
                <a:latin typeface="Arial" panose="020B0604020202020204" pitchFamily="34" charset="0"/>
                <a:ea typeface="Geneva" panose="020B0503030404040204" pitchFamily="34" charset="0"/>
              </a:defRPr>
            </a:lvl3pPr>
            <a:lvl4pPr marL="1600200" indent="-228600">
              <a:defRPr sz="2400">
                <a:solidFill>
                  <a:schemeClr val="tx1"/>
                </a:solidFill>
                <a:latin typeface="Arial" panose="020B0604020202020204" pitchFamily="34" charset="0"/>
                <a:ea typeface="Geneva" panose="020B0503030404040204" pitchFamily="34" charset="0"/>
              </a:defRPr>
            </a:lvl4pPr>
            <a:lvl5pPr marL="2057400" indent="-228600">
              <a:defRPr sz="2400">
                <a:solidFill>
                  <a:schemeClr val="tx1"/>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Geneva" panose="020B0503030404040204" pitchFamily="34" charset="0"/>
              </a:defRPr>
            </a:lvl9pPr>
          </a:lstStyle>
          <a:p>
            <a:pPr>
              <a:defRPr/>
            </a:pPr>
            <a:endParaRPr lang="en-US" altLang="en-US"/>
          </a:p>
        </p:txBody>
      </p:sp>
      <p:pic>
        <p:nvPicPr>
          <p:cNvPr id="14342" name="Picture 11" descr="iciPPT_BIG">
            <a:extLst>
              <a:ext uri="{FF2B5EF4-FFF2-40B4-BE49-F238E27FC236}">
                <a16:creationId xmlns:a16="http://schemas.microsoft.com/office/drawing/2014/main" id="{E1BCF9E8-2C2F-7B43-B622-5DBC417ED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458200"/>
            <a:ext cx="30480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4343" name="Group 14">
            <a:extLst>
              <a:ext uri="{FF2B5EF4-FFF2-40B4-BE49-F238E27FC236}">
                <a16:creationId xmlns:a16="http://schemas.microsoft.com/office/drawing/2014/main" id="{374E0F2B-D057-1A4D-A72F-67572FFA44A4}"/>
              </a:ext>
            </a:extLst>
          </p:cNvPr>
          <p:cNvGrpSpPr>
            <a:grpSpLocks/>
          </p:cNvGrpSpPr>
          <p:nvPr/>
        </p:nvGrpSpPr>
        <p:grpSpPr bwMode="auto">
          <a:xfrm>
            <a:off x="5638800" y="8486775"/>
            <a:ext cx="762000" cy="438150"/>
            <a:chOff x="5103" y="5266"/>
            <a:chExt cx="586" cy="336"/>
          </a:xfrm>
        </p:grpSpPr>
        <p:pic>
          <p:nvPicPr>
            <p:cNvPr id="14344" name="Picture 10" descr="umb_white">
              <a:extLst>
                <a:ext uri="{FF2B5EF4-FFF2-40B4-BE49-F238E27FC236}">
                  <a16:creationId xmlns:a16="http://schemas.microsoft.com/office/drawing/2014/main" id="{BEF3E9E6-CF8F-0D4A-A297-1F4055C77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 y="5266"/>
              <a:ext cx="273"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5" name="Picture 12" descr="CHB_reverse_BIG">
              <a:extLst>
                <a:ext uri="{FF2B5EF4-FFF2-40B4-BE49-F238E27FC236}">
                  <a16:creationId xmlns:a16="http://schemas.microsoft.com/office/drawing/2014/main" id="{54F73BC5-B41D-094E-A18A-8F0467624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 y="5266"/>
              <a:ext cx="265"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008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9B3A64B-BD29-B64A-A470-7398DC6053A5}"/>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a:extLst>
              <a:ext uri="{FF2B5EF4-FFF2-40B4-BE49-F238E27FC236}">
                <a16:creationId xmlns:a16="http://schemas.microsoft.com/office/drawing/2014/main" id="{CEB1B764-1E3D-F94C-AFE8-93CA8696BBC6}"/>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3316" name="Rectangle 4">
            <a:extLst>
              <a:ext uri="{FF2B5EF4-FFF2-40B4-BE49-F238E27FC236}">
                <a16:creationId xmlns:a16="http://schemas.microsoft.com/office/drawing/2014/main" id="{BAF8533A-3C1A-B542-944B-EAD4B68E1EB9}"/>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a:extLst>
              <a:ext uri="{FF2B5EF4-FFF2-40B4-BE49-F238E27FC236}">
                <a16:creationId xmlns:a16="http://schemas.microsoft.com/office/drawing/2014/main" id="{626E4560-BA05-2040-A535-1FA0A95D97D1}"/>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C758BAA2-FE2D-464F-9111-FEF4CCCC94AD}"/>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a:extLst>
              <a:ext uri="{FF2B5EF4-FFF2-40B4-BE49-F238E27FC236}">
                <a16:creationId xmlns:a16="http://schemas.microsoft.com/office/drawing/2014/main" id="{3D9E1561-AF14-5440-BAC2-6453D18CFFE2}"/>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pPr>
              <a:defRPr/>
            </a:pPr>
            <a:fld id="{1E6EAF8F-0920-7444-BF36-95ABB4CBBBE1}" type="slidenum">
              <a:rPr lang="en-US" altLang="en-US"/>
              <a:pPr>
                <a:defRPr/>
              </a:pPr>
              <a:t>‹#›</a:t>
            </a:fld>
            <a:endParaRPr lang="en-US" altLang="en-US"/>
          </a:p>
        </p:txBody>
      </p:sp>
    </p:spTree>
    <p:extLst>
      <p:ext uri="{BB962C8B-B14F-4D97-AF65-F5344CB8AC3E}">
        <p14:creationId xmlns:p14="http://schemas.microsoft.com/office/powerpoint/2010/main" val="1667913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Geneva" panose="020B050303040404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anose="020B0604020202020204" pitchFamily="34" charset="0"/>
                <a:ea typeface="Geneva" panose="020B0503030404040204" pitchFamily="34" charset="0"/>
                <a:cs typeface="+mn-cs"/>
              </a:rPr>
              <a:t>Slide 1: Title Slide </a:t>
            </a:r>
            <a:endParaRPr lang="en-US" dirty="0"/>
          </a:p>
          <a:p>
            <a:endParaRPr lang="en-US" dirty="0"/>
          </a:p>
        </p:txBody>
      </p:sp>
      <p:sp>
        <p:nvSpPr>
          <p:cNvPr id="4" name="Slide Number Placeholder 3"/>
          <p:cNvSpPr>
            <a:spLocks noGrp="1"/>
          </p:cNvSpPr>
          <p:nvPr>
            <p:ph type="sldNum" sz="quarter" idx="5"/>
          </p:nvPr>
        </p:nvSpPr>
        <p:spPr/>
        <p:txBody>
          <a:bodyPr/>
          <a:lstStyle/>
          <a:p>
            <a:fld id="{981AF37D-ECF7-3C42-9E4E-1533CE4009CF}" type="slidenum">
              <a:rPr lang="en-US" smtClean="0"/>
              <a:t>1</a:t>
            </a:fld>
            <a:endParaRPr lang="en-US"/>
          </a:p>
        </p:txBody>
      </p:sp>
    </p:spTree>
    <p:extLst>
      <p:ext uri="{BB962C8B-B14F-4D97-AF65-F5344CB8AC3E}">
        <p14:creationId xmlns:p14="http://schemas.microsoft.com/office/powerpoint/2010/main" val="203831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8: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10: Charting the Life Course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introduces Charting the Life Course as a way of organizing ideas and developing goals. These questions will help participants generate or refine ideas for what they envision their loved one doing after leaving school.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Nationally driven, research based planning tool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Helps answer the question: What do families need to know to support a family member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across the life span?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An action plan will help your loved one reach their work goals.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Before creating an action plan, there needs to be a vision or goal. Let’s think about what the vision is for your loved one after they are done with high school.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Think about what you envision them doing if they had the right supports and resources.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 are some questions that can help you plan.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All the questions on this slide are helpful in planning, but often when starting to plan, it’s almost easier to think about what you or your loved one doesn’t want. What are some things you do not want for your loved one?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Charting the Life Course </a:t>
            </a:r>
            <a:r>
              <a:rPr lang="en-US" sz="1200" kern="1200" dirty="0" err="1">
                <a:solidFill>
                  <a:schemeClr val="tx1"/>
                </a:solidFill>
                <a:effectLst/>
                <a:latin typeface="Arial" panose="020B0604020202020204" pitchFamily="34" charset="0"/>
                <a:ea typeface="Geneva" panose="020B0503030404040204" pitchFamily="34" charset="0"/>
                <a:cs typeface="+mn-cs"/>
              </a:rPr>
              <a:t>www.lifecoursetools.com</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0"/>
              </a:spcBef>
              <a:spcAft>
                <a:spcPts val="0"/>
              </a:spcAft>
              <a:buSzPts val="1400"/>
              <a:buNone/>
            </a:pPr>
            <a:endParaRPr b="1" dirty="0"/>
          </a:p>
        </p:txBody>
      </p:sp>
      <p:sp>
        <p:nvSpPr>
          <p:cNvPr id="602" name="Google Shape;602;p8: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9: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11: Charting the Life Course Trajectory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shows a blank </a:t>
            </a:r>
            <a:r>
              <a:rPr lang="en-US" sz="1200" kern="1200" dirty="0" err="1">
                <a:solidFill>
                  <a:schemeClr val="tx1"/>
                </a:solidFill>
                <a:effectLst/>
                <a:latin typeface="Arial" panose="020B0604020202020204" pitchFamily="34" charset="0"/>
                <a:ea typeface="Geneva" panose="020B0503030404040204" pitchFamily="34" charset="0"/>
                <a:cs typeface="+mn-cs"/>
              </a:rPr>
              <a:t>CtLC</a:t>
            </a:r>
            <a:r>
              <a:rPr lang="en-US" sz="1200" kern="1200" dirty="0">
                <a:solidFill>
                  <a:schemeClr val="tx1"/>
                </a:solidFill>
                <a:effectLst/>
                <a:latin typeface="Arial" panose="020B0604020202020204" pitchFamily="34" charset="0"/>
                <a:ea typeface="Geneva" panose="020B0503030404040204" pitchFamily="34" charset="0"/>
                <a:cs typeface="+mn-cs"/>
              </a:rPr>
              <a:t> trajectory planning tool for planning for employment. This can help in organizing your thoughts. Some find starting at the “What I want” section helpful, others may find it more helpful to start in the “Dislikes” or “what I don’t want” just below that. Adding comments in the “what has helped” top left and “What has gotten in the way” can offer ideas for supports and resources.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Here is a planning tool to help think about vision and supports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upward arrow points to “My Vision...” Some find that a good place to start.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Many find the box below that (lower right), “Dislikes” On the previous slide, we talked about this as more helpful as a starting point, especially if you and or your loved one aren’t sure about ideas for work, yet.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Now take a look at “What has helped” (upper left side) in getting closer to what is wanted or further away from what isn’t (box on the bottom).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steps on the upward arrow represent steps you can take to reach your loved one’s vision. For each step, think of something you can do to move you closer to your loved one’s vision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CtLC</a:t>
            </a:r>
            <a:r>
              <a:rPr lang="en-US" sz="1200" kern="1200" dirty="0">
                <a:solidFill>
                  <a:schemeClr val="tx1"/>
                </a:solidFill>
                <a:effectLst/>
                <a:latin typeface="Arial" panose="020B0604020202020204" pitchFamily="34" charset="0"/>
                <a:ea typeface="Geneva" panose="020B0503030404040204" pitchFamily="34" charset="0"/>
                <a:cs typeface="+mn-cs"/>
              </a:rPr>
              <a:t> Daily Living and Employment Planner </a:t>
            </a:r>
            <a:r>
              <a:rPr lang="en-US" sz="1200" kern="1200" dirty="0" err="1">
                <a:solidFill>
                  <a:schemeClr val="tx1"/>
                </a:solidFill>
                <a:effectLst/>
                <a:latin typeface="Arial" panose="020B0604020202020204" pitchFamily="34" charset="0"/>
                <a:ea typeface="Geneva" panose="020B0503030404040204" pitchFamily="34" charset="0"/>
                <a:cs typeface="+mn-cs"/>
              </a:rPr>
              <a:t>www.lifecoursetools.com</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lifecourse</a:t>
            </a:r>
            <a:r>
              <a:rPr lang="en-US" sz="1200" kern="1200" dirty="0">
                <a:solidFill>
                  <a:schemeClr val="tx1"/>
                </a:solidFill>
                <a:effectLst/>
                <a:latin typeface="Arial" panose="020B0604020202020204" pitchFamily="34" charset="0"/>
                <a:ea typeface="Geneva" panose="020B0503030404040204" pitchFamily="34" charset="0"/>
                <a:cs typeface="+mn-cs"/>
              </a:rPr>
              <a:t>-library/exploring-the-life-domains/daily-life-and- employment/ </a:t>
            </a:r>
            <a:endParaRPr lang="en-US" dirty="0">
              <a:effectLst/>
            </a:endParaRPr>
          </a:p>
          <a:p>
            <a:pPr marL="0" lvl="0" indent="0" algn="l" rtl="0">
              <a:lnSpc>
                <a:spcPct val="100000"/>
              </a:lnSpc>
              <a:spcBef>
                <a:spcPts val="0"/>
              </a:spcBef>
              <a:spcAft>
                <a:spcPts val="0"/>
              </a:spcAft>
              <a:buSzPts val="1400"/>
              <a:buNone/>
            </a:pPr>
            <a:endParaRPr b="1" dirty="0"/>
          </a:p>
        </p:txBody>
      </p:sp>
      <p:sp>
        <p:nvSpPr>
          <p:cNvPr id="679" name="Google Shape;679;p9: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11: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12: The Massachusetts Career Information System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introduces the MA Career Information System, which can be used to assess interests, find jobs that match interests, and required training or education for specific jobs.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site from the US Department of Labor and the </a:t>
            </a:r>
            <a:r>
              <a:rPr lang="en-US" sz="1200" kern="1200" dirty="0" err="1">
                <a:solidFill>
                  <a:schemeClr val="tx1"/>
                </a:solidFill>
                <a:effectLst/>
                <a:latin typeface="Arial" panose="020B0604020202020204" pitchFamily="34" charset="0"/>
                <a:ea typeface="Geneva" panose="020B0503030404040204" pitchFamily="34" charset="0"/>
                <a:cs typeface="+mn-cs"/>
              </a:rPr>
              <a:t>MassHire</a:t>
            </a:r>
            <a:r>
              <a:rPr lang="en-US" sz="1200" kern="1200" dirty="0">
                <a:solidFill>
                  <a:schemeClr val="tx1"/>
                </a:solidFill>
                <a:effectLst/>
                <a:latin typeface="Arial" panose="020B0604020202020204" pitchFamily="34" charset="0"/>
                <a:ea typeface="Geneva" panose="020B0503030404040204" pitchFamily="34" charset="0"/>
                <a:cs typeface="+mn-cs"/>
              </a:rPr>
              <a:t> Department of Career Services (MDCS) is designed to provide occupational and educational information to help people make better-informed career and school choices.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 CIS is a site that can help figure out interests and find jobs or work areas that match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lets you browse so you can learn about a lot of different types of jobs.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there is time and internet access, the trainer can demonstrate a session with input from participants.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Massachusetts Information System https://</a:t>
            </a:r>
            <a:r>
              <a:rPr lang="en-US" sz="1200" kern="1200" dirty="0" err="1">
                <a:solidFill>
                  <a:schemeClr val="tx1"/>
                </a:solidFill>
                <a:effectLst/>
                <a:latin typeface="Arial" panose="020B0604020202020204" pitchFamily="34" charset="0"/>
                <a:ea typeface="Geneva" panose="020B0503030404040204" pitchFamily="34" charset="0"/>
                <a:cs typeface="+mn-cs"/>
              </a:rPr>
              <a:t>masscis.intocareers.org</a:t>
            </a:r>
            <a:r>
              <a:rPr lang="en-US" sz="1200" kern="1200" dirty="0">
                <a:solidFill>
                  <a:schemeClr val="tx1"/>
                </a:solidFill>
                <a:effectLst/>
                <a:latin typeface="Arial" panose="020B0604020202020204" pitchFamily="34" charset="0"/>
                <a:ea typeface="Geneva" panose="020B0503030404040204" pitchFamily="34" charset="0"/>
                <a:cs typeface="+mn-cs"/>
              </a:rPr>
              <a:t>/materials/portal/</a:t>
            </a:r>
            <a:r>
              <a:rPr lang="en-US" sz="1200" kern="1200" dirty="0" err="1">
                <a:solidFill>
                  <a:schemeClr val="tx1"/>
                </a:solidFill>
                <a:effectLst/>
                <a:latin typeface="Arial" panose="020B0604020202020204" pitchFamily="34" charset="0"/>
                <a:ea typeface="Geneva" panose="020B0503030404040204" pitchFamily="34" charset="0"/>
                <a:cs typeface="+mn-cs"/>
              </a:rPr>
              <a:t>home.html</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0"/>
              </a:spcBef>
              <a:spcAft>
                <a:spcPts val="0"/>
              </a:spcAft>
              <a:buSzPts val="1400"/>
              <a:buNone/>
            </a:pPr>
            <a:endParaRPr b="1" dirty="0"/>
          </a:p>
        </p:txBody>
      </p:sp>
      <p:sp>
        <p:nvSpPr>
          <p:cNvPr id="756" name="Google Shape;756;p1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ac959b557b_0_1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gac959b557b_0_13: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13: Interest Inventories—Sample Items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Here are sample items from the Interest Inventory on the Mass CIS. This interest profiler has 180 items across different job categories. There is a shorter version with 60 questions.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Here are 2 sample questions form the Interest Inventory</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There are 60 questions on the short version and 180 questions in the long form. </a:t>
            </a:r>
            <a:endParaRPr lang="en-US" dirty="0"/>
          </a:p>
          <a:p>
            <a:pPr marL="0" lvl="0" indent="0" algn="l" rtl="0">
              <a:lnSpc>
                <a:spcPct val="106999"/>
              </a:lnSpc>
              <a:spcBef>
                <a:spcPts val="800"/>
              </a:spcBef>
              <a:spcAft>
                <a:spcPts val="0"/>
              </a:spcAft>
              <a:buClr>
                <a:schemeClr val="dk1"/>
              </a:buClr>
              <a:buSzPts val="1100"/>
              <a:buFont typeface="Arial"/>
              <a:buNone/>
            </a:pPr>
            <a:endParaRPr b="1" dirty="0"/>
          </a:p>
        </p:txBody>
      </p:sp>
      <p:sp>
        <p:nvSpPr>
          <p:cNvPr id="835" name="Google Shape;835;gac959b557b_0_13: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c959b557b_0_2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gac959b557b_0_22: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14: Results from an interest inventory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example of the Interest Inventory score sheet. It lists scores in different categories: Artistic, social, conventional, enterprising, realistic, investigative. These categories are associated with different jobs, and the higher scores indicate an interest in that area.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example of the Interest Inventory score sheet. It lists scores in different categories: artistic, social, conventional, enterprising, realistic, investigative.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These categories are associated with different jobs, and the higher scores indicate an interest in that area.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information helps identify possible job or job areas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Once the inventory is completed, you’ll get a score across different areas that can guide you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and your loved one to potential jobs associated with these scores. </a:t>
            </a:r>
            <a:endParaRPr lang="en-US" dirty="0">
              <a:effectLst/>
            </a:endParaRPr>
          </a:p>
          <a:p>
            <a:pPr marL="0" lvl="0" indent="0" algn="l" rtl="0">
              <a:lnSpc>
                <a:spcPct val="100000"/>
              </a:lnSpc>
              <a:spcBef>
                <a:spcPts val="0"/>
              </a:spcBef>
              <a:spcAft>
                <a:spcPts val="0"/>
              </a:spcAft>
              <a:buSzPts val="1400"/>
              <a:buNone/>
            </a:pPr>
            <a:endParaRPr b="1" dirty="0"/>
          </a:p>
        </p:txBody>
      </p:sp>
      <p:sp>
        <p:nvSpPr>
          <p:cNvPr id="844" name="Google Shape;844;gac959b557b_0_22: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1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1" name="Google Shape;851;p12: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15: My Next Move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another career information website from My Next Move / O*NET and the US Department of Labor called My Next Move. This site has information on finding out about interest areas and exploring different jobs and industries.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Here is another way to discover your interests and match them to possible careers.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This website is from the U.S. Dept. of Labor that matches all these qualities to job types. » Can look at jobs by entering keywords</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Can explore jobs by industries, too.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O*Net Online </a:t>
            </a:r>
            <a:r>
              <a:rPr lang="en-US" sz="1200" kern="1200" dirty="0" err="1">
                <a:solidFill>
                  <a:schemeClr val="tx1"/>
                </a:solidFill>
                <a:effectLst/>
                <a:latin typeface="Arial" panose="020B0604020202020204" pitchFamily="34" charset="0"/>
                <a:ea typeface="Geneva" panose="020B0503030404040204" pitchFamily="34" charset="0"/>
                <a:cs typeface="+mn-cs"/>
              </a:rPr>
              <a:t>www.mynextmove.org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p>
          <a:p>
            <a:pPr marL="0" lvl="0" indent="0" algn="l" rtl="0">
              <a:lnSpc>
                <a:spcPct val="100000"/>
              </a:lnSpc>
              <a:spcBef>
                <a:spcPts val="800"/>
              </a:spcBef>
              <a:spcAft>
                <a:spcPts val="0"/>
              </a:spcAft>
              <a:buSzPts val="1400"/>
              <a:buNone/>
            </a:pPr>
            <a:endParaRPr b="1" dirty="0"/>
          </a:p>
        </p:txBody>
      </p:sp>
      <p:sp>
        <p:nvSpPr>
          <p:cNvPr id="852" name="Google Shape;852;p12: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ac959b557b_0_38: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8" name="Google Shape;858;gac959b557b_0_38: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16: My Next Move O*Net Profiler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shows the results of the interest profiler and a description of the category with the highest score.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Like the Mass CIS, this will give you scores across different areas.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There is also information in the job outlook, or the expected numbers of workers needed for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the future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Online and can be done remotely.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Can be done at your own pace.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O*Net Online </a:t>
            </a:r>
            <a:r>
              <a:rPr lang="en-US" sz="1200" kern="1200" dirty="0" err="1">
                <a:solidFill>
                  <a:schemeClr val="tx1"/>
                </a:solidFill>
                <a:effectLst/>
                <a:latin typeface="Arial" panose="020B0604020202020204" pitchFamily="34" charset="0"/>
                <a:ea typeface="Geneva" panose="020B0503030404040204" pitchFamily="34" charset="0"/>
                <a:cs typeface="+mn-cs"/>
              </a:rPr>
              <a:t>www.onetonline.org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6999"/>
              </a:lnSpc>
              <a:spcBef>
                <a:spcPts val="0"/>
              </a:spcBef>
              <a:spcAft>
                <a:spcPts val="0"/>
              </a:spcAft>
              <a:buClr>
                <a:schemeClr val="dk1"/>
              </a:buClr>
              <a:buSzPts val="1100"/>
              <a:buFont typeface="Arial"/>
              <a:buNone/>
            </a:pPr>
            <a:endParaRPr b="1" dirty="0"/>
          </a:p>
        </p:txBody>
      </p:sp>
      <p:sp>
        <p:nvSpPr>
          <p:cNvPr id="859" name="Google Shape;859;gac959b557b_0_38: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Google Shape;866;p13: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17: Activity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opportunity for participants to try out one of the career interest websites.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Take a few minutes to explore one or both sites. If you have the time, try finding some jobs based on your interests.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Try the short form if you only have a few minutes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Let’s try it out! It’s a good starting point.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You can also try this out at home with your loved one and at your own pace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did you find out?</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What kinds of jobs might be a good match for you?</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Do you think this would be helpful for your loved one?</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What modifications or accommodations would be needed for your loved one to participate?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Massachusetts Information System https://</a:t>
            </a:r>
            <a:r>
              <a:rPr lang="en-US" sz="1200" kern="1200" dirty="0" err="1">
                <a:solidFill>
                  <a:schemeClr val="tx1"/>
                </a:solidFill>
                <a:effectLst/>
                <a:latin typeface="Arial" panose="020B0604020202020204" pitchFamily="34" charset="0"/>
                <a:ea typeface="Geneva" panose="020B0503030404040204" pitchFamily="34" charset="0"/>
                <a:cs typeface="+mn-cs"/>
              </a:rPr>
              <a:t>masscis.intocareers.org</a:t>
            </a:r>
            <a:r>
              <a:rPr lang="en-US" sz="1200" kern="1200" dirty="0">
                <a:solidFill>
                  <a:schemeClr val="tx1"/>
                </a:solidFill>
                <a:effectLst/>
                <a:latin typeface="Arial" panose="020B0604020202020204" pitchFamily="34" charset="0"/>
                <a:ea typeface="Geneva" panose="020B0503030404040204" pitchFamily="34" charset="0"/>
                <a:cs typeface="+mn-cs"/>
              </a:rPr>
              <a:t>/materials/portal/</a:t>
            </a:r>
            <a:r>
              <a:rPr lang="en-US" sz="1200" kern="1200" dirty="0" err="1">
                <a:solidFill>
                  <a:schemeClr val="tx1"/>
                </a:solidFill>
                <a:effectLst/>
                <a:latin typeface="Arial" panose="020B0604020202020204" pitchFamily="34" charset="0"/>
                <a:ea typeface="Geneva" panose="020B0503030404040204" pitchFamily="34" charset="0"/>
                <a:cs typeface="+mn-cs"/>
              </a:rPr>
              <a:t>home.html</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My Next Move </a:t>
            </a:r>
            <a:r>
              <a:rPr lang="en-US" sz="1200" kern="1200" dirty="0" err="1">
                <a:solidFill>
                  <a:schemeClr val="tx1"/>
                </a:solidFill>
                <a:effectLst/>
                <a:latin typeface="Arial" panose="020B0604020202020204" pitchFamily="34" charset="0"/>
                <a:ea typeface="Geneva" panose="020B0503030404040204" pitchFamily="34" charset="0"/>
                <a:cs typeface="+mn-cs"/>
              </a:rPr>
              <a:t>www.mynextmove.org</a:t>
            </a:r>
            <a:r>
              <a:rPr lang="en-US" sz="1200" kern="1200" dirty="0">
                <a:solidFill>
                  <a:schemeClr val="tx1"/>
                </a:solidFill>
                <a:effectLst/>
                <a:latin typeface="Arial" panose="020B0604020202020204" pitchFamily="34" charset="0"/>
                <a:ea typeface="Geneva" panose="020B0503030404040204" pitchFamily="34" charset="0"/>
                <a:cs typeface="+mn-cs"/>
              </a:rPr>
              <a:t>/explore/</a:t>
            </a:r>
            <a:r>
              <a:rPr lang="en-US" sz="1200" kern="1200" dirty="0" err="1">
                <a:solidFill>
                  <a:schemeClr val="tx1"/>
                </a:solidFill>
                <a:effectLst/>
                <a:latin typeface="Arial" panose="020B0604020202020204" pitchFamily="34" charset="0"/>
                <a:ea typeface="Geneva" panose="020B0503030404040204" pitchFamily="34" charset="0"/>
                <a:cs typeface="+mn-cs"/>
              </a:rPr>
              <a:t>ip</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Short form O*Net Profiler https://</a:t>
            </a:r>
            <a:r>
              <a:rPr lang="en-US" sz="1200" kern="1200" dirty="0" err="1">
                <a:solidFill>
                  <a:schemeClr val="tx1"/>
                </a:solidFill>
                <a:effectLst/>
                <a:latin typeface="Arial" panose="020B0604020202020204" pitchFamily="34" charset="0"/>
                <a:ea typeface="Geneva" panose="020B0503030404040204" pitchFamily="34" charset="0"/>
                <a:cs typeface="+mn-cs"/>
              </a:rPr>
              <a:t>www.onetcenter.org</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dl_tools</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ipsf</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Interest_Profiler.pdf</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800"/>
              </a:spcBef>
              <a:spcAft>
                <a:spcPts val="0"/>
              </a:spcAft>
              <a:buSzPts val="1400"/>
              <a:buNone/>
            </a:pPr>
            <a:endParaRPr dirty="0"/>
          </a:p>
        </p:txBody>
      </p:sp>
      <p:sp>
        <p:nvSpPr>
          <p:cNvPr id="867" name="Google Shape;867;p13: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4: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5" name="Google Shape;875;p14: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18: Setting a Goal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introduces goals and goal setting as part of the planning process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You need to set up short term goals to reach your long term goal</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It’s ok to change your mind</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As you try new things, your ideas and like and dislikes might change » Those changes can give you new ideas and shape new goals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Are you in the job you thought you would be in when you were younger? How has your career path evolved? How might that path look for your loved one? </a:t>
            </a:r>
            <a:endParaRPr lang="en-US" dirty="0"/>
          </a:p>
          <a:p>
            <a:pPr marL="0" lvl="0" indent="0" algn="l" rtl="0">
              <a:lnSpc>
                <a:spcPct val="100000"/>
              </a:lnSpc>
              <a:spcBef>
                <a:spcPts val="800"/>
              </a:spcBef>
              <a:spcAft>
                <a:spcPts val="0"/>
              </a:spcAft>
              <a:buSzPts val="1400"/>
              <a:buNone/>
            </a:pPr>
            <a:endParaRPr b="1" dirty="0"/>
          </a:p>
        </p:txBody>
      </p:sp>
      <p:sp>
        <p:nvSpPr>
          <p:cNvPr id="876" name="Google Shape;876;p14: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5: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Google Shape;882;p15: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19: Sample Goals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shows some sample goals </a:t>
            </a:r>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These are some examples of career goals in the area of interest identification, job awareness, job exploration, and job immersion.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Do you have examples of employment goals for your loved one? </a:t>
            </a:r>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I’m Determined </a:t>
            </a:r>
            <a:r>
              <a:rPr lang="en-US" sz="1200" kern="1200" dirty="0" err="1">
                <a:solidFill>
                  <a:schemeClr val="tx1"/>
                </a:solidFill>
                <a:effectLst/>
                <a:latin typeface="Arial" panose="020B0604020202020204" pitchFamily="34" charset="0"/>
                <a:ea typeface="Geneva" panose="020B0503030404040204" pitchFamily="34" charset="0"/>
                <a:cs typeface="+mn-cs"/>
              </a:rPr>
              <a:t>www.imdetermined.org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p>
          <a:p>
            <a:pPr marL="0" lvl="0" indent="0" algn="l" rtl="0">
              <a:lnSpc>
                <a:spcPct val="100000"/>
              </a:lnSpc>
              <a:spcBef>
                <a:spcPts val="0"/>
              </a:spcBef>
              <a:spcAft>
                <a:spcPts val="0"/>
              </a:spcAft>
              <a:buSzPts val="1400"/>
              <a:buNone/>
            </a:pPr>
            <a:endParaRPr b="1" dirty="0"/>
          </a:p>
        </p:txBody>
      </p:sp>
      <p:sp>
        <p:nvSpPr>
          <p:cNvPr id="883" name="Google Shape;883;p15: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 Session Goals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module introduces Tier 2 of the Train the Trainer module. In the first tier, we explored the idea that work is for everyone, including youth with high support needs, and that competitive employment in the community is possible. This slide lists goals for this session. In this set</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of slides, we start with some ideas on taking first steps to help set and reach loved one’s employment goals.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continues the conversation around work possibilities for youth, including youth with high support needs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Everyone is capable of working in the community, it’s about finding a good job match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Getting your loved one involved early in the conversation about work is important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Most of us want to work at something that interests us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Helping your loved one identify skills and interests is an early step in finding a good work match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Knowing what community employers are looking for is important, too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School can prepare youth for community based work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information will help in putting together work goals </a:t>
            </a:r>
            <a:endParaRPr lang="en-US" dirty="0">
              <a:effectLst/>
            </a:endParaRPr>
          </a:p>
          <a:p>
            <a:pPr marL="457200" lvl="0" indent="0" algn="l" rtl="0">
              <a:lnSpc>
                <a:spcPct val="115000"/>
              </a:lnSpc>
              <a:spcBef>
                <a:spcPts val="800"/>
              </a:spcBef>
              <a:spcAft>
                <a:spcPts val="0"/>
              </a:spcAft>
              <a:buSzPts val="1400"/>
              <a:buNone/>
            </a:pPr>
            <a:endParaRPr dirty="0"/>
          </a:p>
        </p:txBody>
      </p:sp>
      <p:sp>
        <p:nvSpPr>
          <p:cNvPr id="123" name="Google Shape;123;p2:notes"/>
          <p:cNvSpPr txBox="1">
            <a:spLocks noGrp="1"/>
          </p:cNvSpPr>
          <p:nvPr>
            <p:ph type="sldNum" idx="12"/>
          </p:nvPr>
        </p:nvSpPr>
        <p:spPr>
          <a:xfrm>
            <a:off x="3885010" y="8684685"/>
            <a:ext cx="2971800" cy="4593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ac763e3210_0_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ac763e3210_0_6: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Slides 20 &amp; 21: How to communicate vision for work to others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outlines ideas for sharing vision with others and advocating for competitive integrated employment.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There are family advocacy organizations to help you learn how to advocate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you’re not sure how to share your loved one’s vision, including expectations for work, it might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help to write down and rehearse some talking points.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Share information the kinds of supports and accommodations that your loved one uses at home and at school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Connect with like-minded families, community and school members through school or community based groups.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Ask school or agency workers how they’ll help your loved one reach their goals.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Make sure annual goals are based on appropriate assessments.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Discuss safety concerns and any ideas you might have on how to address them.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Paid work in the community before leaving school is a predictor for paid work in the community after leaving school.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Do you have any suggestions on how, when or where to share information on expectations, vision, work ideas?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Quick Guide: Preparing Students for Competitive Integrated Employment https://</a:t>
            </a:r>
            <a:r>
              <a:rPr lang="en-US" sz="1200" kern="1200" dirty="0" err="1">
                <a:solidFill>
                  <a:schemeClr val="tx1"/>
                </a:solidFill>
                <a:effectLst/>
                <a:latin typeface="Arial" panose="020B0604020202020204" pitchFamily="34" charset="0"/>
                <a:ea typeface="Geneva" panose="020B0503030404040204" pitchFamily="34" charset="0"/>
                <a:cs typeface="+mn-cs"/>
              </a:rPr>
              <a:t>transitionta.org</a:t>
            </a:r>
            <a:r>
              <a:rPr lang="en-US" sz="1200" kern="1200" dirty="0">
                <a:solidFill>
                  <a:schemeClr val="tx1"/>
                </a:solidFill>
                <a:effectLst/>
                <a:latin typeface="Arial" panose="020B0604020202020204" pitchFamily="34" charset="0"/>
                <a:ea typeface="Geneva" panose="020B0503030404040204" pitchFamily="34" charset="0"/>
                <a:cs typeface="+mn-cs"/>
              </a:rPr>
              <a:t>/sites/default/files/</a:t>
            </a:r>
            <a:r>
              <a:rPr lang="en-US" sz="1200" kern="1200" dirty="0" err="1">
                <a:solidFill>
                  <a:schemeClr val="tx1"/>
                </a:solidFill>
                <a:effectLst/>
                <a:latin typeface="Arial" panose="020B0604020202020204" pitchFamily="34" charset="0"/>
                <a:ea typeface="Geneva" panose="020B0503030404040204" pitchFamily="34" charset="0"/>
                <a:cs typeface="+mn-cs"/>
              </a:rPr>
              <a:t>Quick_IntegEmploy_Final.pdf</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0"/>
              </a:spcBef>
              <a:spcAft>
                <a:spcPts val="0"/>
              </a:spcAft>
              <a:buSzPts val="1400"/>
              <a:buNone/>
            </a:pPr>
            <a:endParaRPr b="1" dirty="0"/>
          </a:p>
        </p:txBody>
      </p:sp>
      <p:sp>
        <p:nvSpPr>
          <p:cNvPr id="890" name="Google Shape;890;gac763e3210_0_6: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Slide 20 for notes &amp; talking points.</a:t>
            </a:r>
          </a:p>
        </p:txBody>
      </p:sp>
      <p:sp>
        <p:nvSpPr>
          <p:cNvPr id="4" name="Slide Number Placeholder 3"/>
          <p:cNvSpPr>
            <a:spLocks noGrp="1"/>
          </p:cNvSpPr>
          <p:nvPr>
            <p:ph type="sldNum" sz="quarter" idx="5"/>
          </p:nvPr>
        </p:nvSpPr>
        <p:spPr/>
        <p:txBody>
          <a:bodyPr/>
          <a:lstStyle/>
          <a:p>
            <a:pPr>
              <a:defRPr/>
            </a:pPr>
            <a:fld id="{1E6EAF8F-0920-7444-BF36-95ABB4CBBBE1}" type="slidenum">
              <a:rPr lang="en-US" altLang="en-US" smtClean="0"/>
              <a:pPr>
                <a:defRPr/>
              </a:pPr>
              <a:t>21</a:t>
            </a:fld>
            <a:endParaRPr lang="en-US" altLang="en-US"/>
          </a:p>
        </p:txBody>
      </p:sp>
    </p:spTree>
    <p:extLst>
      <p:ext uri="{BB962C8B-B14F-4D97-AF65-F5344CB8AC3E}">
        <p14:creationId xmlns:p14="http://schemas.microsoft.com/office/powerpoint/2010/main" val="749728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6: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22: Activity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explains the Charting the Life Course Planning sheet that was shown earlier on slide 11. This is an opportunity for the participants to start or continue developing a vision and thinking about desired outcomes for their loved one.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was shown earlier in this slide presentation.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Remember, the upward arrow points to “My Vision...” Some find that a good place to start.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Many find the box below that (lower right), “Dislikes” even more helpful as a starting point, especially if they are not sure about a vision yet.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Now take a look at “What has helped” (upper left side) in getting closer to what is wanted or further away from what isn’t (box on the bottom).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steps on the upward arrow represent steps you can take to reach your loved one’s vision. For each step, think of something you can do to move you closer to your loved one’s vision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there is time, the trainer can review each section and suggest that participants begin to make some notes on a copy of the trajectory.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t>
            </a:r>
            <a:r>
              <a:rPr lang="en-US" sz="1200" kern="1200" dirty="0" err="1">
                <a:solidFill>
                  <a:schemeClr val="tx1"/>
                </a:solidFill>
                <a:effectLst/>
                <a:latin typeface="Arial" panose="020B0604020202020204" pitchFamily="34" charset="0"/>
                <a:ea typeface="Geneva" panose="020B0503030404040204" pitchFamily="34" charset="0"/>
                <a:cs typeface="+mn-cs"/>
              </a:rPr>
              <a:t>CtLC</a:t>
            </a:r>
            <a:r>
              <a:rPr lang="en-US" sz="1200" kern="1200" dirty="0">
                <a:solidFill>
                  <a:schemeClr val="tx1"/>
                </a:solidFill>
                <a:effectLst/>
                <a:latin typeface="Arial" panose="020B0604020202020204" pitchFamily="34" charset="0"/>
                <a:ea typeface="Geneva" panose="020B0503030404040204" pitchFamily="34" charset="0"/>
                <a:cs typeface="+mn-cs"/>
              </a:rPr>
              <a:t> Daily Living and Employment Planner </a:t>
            </a:r>
            <a:r>
              <a:rPr lang="en-US" sz="1200" kern="1200" dirty="0" err="1">
                <a:solidFill>
                  <a:schemeClr val="tx1"/>
                </a:solidFill>
                <a:effectLst/>
                <a:latin typeface="Arial" panose="020B0604020202020204" pitchFamily="34" charset="0"/>
                <a:ea typeface="Geneva" panose="020B0503030404040204" pitchFamily="34" charset="0"/>
                <a:cs typeface="+mn-cs"/>
              </a:rPr>
              <a:t>www.lifecoursetools.com</a:t>
            </a:r>
            <a:r>
              <a:rPr lang="en-US" sz="1200" kern="1200" dirty="0">
                <a:solidFill>
                  <a:schemeClr val="tx1"/>
                </a:solidFill>
                <a:effectLst/>
                <a:latin typeface="Arial" panose="020B0604020202020204" pitchFamily="34" charset="0"/>
                <a:ea typeface="Geneva" panose="020B0503030404040204" pitchFamily="34" charset="0"/>
                <a:cs typeface="+mn-cs"/>
              </a:rPr>
              <a:t>/</a:t>
            </a:r>
            <a:r>
              <a:rPr lang="en-US" sz="1200" kern="1200" dirty="0" err="1">
                <a:solidFill>
                  <a:schemeClr val="tx1"/>
                </a:solidFill>
                <a:effectLst/>
                <a:latin typeface="Arial" panose="020B0604020202020204" pitchFamily="34" charset="0"/>
                <a:ea typeface="Geneva" panose="020B0503030404040204" pitchFamily="34" charset="0"/>
                <a:cs typeface="+mn-cs"/>
              </a:rPr>
              <a:t>lifecourse</a:t>
            </a:r>
            <a:r>
              <a:rPr lang="en-US" sz="1200" kern="1200" dirty="0">
                <a:solidFill>
                  <a:schemeClr val="tx1"/>
                </a:solidFill>
                <a:effectLst/>
                <a:latin typeface="Arial" panose="020B0604020202020204" pitchFamily="34" charset="0"/>
                <a:ea typeface="Geneva" panose="020B0503030404040204" pitchFamily="34" charset="0"/>
                <a:cs typeface="+mn-cs"/>
              </a:rPr>
              <a:t>-library/ exploring-the-life-domains/daily-life-and-employment/ </a:t>
            </a:r>
            <a:endParaRPr lang="en-US" dirty="0">
              <a:effectLst/>
            </a:endParaRPr>
          </a:p>
          <a:p>
            <a:pPr marL="0" lvl="0" indent="0" algn="l" rtl="0">
              <a:lnSpc>
                <a:spcPct val="100000"/>
              </a:lnSpc>
              <a:spcBef>
                <a:spcPts val="800"/>
              </a:spcBef>
              <a:spcAft>
                <a:spcPts val="0"/>
              </a:spcAft>
              <a:buSzPts val="1400"/>
              <a:buNone/>
            </a:pPr>
            <a:endParaRPr b="1" dirty="0"/>
          </a:p>
        </p:txBody>
      </p:sp>
      <p:sp>
        <p:nvSpPr>
          <p:cNvPr id="898" name="Google Shape;898;p16:notes"/>
          <p:cNvSpPr txBox="1">
            <a:spLocks noGrp="1"/>
          </p:cNvSpPr>
          <p:nvPr>
            <p:ph type="sldNum" idx="12"/>
          </p:nvPr>
        </p:nvSpPr>
        <p:spPr>
          <a:xfrm>
            <a:off x="3885010" y="8684685"/>
            <a:ext cx="2971800" cy="4593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18: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0" name="Google Shape;990;p18: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23: Next Steps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the final slide of the presentation. Encourage participants to look over and try out some of the tools shared.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We’ve reviewed information that can help you and your loved one envision a future that includes work, and develop plans to reach your goals.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Try out some of the websites to help your loved one match interests to possible job areas.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Set a small, first goal and fill in the action plan to help you achieve that goal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End of session 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Have you ever tried a kind of planning like the ones we reviewed here?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so, what did you like about planning like this? What was hard or not as helpful about this kind of planning? Do you have any advice for someone just starting out?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you haven’t planned like this before, what strikes you as helpful? What parts seem hard or not helpful?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Who might help you start or continue planning like this?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After participating in this session, what is a first step you can take to: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Raise your and others’ expectation for competitive integrated work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Add to what you already know out about your loved one’s interests and preferences?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Record your vision of work for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Share your plan with others?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 Arc Of Massachusetts https://</a:t>
            </a:r>
            <a:r>
              <a:rPr lang="en-US" sz="1200" kern="1200" dirty="0" err="1">
                <a:solidFill>
                  <a:schemeClr val="tx1"/>
                </a:solidFill>
                <a:effectLst/>
                <a:latin typeface="Arial" panose="020B0604020202020204" pitchFamily="34" charset="0"/>
                <a:ea typeface="Geneva" panose="020B0503030404040204" pitchFamily="34" charset="0"/>
                <a:cs typeface="+mn-cs"/>
              </a:rPr>
              <a:t>thearcofmass.org</a:t>
            </a:r>
            <a:r>
              <a:rPr lang="en-US" sz="1200" kern="1200" dirty="0">
                <a:solidFill>
                  <a:schemeClr val="tx1"/>
                </a:solidFill>
                <a:effectLst/>
                <a:latin typeface="Arial" panose="020B0604020202020204" pitchFamily="34" charset="0"/>
                <a:ea typeface="Geneva" panose="020B0503030404040204" pitchFamily="34" charset="0"/>
                <a:cs typeface="+mn-cs"/>
              </a:rPr>
              <a:t>/</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Families Organizing for Change https://</a:t>
            </a:r>
            <a:r>
              <a:rPr lang="en-US" sz="1200" kern="1200" dirty="0" err="1">
                <a:solidFill>
                  <a:schemeClr val="tx1"/>
                </a:solidFill>
                <a:effectLst/>
                <a:latin typeface="Arial" panose="020B0604020202020204" pitchFamily="34" charset="0"/>
                <a:ea typeface="Geneva" panose="020B0503030404040204" pitchFamily="34" charset="0"/>
                <a:cs typeface="+mn-cs"/>
              </a:rPr>
              <a:t>massfamilies.org</a:t>
            </a:r>
            <a:r>
              <a:rPr lang="en-US" sz="1200" kern="1200" dirty="0">
                <a:solidFill>
                  <a:schemeClr val="tx1"/>
                </a:solidFill>
                <a:effectLst/>
                <a:latin typeface="Arial" panose="020B0604020202020204" pitchFamily="34" charset="0"/>
                <a:ea typeface="Geneva" panose="020B0503030404040204" pitchFamily="34" charset="0"/>
                <a:cs typeface="+mn-cs"/>
              </a:rPr>
              <a:t>/</a:t>
            </a:r>
            <a:br>
              <a:rPr lang="en-US" sz="1200" kern="1200" dirty="0">
                <a:solidFill>
                  <a:schemeClr val="tx1"/>
                </a:solidFill>
                <a:effectLst/>
                <a:latin typeface="Arial" panose="020B0604020202020204" pitchFamily="34" charset="0"/>
                <a:ea typeface="Geneva" panose="020B0503030404040204" pitchFamily="34" charset="0"/>
                <a:cs typeface="+mn-cs"/>
              </a:rPr>
            </a:br>
            <a:r>
              <a:rPr lang="en-US" sz="1200" kern="1200" dirty="0">
                <a:solidFill>
                  <a:schemeClr val="tx1"/>
                </a:solidFill>
                <a:effectLst/>
                <a:latin typeface="Arial" panose="020B0604020202020204" pitchFamily="34" charset="0"/>
                <a:ea typeface="Geneva" panose="020B0503030404040204" pitchFamily="34" charset="0"/>
                <a:cs typeface="+mn-cs"/>
              </a:rPr>
              <a:t>» The Federation for Children with Special Needs https://</a:t>
            </a:r>
            <a:r>
              <a:rPr lang="en-US" sz="1200" kern="1200" dirty="0" err="1">
                <a:solidFill>
                  <a:schemeClr val="tx1"/>
                </a:solidFill>
                <a:effectLst/>
                <a:latin typeface="Arial" panose="020B0604020202020204" pitchFamily="34" charset="0"/>
                <a:ea typeface="Geneva" panose="020B0503030404040204" pitchFamily="34" charset="0"/>
                <a:cs typeface="+mn-cs"/>
              </a:rPr>
              <a:t>fcsn.org</a:t>
            </a:r>
            <a:r>
              <a:rPr lang="en-US" sz="1200" kern="1200" dirty="0">
                <a:solidFill>
                  <a:schemeClr val="tx1"/>
                </a:solidFill>
                <a:effectLst/>
                <a:latin typeface="Arial" panose="020B0604020202020204" pitchFamily="34" charset="0"/>
                <a:ea typeface="Geneva" panose="020B0503030404040204" pitchFamily="34" charset="0"/>
                <a:cs typeface="+mn-cs"/>
              </a:rPr>
              <a:t>/ » Pacer Center https://</a:t>
            </a:r>
            <a:r>
              <a:rPr lang="en-US" sz="1200" kern="1200" dirty="0" err="1">
                <a:solidFill>
                  <a:schemeClr val="tx1"/>
                </a:solidFill>
                <a:effectLst/>
                <a:latin typeface="Arial" panose="020B0604020202020204" pitchFamily="34" charset="0"/>
                <a:ea typeface="Geneva" panose="020B0503030404040204" pitchFamily="34" charset="0"/>
                <a:cs typeface="+mn-cs"/>
              </a:rPr>
              <a:t>www.pacer.org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800"/>
              </a:spcBef>
              <a:spcAft>
                <a:spcPts val="0"/>
              </a:spcAft>
              <a:buSzPts val="1400"/>
              <a:buNone/>
            </a:pPr>
            <a:endParaRPr b="1" dirty="0"/>
          </a:p>
        </p:txBody>
      </p:sp>
      <p:sp>
        <p:nvSpPr>
          <p:cNvPr id="991" name="Google Shape;991;p18: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3: Why Work?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The intention of this slide is to generate interaction and to set the tone for viewing youth and young adults with disabilities as capable future employees. As you review the slide, generate ideas from participants on the benefits of working in a competitive, inclusive, community based job. This will build on information presented in Tier 1 (an overview of work possibilities). This session presents information that will help raise expectations for competitive, inclusive, community based work. It explores ways to identify skills and interests and how they are connected to possible work avenues. At the end of the session, the trainer(s) will help participants develop an initial action plan with the goal of competitive, inclusive, community based work in mind.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During this session, we hope to explore opportunities for work by talking about expectations for work for youth with disabilities, including youth with high support needs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Why work? Of course, making money is a main benefit of a job, and your loved one can learn and practice money management skills associated with earning money.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Many jobs provide opportunities to interact with co-workers on the job, before and after work, and during breaks.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Work can also be a place to develop closer relationships.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Work situations provide opportunities to learn other decision-making, social, independent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living, and specific work skills </a:t>
            </a:r>
            <a:endParaRPr lang="en-US" sz="1100"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are some hopes about your loved one entering the workforce? What about your fears? </a:t>
            </a:r>
            <a:endParaRPr lang="en-US" sz="1100" dirty="0">
              <a:effectLst/>
            </a:endParaRPr>
          </a:p>
          <a:p>
            <a:pPr marL="0" lvl="0" indent="0" algn="l" rtl="0">
              <a:lnSpc>
                <a:spcPct val="115000"/>
              </a:lnSpc>
              <a:spcBef>
                <a:spcPts val="400"/>
              </a:spcBef>
              <a:spcAft>
                <a:spcPts val="0"/>
              </a:spcAft>
              <a:buClr>
                <a:schemeClr val="dk1"/>
              </a:buClr>
              <a:buSzPts val="1100"/>
              <a:buFont typeface="Arial"/>
              <a:buNone/>
            </a:pPr>
            <a:endParaRPr sz="1100" b="1" dirty="0">
              <a:latin typeface="Arial"/>
              <a:ea typeface="Arial"/>
              <a:cs typeface="Arial"/>
              <a:sym typeface="Arial"/>
            </a:endParaRPr>
          </a:p>
        </p:txBody>
      </p:sp>
      <p:sp>
        <p:nvSpPr>
          <p:cNvPr id="200" name="Google Shape;200;p4: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c763e3210_0_0: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ac763e3210_0_0: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4: Expectations and Work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shares information on the importance of having high expectations for work for youth.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Having high expectations for employment (and in other areas) for your loved one is important.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Communicate those expectations with your loved one and others early.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Your loved one is more likely to have a job compared to youth whose parents did not hold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those high expectations.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Competitive integrated employment means full-time or part-time work at minimum wage or higher, with wages and benefits similar to those without disabilities performing the same work, and fully integrated with co-workers without disabilities. </a:t>
            </a:r>
            <a:endParaRPr lang="en-US" sz="1100"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What are some ways to start talking with your loved one about your expectations for competitive, integrated work? </a:t>
            </a:r>
            <a:endParaRPr lang="en-US" sz="1100"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https://</a:t>
            </a:r>
            <a:r>
              <a:rPr lang="en-US" sz="1200" kern="1200" dirty="0" err="1">
                <a:solidFill>
                  <a:schemeClr val="tx1"/>
                </a:solidFill>
                <a:effectLst/>
                <a:latin typeface="Arial" panose="020B0604020202020204" pitchFamily="34" charset="0"/>
                <a:ea typeface="Geneva" panose="020B0503030404040204" pitchFamily="34" charset="0"/>
                <a:cs typeface="+mn-cs"/>
              </a:rPr>
              <a:t>www.pacer.org</a:t>
            </a:r>
            <a:r>
              <a:rPr lang="en-US" sz="1200" kern="1200" dirty="0">
                <a:solidFill>
                  <a:schemeClr val="tx1"/>
                </a:solidFill>
                <a:effectLst/>
                <a:latin typeface="Arial" panose="020B0604020202020204" pitchFamily="34" charset="0"/>
                <a:ea typeface="Geneva" panose="020B0503030404040204" pitchFamily="34" charset="0"/>
                <a:cs typeface="+mn-cs"/>
              </a:rPr>
              <a:t>/transition/learning-center/laws/workforce-</a:t>
            </a:r>
            <a:r>
              <a:rPr lang="en-US" sz="1200" kern="1200" dirty="0" err="1">
                <a:solidFill>
                  <a:schemeClr val="tx1"/>
                </a:solidFill>
                <a:effectLst/>
                <a:latin typeface="Arial" panose="020B0604020202020204" pitchFamily="34" charset="0"/>
                <a:ea typeface="Geneva" panose="020B0503030404040204" pitchFamily="34" charset="0"/>
                <a:cs typeface="+mn-cs"/>
              </a:rPr>
              <a:t>innovation.asp</a:t>
            </a:r>
            <a:r>
              <a:rPr lang="en-US" sz="1200" kern="1200" dirty="0">
                <a:solidFill>
                  <a:schemeClr val="tx1"/>
                </a:solidFill>
                <a:effectLst/>
                <a:latin typeface="Arial" panose="020B0604020202020204" pitchFamily="34" charset="0"/>
                <a:ea typeface="Geneva" panose="020B0503030404040204" pitchFamily="34" charset="0"/>
                <a:cs typeface="+mn-cs"/>
              </a:rPr>
              <a:t> » https://</a:t>
            </a:r>
            <a:r>
              <a:rPr lang="en-US" sz="1200" kern="1200" dirty="0" err="1">
                <a:solidFill>
                  <a:schemeClr val="tx1"/>
                </a:solidFill>
                <a:effectLst/>
                <a:latin typeface="Arial" panose="020B0604020202020204" pitchFamily="34" charset="0"/>
                <a:ea typeface="Geneva" panose="020B0503030404040204" pitchFamily="34" charset="0"/>
                <a:cs typeface="+mn-cs"/>
              </a:rPr>
              <a:t>www.thinkwork.org</a:t>
            </a:r>
            <a:r>
              <a:rPr lang="en-US" sz="1200" kern="1200" dirty="0">
                <a:solidFill>
                  <a:schemeClr val="tx1"/>
                </a:solidFill>
                <a:effectLst/>
                <a:latin typeface="Arial" panose="020B0604020202020204" pitchFamily="34" charset="0"/>
                <a:ea typeface="Geneva" panose="020B0503030404040204" pitchFamily="34" charset="0"/>
                <a:cs typeface="+mn-cs"/>
              </a:rPr>
              <a:t>/sites/default/files/files/parent-</a:t>
            </a:r>
            <a:r>
              <a:rPr lang="en-US" sz="1200" kern="1200" dirty="0" err="1">
                <a:solidFill>
                  <a:schemeClr val="tx1"/>
                </a:solidFill>
                <a:effectLst/>
                <a:latin typeface="Arial" panose="020B0604020202020204" pitchFamily="34" charset="0"/>
                <a:ea typeface="Geneva" panose="020B0503030404040204" pitchFamily="34" charset="0"/>
                <a:cs typeface="+mn-cs"/>
              </a:rPr>
              <a:t>expectations_F.pdf</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sz="1100" dirty="0">
              <a:effectLst/>
            </a:endParaRPr>
          </a:p>
          <a:p>
            <a:pPr marL="0" lvl="0" indent="0" algn="l" rtl="0">
              <a:spcBef>
                <a:spcPts val="0"/>
              </a:spcBef>
              <a:spcAft>
                <a:spcPts val="0"/>
              </a:spcAft>
              <a:buClr>
                <a:schemeClr val="dk1"/>
              </a:buClr>
              <a:buSzPts val="1400"/>
              <a:buFont typeface="Arial"/>
              <a:buNone/>
            </a:pPr>
            <a:endParaRPr sz="1100" b="1" dirty="0">
              <a:latin typeface="Arial"/>
              <a:ea typeface="Arial"/>
              <a:cs typeface="Arial"/>
              <a:sym typeface="Arial"/>
            </a:endParaRPr>
          </a:p>
        </p:txBody>
      </p:sp>
      <p:sp>
        <p:nvSpPr>
          <p:cNvPr id="278" name="Google Shape;278;gac763e3210_0_0: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c959b557b_0_5: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ac959b557b_0_5: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5: Engage and Encourage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Slide/Notes to Presenter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encourages participants to engage and encourage their loved one to envision and move towards their goals for work. </a:t>
            </a:r>
            <a:endParaRPr lang="en-US" sz="1100"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sz="1100" dirty="0"/>
          </a:p>
          <a:p>
            <a:r>
              <a:rPr lang="en-US" sz="1200" kern="1200" dirty="0">
                <a:solidFill>
                  <a:schemeClr val="tx1"/>
                </a:solidFill>
                <a:effectLst/>
                <a:latin typeface="Arial" panose="020B0604020202020204" pitchFamily="34" charset="0"/>
                <a:ea typeface="Geneva" panose="020B0503030404040204" pitchFamily="34" charset="0"/>
                <a:cs typeface="+mn-cs"/>
              </a:rPr>
              <a:t>»  Making choices, self advocacy, and self determination are important skills to have, so practicing them in different settings is important.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Having high expectations for work is an ongoing conversation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Sharing and interests and skills with family members, friends and trusted adults helps in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raising expectations and developing networks.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Remember that developing work ideas or interests may include areas that haven’t been considered and that may even surprise others.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Encourage developing new interests and skills.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As your loved one gets older, tries out new interests, and has more experiences, they may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change their mind about what they want to do. </a:t>
            </a:r>
            <a:endParaRPr lang="en-US" sz="1100"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sz="1100"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How can you encourage choice making, self advocacy, and self determination for your loved one throughout their day? </a:t>
            </a:r>
            <a:endParaRPr lang="en-US" sz="1100"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sz="1100" dirty="0">
              <a:effectLst/>
            </a:endParaRPr>
          </a:p>
          <a:p>
            <a:r>
              <a:rPr lang="en-US" sz="1200" kern="1200" dirty="0" err="1">
                <a:solidFill>
                  <a:schemeClr val="tx1"/>
                </a:solidFill>
                <a:effectLst/>
                <a:latin typeface="Arial" panose="020B0604020202020204" pitchFamily="34" charset="0"/>
                <a:ea typeface="Geneva" panose="020B0503030404040204" pitchFamily="34" charset="0"/>
                <a:cs typeface="+mn-cs"/>
              </a:rPr>
              <a:t>www.aecf.org</a:t>
            </a:r>
            <a:r>
              <a:rPr lang="en-US" sz="1200" kern="1200" dirty="0">
                <a:solidFill>
                  <a:schemeClr val="tx1"/>
                </a:solidFill>
                <a:effectLst/>
                <a:latin typeface="Arial" panose="020B0604020202020204" pitchFamily="34" charset="0"/>
                <a:ea typeface="Geneva" panose="020B0503030404040204" pitchFamily="34" charset="0"/>
                <a:cs typeface="+mn-cs"/>
              </a:rPr>
              <a:t>/m/</a:t>
            </a:r>
            <a:r>
              <a:rPr lang="en-US" sz="1200" kern="1200" dirty="0" err="1">
                <a:solidFill>
                  <a:schemeClr val="tx1"/>
                </a:solidFill>
                <a:effectLst/>
                <a:latin typeface="Arial" panose="020B0604020202020204" pitchFamily="34" charset="0"/>
                <a:ea typeface="Geneva" panose="020B0503030404040204" pitchFamily="34" charset="0"/>
                <a:cs typeface="+mn-cs"/>
              </a:rPr>
              <a:t>resourcedoc</a:t>
            </a:r>
            <a:r>
              <a:rPr lang="en-US" sz="1200" kern="1200" dirty="0">
                <a:solidFill>
                  <a:schemeClr val="tx1"/>
                </a:solidFill>
                <a:effectLst/>
                <a:latin typeface="Arial" panose="020B0604020202020204" pitchFamily="34" charset="0"/>
                <a:ea typeface="Geneva" panose="020B0503030404040204" pitchFamily="34" charset="0"/>
                <a:cs typeface="+mn-cs"/>
              </a:rPr>
              <a:t>/aecf-aframeworkforeffectively-2019.pdf#page=4  </a:t>
            </a:r>
            <a:endParaRPr lang="en-US" sz="1100" dirty="0">
              <a:effectLst/>
            </a:endParaRPr>
          </a:p>
          <a:p>
            <a:pPr marL="0" lvl="0" indent="0" algn="l" rtl="0">
              <a:lnSpc>
                <a:spcPct val="100000"/>
              </a:lnSpc>
              <a:spcBef>
                <a:spcPts val="0"/>
              </a:spcBef>
              <a:spcAft>
                <a:spcPts val="0"/>
              </a:spcAft>
              <a:buSzPts val="1400"/>
              <a:buNone/>
            </a:pPr>
            <a:endParaRPr sz="1100" b="1" dirty="0">
              <a:latin typeface="Arial"/>
              <a:ea typeface="Arial"/>
              <a:cs typeface="Arial"/>
              <a:sym typeface="Arial"/>
            </a:endParaRPr>
          </a:p>
        </p:txBody>
      </p:sp>
      <p:sp>
        <p:nvSpPr>
          <p:cNvPr id="286" name="Google Shape;286;gac959b557b_0_5:notes"/>
          <p:cNvSpPr txBox="1">
            <a:spLocks noGrp="1"/>
          </p:cNvSpPr>
          <p:nvPr>
            <p:ph type="sldNum" idx="12"/>
          </p:nvPr>
        </p:nvSpPr>
        <p:spPr>
          <a:xfrm>
            <a:off x="3885010" y="8684684"/>
            <a:ext cx="2971800" cy="459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6: Talking About Employment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lists some ways that families can help their loved one think about work and how they can take steps to set an employment goal.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Just raising your loved one’s awareness of jobs is a good first step. That means talking about work and jobs in general.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Connect wok to earning money.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Point out jobs that you and your loved one see in the community, on TV, or online.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Connect skills and interests to jobs.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Think about one step your loved one can take to start to connect their interests to possible jobs.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School can help prepare for community based work. That includes developing goals and connecting with services, like Pre ETS.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How are you talking to your loved one about work and earning money? </a:t>
            </a:r>
            <a:endParaRPr lang="en-US" dirty="0">
              <a:effectLst/>
            </a:endParaRPr>
          </a:p>
          <a:p>
            <a:pPr marL="0" lvl="0" indent="0" algn="l" rtl="0">
              <a:lnSpc>
                <a:spcPct val="115000"/>
              </a:lnSpc>
              <a:spcBef>
                <a:spcPts val="0"/>
              </a:spcBef>
              <a:spcAft>
                <a:spcPts val="0"/>
              </a:spcAft>
              <a:buClr>
                <a:schemeClr val="dk1"/>
              </a:buClr>
              <a:buSzPts val="1100"/>
              <a:buFont typeface="Arial"/>
              <a:buNone/>
            </a:pPr>
            <a:endParaRPr b="1" dirty="0"/>
          </a:p>
        </p:txBody>
      </p:sp>
      <p:sp>
        <p:nvSpPr>
          <p:cNvPr id="292" name="Google Shape;292;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txBox="1">
            <a:spLocks noGrp="1"/>
          </p:cNvSpPr>
          <p:nvPr>
            <p:ph type="body" idx="1"/>
          </p:nvPr>
        </p:nvSpPr>
        <p:spPr>
          <a:xfrm>
            <a:off x="685800" y="4400551"/>
            <a:ext cx="5486400" cy="3600400"/>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7: How Do I Help Identify Skills and Interests?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slide is shown to help participants think about how to help their loved ones set goals by first identifying skills and interests.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When we talk about setting goals, it’s often based on a person’s interests and preferences.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How can you help your loved one to start thinking about goals for work? To begin, focus 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your loved one’s strengths.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If you or they get stuck on this, consider asking family members, friends and others for their ideas.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Another way to get some ideas on their interests and strengths is to observe your loved one and take note of what kind of activities make them happy and engaged across different settings like at home, at school, or in the community.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Using a picture vision board can also help your loved one show their interests and or goals.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There are also sets of questions or surveys that can help with ideas.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Follow-Up/Discussion Questions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How does your loved one show their interests and skills? </a:t>
            </a:r>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https://</a:t>
            </a:r>
            <a:r>
              <a:rPr lang="en-US" sz="1200" kern="1200" dirty="0" err="1">
                <a:solidFill>
                  <a:schemeClr val="tx1"/>
                </a:solidFill>
                <a:effectLst/>
                <a:latin typeface="Arial" panose="020B0604020202020204" pitchFamily="34" charset="0"/>
                <a:ea typeface="Geneva" panose="020B0503030404040204" pitchFamily="34" charset="0"/>
                <a:cs typeface="+mn-cs"/>
              </a:rPr>
              <a:t>artfulparent.com</a:t>
            </a:r>
            <a:r>
              <a:rPr lang="en-US" sz="1200" kern="1200" dirty="0">
                <a:solidFill>
                  <a:schemeClr val="tx1"/>
                </a:solidFill>
                <a:effectLst/>
                <a:latin typeface="Arial" panose="020B0604020202020204" pitchFamily="34" charset="0"/>
                <a:ea typeface="Geneva" panose="020B0503030404040204" pitchFamily="34" charset="0"/>
                <a:cs typeface="+mn-cs"/>
              </a:rPr>
              <a:t>/make-vision-board-works-10-steps/ </a:t>
            </a:r>
            <a:endParaRPr lang="en-US" dirty="0">
              <a:effectLst/>
            </a:endParaRPr>
          </a:p>
          <a:p>
            <a:pPr marL="0" lvl="0" indent="0" algn="l" rtl="0">
              <a:lnSpc>
                <a:spcPct val="115000"/>
              </a:lnSpc>
              <a:spcBef>
                <a:spcPts val="0"/>
              </a:spcBef>
              <a:spcAft>
                <a:spcPts val="0"/>
              </a:spcAft>
              <a:buSzPts val="1400"/>
              <a:buNone/>
            </a:pPr>
            <a:endParaRPr b="1" dirty="0"/>
          </a:p>
        </p:txBody>
      </p:sp>
      <p:sp>
        <p:nvSpPr>
          <p:cNvPr id="370" name="Google Shape;370;p5: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8: Ideas to Start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Purpose of the Slide/Presenter </a:t>
            </a:r>
            <a:r>
              <a:rPr lang="en-US" sz="1200" kern="1200" dirty="0" err="1">
                <a:solidFill>
                  <a:schemeClr val="tx1"/>
                </a:solidFill>
                <a:effectLst/>
                <a:latin typeface="Arial" panose="020B0604020202020204" pitchFamily="34" charset="0"/>
                <a:ea typeface="Geneva" panose="020B0503030404040204" pitchFamily="34" charset="0"/>
                <a:cs typeface="+mn-cs"/>
              </a:rPr>
              <a:t>NotesIn</a:t>
            </a:r>
            <a:r>
              <a:rPr lang="en-US" sz="1200" kern="1200" dirty="0">
                <a:solidFill>
                  <a:schemeClr val="tx1"/>
                </a:solidFill>
                <a:effectLst/>
                <a:latin typeface="Arial" panose="020B0604020202020204" pitchFamily="34" charset="0"/>
                <a:ea typeface="Geneva" panose="020B0503030404040204" pitchFamily="34" charset="0"/>
                <a:cs typeface="+mn-cs"/>
              </a:rPr>
              <a:t> this slide, we explore more ways to gather information on skills and interests, and then think about how to match them to types of jobs.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There are many different tools to help you think about skills, interests, and how to find a job that is a good match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Charting the Life Course is a type of person centered planning that helps gather information and create goals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Another type of person centered planning in the Positive Personal profile.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Using tools like the Massachusetts Career Information System and O*Net is useful in learning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about what jobs might be a good match for your loved one’s interest and skills. </a:t>
            </a:r>
            <a:endParaRPr lang="en-US" dirty="0">
              <a:effectLst/>
            </a:endParaRPr>
          </a:p>
          <a:p>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Charting the Life Course https://</a:t>
            </a:r>
            <a:r>
              <a:rPr lang="en-US" sz="1200" kern="1200" dirty="0" err="1">
                <a:solidFill>
                  <a:schemeClr val="tx1"/>
                </a:solidFill>
                <a:effectLst/>
                <a:latin typeface="Arial" panose="020B0604020202020204" pitchFamily="34" charset="0"/>
                <a:ea typeface="Geneva" panose="020B0503030404040204" pitchFamily="34" charset="0"/>
                <a:cs typeface="+mn-cs"/>
              </a:rPr>
              <a:t>www.lifecoursetools.com</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Massachusetts Career Information System https://</a:t>
            </a:r>
            <a:r>
              <a:rPr lang="en-US" sz="1200" kern="1200" dirty="0" err="1">
                <a:solidFill>
                  <a:schemeClr val="tx1"/>
                </a:solidFill>
                <a:effectLst/>
                <a:latin typeface="Arial" panose="020B0604020202020204" pitchFamily="34" charset="0"/>
                <a:ea typeface="Geneva" panose="020B0503030404040204" pitchFamily="34" charset="0"/>
                <a:cs typeface="+mn-cs"/>
              </a:rPr>
              <a:t>portal.masscis.intocareers.org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O*NET https://</a:t>
            </a:r>
            <a:r>
              <a:rPr lang="en-US" sz="1200" kern="1200" dirty="0" err="1">
                <a:solidFill>
                  <a:schemeClr val="tx1"/>
                </a:solidFill>
                <a:effectLst/>
                <a:latin typeface="Arial" panose="020B0604020202020204" pitchFamily="34" charset="0"/>
                <a:ea typeface="Geneva" panose="020B0503030404040204" pitchFamily="34" charset="0"/>
                <a:cs typeface="+mn-cs"/>
              </a:rPr>
              <a:t>www.onetonline.org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Dr. Kit https://</a:t>
            </a:r>
            <a:r>
              <a:rPr lang="en-US" sz="1200" kern="1200" dirty="0" err="1">
                <a:solidFill>
                  <a:schemeClr val="tx1"/>
                </a:solidFill>
                <a:effectLst/>
                <a:latin typeface="Arial" panose="020B0604020202020204" pitchFamily="34" charset="0"/>
                <a:ea typeface="Geneva" panose="020B0503030404040204" pitchFamily="34" charset="0"/>
                <a:cs typeface="+mn-cs"/>
              </a:rPr>
              <a:t>www.drkit.org</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0"/>
              </a:spcBef>
              <a:spcAft>
                <a:spcPts val="0"/>
              </a:spcAft>
              <a:buSzPts val="1400"/>
              <a:buNone/>
            </a:pPr>
            <a:endParaRPr b="1" dirty="0"/>
          </a:p>
        </p:txBody>
      </p:sp>
      <p:sp>
        <p:nvSpPr>
          <p:cNvPr id="447" name="Google Shape;447;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7:notes"/>
          <p:cNvSpPr txBox="1">
            <a:spLocks noGrp="1"/>
          </p:cNvSpPr>
          <p:nvPr>
            <p:ph type="body" idx="1"/>
          </p:nvPr>
        </p:nvSpPr>
        <p:spPr>
          <a:xfrm>
            <a:off x="685800" y="4400552"/>
            <a:ext cx="5486400" cy="3600449"/>
          </a:xfrm>
          <a:prstGeom prst="rect">
            <a:avLst/>
          </a:prstGeom>
          <a:noFill/>
          <a:ln>
            <a:noFill/>
          </a:ln>
        </p:spPr>
        <p:txBody>
          <a:bodyPr spcFirstLastPara="1" wrap="square" lIns="91425" tIns="45700" rIns="91425" bIns="45700" anchor="t" anchorCtr="0">
            <a:noAutofit/>
          </a:bodyPr>
          <a:lstStyle/>
          <a:p>
            <a:r>
              <a:rPr lang="en-US" sz="1200" b="1" kern="1200" dirty="0">
                <a:solidFill>
                  <a:schemeClr val="tx1"/>
                </a:solidFill>
                <a:effectLst/>
                <a:latin typeface="Arial" panose="020B0604020202020204" pitchFamily="34" charset="0"/>
                <a:ea typeface="Geneva" panose="020B0503030404040204" pitchFamily="34" charset="0"/>
                <a:cs typeface="+mn-cs"/>
              </a:rPr>
              <a:t>Slide 9: Positive Personal Profile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Purpose of the Slide/Presenter Notes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is an example of a planning tool to help gather information that will lead to a vision and action plan. Information can come from the loved one, family, friends, school or community organization staff. Because information is gathered from different people, it can offer a more holistic view of the person across different environments. There is also a section for generating creative ideas for supporting the individuals as they move forward. </a:t>
            </a:r>
            <a:endParaRPr lang="en-US" dirty="0"/>
          </a:p>
          <a:p>
            <a:r>
              <a:rPr lang="en-US" sz="1200" b="1" kern="1200" dirty="0">
                <a:solidFill>
                  <a:schemeClr val="tx1"/>
                </a:solidFill>
                <a:effectLst/>
                <a:latin typeface="Arial" panose="020B0604020202020204" pitchFamily="34" charset="0"/>
                <a:ea typeface="Geneva" panose="020B0503030404040204" pitchFamily="34" charset="0"/>
                <a:cs typeface="+mn-cs"/>
              </a:rPr>
              <a:t>Talking Points </a:t>
            </a:r>
            <a:endParaRPr lang="en-US" dirty="0"/>
          </a:p>
          <a:p>
            <a:r>
              <a:rPr lang="en-US" sz="1200" kern="1200" dirty="0">
                <a:solidFill>
                  <a:schemeClr val="tx1"/>
                </a:solidFill>
                <a:effectLst/>
                <a:latin typeface="Arial" panose="020B0604020202020204" pitchFamily="34" charset="0"/>
                <a:ea typeface="Geneva" panose="020B0503030404040204" pitchFamily="34" charset="0"/>
                <a:cs typeface="+mn-cs"/>
              </a:rPr>
              <a:t>»  This profile form can capture detailed information on your loved one from different sources. That information can add to what you observe when you are with your loved one.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It gathers information on likes, dislikes, work experience, skills, environment and other preferences, accommodation or support needs including transportation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All this information can help when generating ideas for future activities including work, and thinking about support needs.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This, like the vision board helps your loved one express goals, interests and preferences </a:t>
            </a:r>
            <a:r>
              <a:rPr lang="en-US" sz="1200" b="1" kern="1200" dirty="0">
                <a:solidFill>
                  <a:schemeClr val="tx1"/>
                </a:solidFill>
                <a:effectLst/>
                <a:latin typeface="Arial" panose="020B0604020202020204" pitchFamily="34" charset="0"/>
                <a:ea typeface="Geneva" panose="020B0503030404040204" pitchFamily="34" charset="0"/>
                <a:cs typeface="+mn-cs"/>
              </a:rPr>
              <a:t>Additional Resources/References </a:t>
            </a:r>
            <a:endParaRPr lang="en-US" dirty="0">
              <a:effectLst/>
            </a:endParaRPr>
          </a:p>
          <a:p>
            <a:r>
              <a:rPr lang="en-US" sz="1200" kern="1200" dirty="0">
                <a:solidFill>
                  <a:schemeClr val="tx1"/>
                </a:solidFill>
                <a:effectLst/>
                <a:latin typeface="Arial" panose="020B0604020202020204" pitchFamily="34" charset="0"/>
                <a:ea typeface="Geneva" panose="020B0503030404040204" pitchFamily="34" charset="0"/>
                <a:cs typeface="+mn-cs"/>
              </a:rPr>
              <a:t>» Developing a Positive Personal Profile https://</a:t>
            </a:r>
            <a:r>
              <a:rPr lang="en-US" sz="1200" kern="1200" dirty="0" err="1">
                <a:solidFill>
                  <a:schemeClr val="tx1"/>
                </a:solidFill>
                <a:effectLst/>
                <a:latin typeface="Arial" panose="020B0604020202020204" pitchFamily="34" charset="0"/>
                <a:ea typeface="Geneva" panose="020B0503030404040204" pitchFamily="34" charset="0"/>
                <a:cs typeface="+mn-cs"/>
              </a:rPr>
              <a:t>employmentfirstma.org</a:t>
            </a:r>
            <a:r>
              <a:rPr lang="en-US" sz="1200" kern="1200" dirty="0">
                <a:solidFill>
                  <a:schemeClr val="tx1"/>
                </a:solidFill>
                <a:effectLst/>
                <a:latin typeface="Arial" panose="020B0604020202020204" pitchFamily="34" charset="0"/>
                <a:ea typeface="Geneva" panose="020B0503030404040204" pitchFamily="34" charset="0"/>
                <a:cs typeface="+mn-cs"/>
              </a:rPr>
              <a:t>/files/</a:t>
            </a:r>
            <a:r>
              <a:rPr lang="en-US" sz="1200" kern="1200" dirty="0" err="1">
                <a:solidFill>
                  <a:schemeClr val="tx1"/>
                </a:solidFill>
                <a:effectLst/>
                <a:latin typeface="Arial" panose="020B0604020202020204" pitchFamily="34" charset="0"/>
                <a:ea typeface="Geneva" panose="020B0503030404040204" pitchFamily="34" charset="0"/>
                <a:cs typeface="+mn-cs"/>
              </a:rPr>
              <a:t>PositivePersonalProfile_Transcen.pdf</a:t>
            </a:r>
            <a:r>
              <a:rPr lang="en-US" sz="1200" kern="1200" dirty="0">
                <a:solidFill>
                  <a:schemeClr val="tx1"/>
                </a:solidFill>
                <a:effectLst/>
                <a:latin typeface="Arial" panose="020B0604020202020204" pitchFamily="34" charset="0"/>
                <a:ea typeface="Geneva" panose="020B0503030404040204" pitchFamily="34" charset="0"/>
                <a:cs typeface="+mn-cs"/>
              </a:rPr>
              <a:t> </a:t>
            </a:r>
            <a:endParaRPr lang="en-US" dirty="0">
              <a:effectLst/>
            </a:endParaRPr>
          </a:p>
          <a:p>
            <a:pPr marL="0" lvl="0" indent="0" algn="l" rtl="0">
              <a:lnSpc>
                <a:spcPct val="100000"/>
              </a:lnSpc>
              <a:spcBef>
                <a:spcPts val="800"/>
              </a:spcBef>
              <a:spcAft>
                <a:spcPts val="0"/>
              </a:spcAft>
              <a:buSzPts val="1400"/>
              <a:buNone/>
            </a:pPr>
            <a:endParaRPr b="1" dirty="0"/>
          </a:p>
        </p:txBody>
      </p:sp>
      <p:sp>
        <p:nvSpPr>
          <p:cNvPr id="524" name="Google Shape;524;p7: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2D74-2660-B344-AFE9-F8D91727064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FABC8C5-328F-6B4D-B3CA-42B5F0926A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856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FC-8DC4-1043-9116-9C8878D18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96530-A4DA-234C-80A3-6FFA0FD1A9F1}"/>
              </a:ext>
            </a:extLst>
          </p:cNvPr>
          <p:cNvSpPr>
            <a:spLocks noGrp="1"/>
          </p:cNvSpPr>
          <p:nvPr>
            <p:ph sz="half" idx="1"/>
          </p:nvPr>
        </p:nvSpPr>
        <p:spPr>
          <a:xfrm>
            <a:off x="914162"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C3B30-E6B1-EE49-A601-FAD230136040}"/>
              </a:ext>
            </a:extLst>
          </p:cNvPr>
          <p:cNvSpPr>
            <a:spLocks noGrp="1"/>
          </p:cNvSpPr>
          <p:nvPr>
            <p:ph sz="half" idx="2"/>
          </p:nvPr>
        </p:nvSpPr>
        <p:spPr>
          <a:xfrm>
            <a:off x="6195986" y="1752600"/>
            <a:ext cx="5078677" cy="381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150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1EC8-14B2-40FB-B1AD-D4C460225F73}"/>
              </a:ext>
            </a:extLst>
          </p:cNvPr>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01587-F072-4A3A-AF83-D46B7AA3F030}"/>
              </a:ext>
            </a:extLst>
          </p:cNvPr>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6A011-62BC-4BE7-8350-20ABEF834960}"/>
              </a:ext>
            </a:extLst>
          </p:cNvPr>
          <p:cNvSpPr>
            <a:spLocks noGrp="1"/>
          </p:cNvSpPr>
          <p:nvPr>
            <p:ph type="dt" sz="half" idx="10"/>
          </p:nvPr>
        </p:nvSpPr>
        <p:spPr>
          <a:xfrm>
            <a:off x="837982" y="6356351"/>
            <a:ext cx="2742486" cy="365125"/>
          </a:xfrm>
          <a:prstGeom prst="rect">
            <a:avLst/>
          </a:prstGeom>
        </p:spPr>
        <p:txBody>
          <a:bodyPr/>
          <a:lstStyle/>
          <a:p>
            <a:fld id="{742D6421-0636-42AD-8A99-5FD7D7BA320B}" type="datetimeFigureOut">
              <a:rPr lang="en-US" smtClean="0"/>
              <a:t>3/11/21</a:t>
            </a:fld>
            <a:endParaRPr lang="en-US"/>
          </a:p>
        </p:txBody>
      </p:sp>
      <p:sp>
        <p:nvSpPr>
          <p:cNvPr id="5" name="Footer Placeholder 4">
            <a:extLst>
              <a:ext uri="{FF2B5EF4-FFF2-40B4-BE49-F238E27FC236}">
                <a16:creationId xmlns:a16="http://schemas.microsoft.com/office/drawing/2014/main" id="{564835C0-9A0F-477A-B4A7-88957CE32C8E}"/>
              </a:ext>
            </a:extLst>
          </p:cNvPr>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5C4A91C-3133-4182-B010-9E8396ECC384}"/>
              </a:ext>
            </a:extLst>
          </p:cNvPr>
          <p:cNvSpPr>
            <a:spLocks noGrp="1"/>
          </p:cNvSpPr>
          <p:nvPr>
            <p:ph type="sldNum" sz="quarter" idx="12"/>
          </p:nvPr>
        </p:nvSpPr>
        <p:spPr>
          <a:xfrm>
            <a:off x="8608357" y="6356351"/>
            <a:ext cx="2742486" cy="365125"/>
          </a:xfrm>
          <a:prstGeom prst="rect">
            <a:avLst/>
          </a:prstGeom>
        </p:spPr>
        <p:txBody>
          <a:bodyPr/>
          <a:lstStyle/>
          <a:p>
            <a:fld id="{FF52F141-CA7C-42D7-AEEC-C7895354865B}" type="slidenum">
              <a:rPr lang="en-US" smtClean="0"/>
              <a:t>‹#›</a:t>
            </a:fld>
            <a:endParaRPr lang="en-US"/>
          </a:p>
        </p:txBody>
      </p:sp>
    </p:spTree>
    <p:extLst>
      <p:ext uri="{BB962C8B-B14F-4D97-AF65-F5344CB8AC3E}">
        <p14:creationId xmlns:p14="http://schemas.microsoft.com/office/powerpoint/2010/main" val="285103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1EC8-14B2-40FB-B1AD-D4C460225F73}"/>
              </a:ext>
            </a:extLst>
          </p:cNvPr>
          <p:cNvSpPr>
            <a:spLocks noGrp="1"/>
          </p:cNvSpPr>
          <p:nvPr>
            <p:ph type="title"/>
          </p:nvPr>
        </p:nvSpPr>
        <p:spPr>
          <a:xfrm>
            <a:off x="831633" y="1709739"/>
            <a:ext cx="1051286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01587-F072-4A3A-AF83-D46B7AA3F030}"/>
              </a:ext>
            </a:extLst>
          </p:cNvPr>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49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userDrawn="1">
  <p:cSld name="1_Title and Content">
    <p:spTree>
      <p:nvGrpSpPr>
        <p:cNvPr id="1" name="Shape 21"/>
        <p:cNvGrpSpPr/>
        <p:nvPr/>
      </p:nvGrpSpPr>
      <p:grpSpPr>
        <a:xfrm>
          <a:off x="0" y="0"/>
          <a:ext cx="0" cy="0"/>
          <a:chOff x="0" y="0"/>
          <a:chExt cx="0" cy="0"/>
        </a:xfrm>
      </p:grpSpPr>
      <p:sp>
        <p:nvSpPr>
          <p:cNvPr id="23" name="Google Shape;23;p22"/>
          <p:cNvSpPr txBox="1">
            <a:spLocks noGrp="1"/>
          </p:cNvSpPr>
          <p:nvPr>
            <p:ph type="body" idx="1"/>
          </p:nvPr>
        </p:nvSpPr>
        <p:spPr>
          <a:xfrm>
            <a:off x="609441" y="1577340"/>
            <a:ext cx="10969943"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775954" y="6377940"/>
            <a:ext cx="280343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 name="Title 1">
            <a:extLst>
              <a:ext uri="{FF2B5EF4-FFF2-40B4-BE49-F238E27FC236}">
                <a16:creationId xmlns:a16="http://schemas.microsoft.com/office/drawing/2014/main" id="{9A5D2D74-2660-B344-AFE9-F8D91727064C}"/>
              </a:ext>
            </a:extLst>
          </p:cNvPr>
          <p:cNvSpPr>
            <a:spLocks noGrp="1"/>
          </p:cNvSpPr>
          <p:nvPr>
            <p:ph type="title"/>
          </p:nvPr>
        </p:nvSpPr>
        <p:spPr>
          <a:xfrm>
            <a:off x="914162" y="457200"/>
            <a:ext cx="10360501" cy="1143000"/>
          </a:xfrm>
        </p:spPr>
        <p:txBody>
          <a:bodyPr/>
          <a:lstStyle/>
          <a:p>
            <a:r>
              <a:rPr lang="en-US" dirty="0"/>
              <a:t>Click to edit Master title style</a:t>
            </a:r>
          </a:p>
        </p:txBody>
      </p:sp>
    </p:spTree>
    <p:extLst>
      <p:ext uri="{BB962C8B-B14F-4D97-AF65-F5344CB8AC3E}">
        <p14:creationId xmlns:p14="http://schemas.microsoft.com/office/powerpoint/2010/main" val="181132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userDrawn="1">
  <p:cSld name="1_Two Content">
    <p:spTree>
      <p:nvGrpSpPr>
        <p:cNvPr id="1" name="Shape 27"/>
        <p:cNvGrpSpPr/>
        <p:nvPr/>
      </p:nvGrpSpPr>
      <p:grpSpPr>
        <a:xfrm>
          <a:off x="0" y="0"/>
          <a:ext cx="0" cy="0"/>
          <a:chOff x="0" y="0"/>
          <a:chExt cx="0" cy="0"/>
        </a:xfrm>
      </p:grpSpPr>
      <p:sp>
        <p:nvSpPr>
          <p:cNvPr id="29" name="Google Shape;29;p23"/>
          <p:cNvSpPr txBox="1">
            <a:spLocks noGrp="1"/>
          </p:cNvSpPr>
          <p:nvPr>
            <p:ph type="body" idx="1"/>
          </p:nvPr>
        </p:nvSpPr>
        <p:spPr>
          <a:xfrm>
            <a:off x="609441" y="1577340"/>
            <a:ext cx="5302139"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30" name="Google Shape;30;p23"/>
          <p:cNvSpPr txBox="1">
            <a:spLocks noGrp="1"/>
          </p:cNvSpPr>
          <p:nvPr>
            <p:ph type="body" idx="2"/>
          </p:nvPr>
        </p:nvSpPr>
        <p:spPr>
          <a:xfrm>
            <a:off x="6277245" y="1577340"/>
            <a:ext cx="5302139"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775954" y="6377940"/>
            <a:ext cx="2803430"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 name="Title 1">
            <a:extLst>
              <a:ext uri="{FF2B5EF4-FFF2-40B4-BE49-F238E27FC236}">
                <a16:creationId xmlns:a16="http://schemas.microsoft.com/office/drawing/2014/main" id="{9A5D2D74-2660-B344-AFE9-F8D91727064C}"/>
              </a:ext>
            </a:extLst>
          </p:cNvPr>
          <p:cNvSpPr>
            <a:spLocks noGrp="1"/>
          </p:cNvSpPr>
          <p:nvPr>
            <p:ph type="title"/>
          </p:nvPr>
        </p:nvSpPr>
        <p:spPr>
          <a:xfrm>
            <a:off x="914162" y="457200"/>
            <a:ext cx="10360501" cy="1143000"/>
          </a:xfrm>
        </p:spPr>
        <p:txBody>
          <a:bodyPr/>
          <a:lstStyle/>
          <a:p>
            <a:r>
              <a:rPr lang="en-US" dirty="0"/>
              <a:t>Click to edit Master title style</a:t>
            </a:r>
          </a:p>
        </p:txBody>
      </p:sp>
    </p:spTree>
    <p:extLst>
      <p:ext uri="{BB962C8B-B14F-4D97-AF65-F5344CB8AC3E}">
        <p14:creationId xmlns:p14="http://schemas.microsoft.com/office/powerpoint/2010/main" val="312232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27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8A55487-52F1-A449-8D7B-F3806BE2D105}"/>
              </a:ext>
            </a:extLst>
          </p:cNvPr>
          <p:cNvSpPr>
            <a:spLocks noGrp="1" noChangeArrowheads="1"/>
          </p:cNvSpPr>
          <p:nvPr>
            <p:ph type="title"/>
          </p:nvPr>
        </p:nvSpPr>
        <p:spPr bwMode="auto">
          <a:xfrm>
            <a:off x="914162" y="457200"/>
            <a:ext cx="10360501"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7C847538-DA64-994B-8402-39D4FE540499}"/>
              </a:ext>
            </a:extLst>
          </p:cNvPr>
          <p:cNvSpPr>
            <a:spLocks noGrp="1" noChangeArrowheads="1"/>
          </p:cNvSpPr>
          <p:nvPr>
            <p:ph type="body" idx="1"/>
          </p:nvPr>
        </p:nvSpPr>
        <p:spPr bwMode="auto">
          <a:xfrm>
            <a:off x="914162" y="1752600"/>
            <a:ext cx="10360501"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728" r:id="rId1"/>
    <p:sldLayoutId id="2147483730" r:id="rId2"/>
    <p:sldLayoutId id="2147483744" r:id="rId3"/>
    <p:sldLayoutId id="2147483748" r:id="rId4"/>
    <p:sldLayoutId id="2147483746" r:id="rId5"/>
    <p:sldLayoutId id="2147483747" r:id="rId6"/>
  </p:sldLayoutIdLst>
  <p:txStyles>
    <p:titleStyle>
      <a:lvl1pPr algn="ctr" rtl="0" eaLnBrk="0" fontAlgn="base" hangingPunct="0">
        <a:spcBef>
          <a:spcPct val="0"/>
        </a:spcBef>
        <a:spcAft>
          <a:spcPct val="0"/>
        </a:spcAft>
        <a:defRPr sz="4000" b="1" i="0" kern="1200">
          <a:solidFill>
            <a:schemeClr val="tx2"/>
          </a:solidFill>
          <a:latin typeface="Myriad Pro"/>
          <a:ea typeface="+mj-ea"/>
          <a:cs typeface="Myriad Pro"/>
        </a:defRPr>
      </a:lvl1pPr>
      <a:lvl2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2pPr>
      <a:lvl3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3pPr>
      <a:lvl4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4pPr>
      <a:lvl5pPr algn="ctr" rtl="0" eaLnBrk="0" fontAlgn="base" hangingPunct="0">
        <a:spcBef>
          <a:spcPct val="0"/>
        </a:spcBef>
        <a:spcAft>
          <a:spcPct val="0"/>
        </a:spcAft>
        <a:defRPr sz="3200" b="1">
          <a:solidFill>
            <a:schemeClr val="tx2"/>
          </a:solidFill>
          <a:latin typeface="Verdana" panose="020B0604030504040204" pitchFamily="34" charset="0"/>
          <a:ea typeface="Osaka" pitchFamily="-88" charset="-128"/>
        </a:defRPr>
      </a:lvl5pPr>
      <a:lvl6pPr marL="457200" algn="ctr" rtl="0" fontAlgn="base">
        <a:spcBef>
          <a:spcPct val="0"/>
        </a:spcBef>
        <a:spcAft>
          <a:spcPct val="0"/>
        </a:spcAft>
        <a:defRPr sz="3200" b="1">
          <a:solidFill>
            <a:schemeClr val="tx2"/>
          </a:solidFill>
          <a:latin typeface="Verdana" panose="020B0604030504040204" pitchFamily="34" charset="0"/>
          <a:ea typeface="Osaka" pitchFamily="-88" charset="-128"/>
        </a:defRPr>
      </a:lvl6pPr>
      <a:lvl7pPr marL="914400" algn="ctr" rtl="0" fontAlgn="base">
        <a:spcBef>
          <a:spcPct val="0"/>
        </a:spcBef>
        <a:spcAft>
          <a:spcPct val="0"/>
        </a:spcAft>
        <a:defRPr sz="3200" b="1">
          <a:solidFill>
            <a:schemeClr val="tx2"/>
          </a:solidFill>
          <a:latin typeface="Verdana" panose="020B0604030504040204" pitchFamily="34" charset="0"/>
          <a:ea typeface="Osaka" pitchFamily="-88" charset="-128"/>
        </a:defRPr>
      </a:lvl7pPr>
      <a:lvl8pPr marL="1371600" algn="ctr" rtl="0" fontAlgn="base">
        <a:spcBef>
          <a:spcPct val="0"/>
        </a:spcBef>
        <a:spcAft>
          <a:spcPct val="0"/>
        </a:spcAft>
        <a:defRPr sz="3200" b="1">
          <a:solidFill>
            <a:schemeClr val="tx2"/>
          </a:solidFill>
          <a:latin typeface="Verdana" panose="020B0604030504040204" pitchFamily="34" charset="0"/>
          <a:ea typeface="Osaka" pitchFamily="-88" charset="-128"/>
        </a:defRPr>
      </a:lvl8pPr>
      <a:lvl9pPr marL="1828800" algn="ctr" rtl="0" fontAlgn="base">
        <a:spcBef>
          <a:spcPct val="0"/>
        </a:spcBef>
        <a:spcAft>
          <a:spcPct val="0"/>
        </a:spcAft>
        <a:defRPr sz="3200" b="1">
          <a:solidFill>
            <a:schemeClr val="tx2"/>
          </a:solidFill>
          <a:latin typeface="Verdana" panose="020B0604030504040204" pitchFamily="34" charset="0"/>
          <a:ea typeface="Osaka" pitchFamily="-88" charset="-128"/>
        </a:defRPr>
      </a:lvl9pPr>
    </p:titleStyle>
    <p:bodyStyle>
      <a:lvl1pPr marL="342900" indent="-342900" algn="l" rtl="0" eaLnBrk="0" fontAlgn="base" hangingPunct="0">
        <a:spcBef>
          <a:spcPct val="20000"/>
        </a:spcBef>
        <a:spcAft>
          <a:spcPct val="0"/>
        </a:spcAft>
        <a:buChar char="•"/>
        <a:defRPr sz="3200" b="1" i="0" kern="1200">
          <a:solidFill>
            <a:schemeClr val="tx1"/>
          </a:solidFill>
          <a:latin typeface="Myriad Pro"/>
          <a:ea typeface="+mn-ea"/>
          <a:cs typeface="Myriad Pro"/>
        </a:defRPr>
      </a:lvl1pPr>
      <a:lvl2pPr marL="742950" indent="-285750" algn="l" rtl="0" eaLnBrk="0" fontAlgn="base" hangingPunct="0">
        <a:spcBef>
          <a:spcPct val="20000"/>
        </a:spcBef>
        <a:spcAft>
          <a:spcPct val="0"/>
        </a:spcAft>
        <a:buChar char="–"/>
        <a:defRPr sz="2800" b="1" i="0" kern="1200">
          <a:solidFill>
            <a:schemeClr val="tx1"/>
          </a:solidFill>
          <a:latin typeface="Myriad Pro"/>
          <a:ea typeface="+mn-ea"/>
          <a:cs typeface="Myriad Pro"/>
        </a:defRPr>
      </a:lvl2pPr>
      <a:lvl3pPr marL="1143000" indent="-228600" algn="l" rtl="0" eaLnBrk="0" fontAlgn="base" hangingPunct="0">
        <a:spcBef>
          <a:spcPct val="20000"/>
        </a:spcBef>
        <a:spcAft>
          <a:spcPct val="0"/>
        </a:spcAft>
        <a:buChar char="•"/>
        <a:defRPr sz="2400" b="1" i="0" kern="1200">
          <a:solidFill>
            <a:schemeClr val="tx1"/>
          </a:solidFill>
          <a:latin typeface="Myriad Pro"/>
          <a:ea typeface="+mn-ea"/>
          <a:cs typeface="Myriad Pro"/>
        </a:defRPr>
      </a:lvl3pPr>
      <a:lvl4pPr marL="16002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4pPr>
      <a:lvl5pPr marL="2057400" indent="-228600" algn="l" rtl="0" eaLnBrk="0" fontAlgn="base" hangingPunct="0">
        <a:spcBef>
          <a:spcPct val="20000"/>
        </a:spcBef>
        <a:spcAft>
          <a:spcPct val="0"/>
        </a:spcAft>
        <a:buChar char="»"/>
        <a:defRPr sz="2000" b="1" i="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396272"/>
      </p:ext>
    </p:extLst>
  </p:cSld>
  <p:clrMap bg1="lt1" tx1="dk1" bg2="lt2" tx2="dk2" accent1="accent1" accent2="accent2" accent3="accent3" accent4="accent4" accent5="accent5" accent6="accent6" hlink="hlink" folHlink="folHlink"/>
  <p:sldLayoutIdLst>
    <p:sldLayoutId id="214748374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masscis.intocareers.org/default.aspx"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masscis.intocareers.org/onet_short_ip/onet_short_ip_intro.aspx"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mynextmove.org/explore/i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0C9-BC37-4139-B6DB-75F4F4AB93C0}"/>
              </a:ext>
            </a:extLst>
          </p:cNvPr>
          <p:cNvSpPr>
            <a:spLocks noGrp="1"/>
          </p:cNvSpPr>
          <p:nvPr>
            <p:ph type="title"/>
          </p:nvPr>
        </p:nvSpPr>
        <p:spPr>
          <a:xfrm>
            <a:off x="912812" y="2590800"/>
            <a:ext cx="10360501" cy="1362075"/>
          </a:xfrm>
        </p:spPr>
        <p:txBody>
          <a:bodyPr wrap="square" anchor="t">
            <a:normAutofit fontScale="90000"/>
          </a:bodyPr>
          <a:lstStyle/>
          <a:p>
            <a:pPr>
              <a:lnSpc>
                <a:spcPct val="90000"/>
              </a:lnSpc>
            </a:pPr>
            <a:r>
              <a:rPr lang="en-US" dirty="0"/>
              <a:t>Module 1 </a:t>
            </a:r>
            <a:br>
              <a:rPr lang="en-US" sz="5400" dirty="0"/>
            </a:br>
            <a:r>
              <a:rPr lang="en-US" sz="3100" dirty="0">
                <a:solidFill>
                  <a:srgbClr val="006699"/>
                </a:solidFill>
              </a:rPr>
              <a:t>Setting Goals and Taking Action</a:t>
            </a:r>
            <a:br>
              <a:rPr lang="en-US" sz="3100" dirty="0">
                <a:solidFill>
                  <a:srgbClr val="006699"/>
                </a:solidFill>
              </a:rPr>
            </a:br>
            <a:endParaRPr lang="en-US" sz="3100" dirty="0">
              <a:solidFill>
                <a:srgbClr val="006699"/>
              </a:solidFill>
            </a:endParaRPr>
          </a:p>
        </p:txBody>
      </p:sp>
    </p:spTree>
    <p:extLst>
      <p:ext uri="{BB962C8B-B14F-4D97-AF65-F5344CB8AC3E}">
        <p14:creationId xmlns:p14="http://schemas.microsoft.com/office/powerpoint/2010/main" val="273041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75" name="Google Shape;675;p8"/>
          <p:cNvSpPr txBox="1">
            <a:spLocks noGrp="1"/>
          </p:cNvSpPr>
          <p:nvPr>
            <p:ph type="title"/>
          </p:nvPr>
        </p:nvSpPr>
        <p:spPr/>
        <p:txBody>
          <a:bodyPr/>
          <a:lstStyle/>
          <a:p>
            <a:pPr lvl="0"/>
            <a:r>
              <a:rPr lang="en-US" dirty="0"/>
              <a:t>Charting the Life course</a:t>
            </a:r>
            <a:br>
              <a:rPr lang="en-US" dirty="0"/>
            </a:br>
            <a:r>
              <a:rPr lang="en-US" sz="2400" dirty="0">
                <a:solidFill>
                  <a:srgbClr val="006699"/>
                </a:solidFill>
              </a:rPr>
              <a:t>Sharing your loved one’s vision on one page</a:t>
            </a:r>
          </a:p>
        </p:txBody>
      </p:sp>
      <p:sp>
        <p:nvSpPr>
          <p:cNvPr id="676" name="Google Shape;676;p8"/>
          <p:cNvSpPr txBox="1">
            <a:spLocks noGrp="1"/>
          </p:cNvSpPr>
          <p:nvPr>
            <p:ph idx="1"/>
          </p:nvPr>
        </p:nvSpPr>
        <p:spPr/>
        <p:txBody>
          <a:bodyPr/>
          <a:lstStyle/>
          <a:p>
            <a:pPr lvl="0"/>
            <a:r>
              <a:rPr lang="en-US" dirty="0"/>
              <a:t>What do you want to do during daytime (school) hours when school is over?  </a:t>
            </a:r>
          </a:p>
          <a:p>
            <a:pPr lvl="0"/>
            <a:r>
              <a:rPr lang="en-US" dirty="0"/>
              <a:t>What does your ideal day look like? </a:t>
            </a:r>
          </a:p>
          <a:p>
            <a:pPr lvl="0"/>
            <a:r>
              <a:rPr lang="en-US" dirty="0"/>
              <a:t>What makes a bad day for you?</a:t>
            </a:r>
          </a:p>
          <a:p>
            <a:pPr lvl="0"/>
            <a:r>
              <a:rPr lang="en-US" dirty="0"/>
              <a:t>Have you thought about college or vocational training for a specific job or career?</a:t>
            </a:r>
          </a:p>
          <a:p>
            <a:pPr lvl="0"/>
            <a:r>
              <a:rPr lang="en-US" dirty="0"/>
              <a:t>What kind of job do you think you would like? </a:t>
            </a:r>
          </a:p>
          <a:p>
            <a:pPr lvl="1"/>
            <a:endParaRPr lang="en-US" dirty="0"/>
          </a:p>
          <a:p>
            <a:pPr lvl="0"/>
            <a:endParaRPr lang="en-US" dirty="0"/>
          </a:p>
          <a:p>
            <a:pPr lvl="0"/>
            <a:endParaRPr lang="en-US" dirty="0"/>
          </a:p>
        </p:txBody>
      </p:sp>
    </p:spTree>
    <p:extLst>
      <p:ext uri="{BB962C8B-B14F-4D97-AF65-F5344CB8AC3E}">
        <p14:creationId xmlns:p14="http://schemas.microsoft.com/office/powerpoint/2010/main" val="407106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752" name="Google Shape;752;p9"/>
          <p:cNvSpPr txBox="1">
            <a:spLocks noGrp="1"/>
          </p:cNvSpPr>
          <p:nvPr>
            <p:ph type="title"/>
          </p:nvPr>
        </p:nvSpPr>
        <p:spPr>
          <a:xfrm>
            <a:off x="914162" y="228600"/>
            <a:ext cx="10360501" cy="1143000"/>
          </a:xfrm>
        </p:spPr>
        <p:txBody>
          <a:bodyPr/>
          <a:lstStyle/>
          <a:p>
            <a:pPr lvl="0"/>
            <a:r>
              <a:rPr lang="en-US" dirty="0" err="1"/>
              <a:t>CtLC</a:t>
            </a:r>
            <a:r>
              <a:rPr lang="en-US" dirty="0"/>
              <a:t> Trajectory</a:t>
            </a:r>
            <a:br>
              <a:rPr lang="en-US" dirty="0"/>
            </a:br>
            <a:endParaRPr lang="en-US" dirty="0"/>
          </a:p>
        </p:txBody>
      </p:sp>
      <p:pic>
        <p:nvPicPr>
          <p:cNvPr id="13" name="Google Shape;753;p9" title="Slide 11 – a blank Charting the Life Course Life Trajectory template."/>
          <p:cNvPicPr preferRelativeResize="0">
            <a:picLocks noGrp="1"/>
          </p:cNvPicPr>
          <p:nvPr>
            <p:ph type="body" idx="2"/>
          </p:nvPr>
        </p:nvPicPr>
        <p:blipFill rotWithShape="1">
          <a:blip r:embed="rId3">
            <a:alphaModFix/>
          </a:blip>
          <a:srcRect/>
          <a:stretch/>
        </p:blipFill>
        <p:spPr>
          <a:xfrm>
            <a:off x="1598612" y="856361"/>
            <a:ext cx="8970952" cy="5087239"/>
          </a:xfrm>
          <a:prstGeom prst="rect">
            <a:avLst/>
          </a:prstGeom>
          <a:noFill/>
          <a:ln>
            <a:noFill/>
          </a:ln>
        </p:spPr>
      </p:pic>
    </p:spTree>
    <p:extLst>
      <p:ext uri="{BB962C8B-B14F-4D97-AF65-F5344CB8AC3E}">
        <p14:creationId xmlns:p14="http://schemas.microsoft.com/office/powerpoint/2010/main" val="102422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829" name="Google Shape;829;p11"/>
          <p:cNvSpPr txBox="1">
            <a:spLocks noGrp="1"/>
          </p:cNvSpPr>
          <p:nvPr>
            <p:ph type="title"/>
          </p:nvPr>
        </p:nvSpPr>
        <p:spPr>
          <a:xfrm>
            <a:off x="912812" y="152400"/>
            <a:ext cx="10360501" cy="1143000"/>
          </a:xfrm>
        </p:spPr>
        <p:txBody>
          <a:bodyPr/>
          <a:lstStyle/>
          <a:p>
            <a:pPr lvl="0"/>
            <a:r>
              <a:rPr lang="en-US" dirty="0"/>
              <a:t>Massachusetts Career Information System</a:t>
            </a:r>
          </a:p>
        </p:txBody>
      </p:sp>
      <p:sp>
        <p:nvSpPr>
          <p:cNvPr id="830" name="Google Shape;830;p11"/>
          <p:cNvSpPr txBox="1">
            <a:spLocks noGrp="1"/>
          </p:cNvSpPr>
          <p:nvPr>
            <p:ph idx="1"/>
          </p:nvPr>
        </p:nvSpPr>
        <p:spPr>
          <a:xfrm>
            <a:off x="914162" y="1752600"/>
            <a:ext cx="7161450" cy="2286000"/>
          </a:xfrm>
        </p:spPr>
        <p:txBody>
          <a:bodyPr/>
          <a:lstStyle/>
          <a:p>
            <a:pPr lvl="0"/>
            <a:r>
              <a:rPr lang="en-US" dirty="0"/>
              <a:t>Interests</a:t>
            </a:r>
          </a:p>
          <a:p>
            <a:pPr lvl="0"/>
            <a:r>
              <a:rPr lang="en-US" dirty="0"/>
              <a:t>Types of jobs</a:t>
            </a:r>
          </a:p>
          <a:p>
            <a:pPr lvl="0"/>
            <a:r>
              <a:rPr lang="en-US" dirty="0"/>
              <a:t>Education and Training</a:t>
            </a:r>
          </a:p>
          <a:p>
            <a:pPr lvl="0"/>
            <a:endParaRPr lang="en-US" dirty="0"/>
          </a:p>
          <a:p>
            <a:pPr lvl="0"/>
            <a:endParaRPr lang="en-US" dirty="0"/>
          </a:p>
          <a:p>
            <a:pPr marL="0" lvl="0" indent="0">
              <a:buNone/>
            </a:pPr>
            <a:r>
              <a:rPr lang="en-US" sz="2400" dirty="0">
                <a:hlinkClick r:id="rId3"/>
              </a:rPr>
              <a:t>https://masscis.intocareers.org/default.aspx</a:t>
            </a:r>
            <a:endParaRPr lang="en-US" sz="2400" dirty="0"/>
          </a:p>
        </p:txBody>
      </p:sp>
      <p:pic>
        <p:nvPicPr>
          <p:cNvPr id="30" name="Google Shape;831;p11" descr="The viewer sees information on assessments and two photos of teenagers." title="Slide 12: A Screenshot of the Massachusetts Career Information System webpage."/>
          <p:cNvPicPr preferRelativeResize="0">
            <a:picLocks noGrp="1"/>
          </p:cNvPicPr>
          <p:nvPr>
            <p:ph type="body" idx="4294967295"/>
          </p:nvPr>
        </p:nvPicPr>
        <p:blipFill rotWithShape="1">
          <a:blip r:embed="rId4">
            <a:alphaModFix/>
          </a:blip>
          <a:srcRect/>
          <a:stretch/>
        </p:blipFill>
        <p:spPr>
          <a:xfrm>
            <a:off x="7618412" y="1371600"/>
            <a:ext cx="3455987" cy="4525963"/>
          </a:xfrm>
          <a:prstGeom prst="rect">
            <a:avLst/>
          </a:prstGeom>
          <a:noFill/>
          <a:ln>
            <a:noFill/>
          </a:ln>
        </p:spPr>
      </p:pic>
    </p:spTree>
    <p:extLst>
      <p:ext uri="{BB962C8B-B14F-4D97-AF65-F5344CB8AC3E}">
        <p14:creationId xmlns:p14="http://schemas.microsoft.com/office/powerpoint/2010/main" val="277835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gac959b557b_0_13"/>
          <p:cNvSpPr txBox="1">
            <a:spLocks noGrp="1"/>
          </p:cNvSpPr>
          <p:nvPr>
            <p:ph type="title"/>
          </p:nvPr>
        </p:nvSpPr>
        <p:spPr>
          <a:xfrm>
            <a:off x="912812" y="228600"/>
            <a:ext cx="10360501" cy="762000"/>
          </a:xfrm>
        </p:spPr>
        <p:txBody>
          <a:bodyPr/>
          <a:lstStyle/>
          <a:p>
            <a:pPr lvl="0"/>
            <a:r>
              <a:rPr lang="en-US" dirty="0"/>
              <a:t>Interest Inventories–Sample Items</a:t>
            </a:r>
          </a:p>
        </p:txBody>
      </p:sp>
      <p:pic>
        <p:nvPicPr>
          <p:cNvPr id="8" name="Google Shape;839;gac959b557b_0_13" title="Slide 13 – A screen shot that shows an example of Career Cluster Inventory item, “Draw pictures. ” "/>
          <p:cNvPicPr preferRelativeResize="0"/>
          <p:nvPr/>
        </p:nvPicPr>
        <p:blipFill rotWithShape="1">
          <a:blip r:embed="rId3">
            <a:alphaModFix/>
          </a:blip>
          <a:srcRect/>
          <a:stretch/>
        </p:blipFill>
        <p:spPr>
          <a:xfrm>
            <a:off x="2436812" y="1066800"/>
            <a:ext cx="7061253" cy="3053307"/>
          </a:xfrm>
          <a:prstGeom prst="rect">
            <a:avLst/>
          </a:prstGeom>
          <a:noFill/>
          <a:ln>
            <a:noFill/>
          </a:ln>
        </p:spPr>
      </p:pic>
      <p:pic>
        <p:nvPicPr>
          <p:cNvPr id="9" name="Google Shape;840;gac959b557b_0_13" descr="A screen shot that shows an example of Career Cluster Inventory item, “Watch medical shows.”" title="Slide 13: A screen shot of Career Cluster Inventory item"/>
          <p:cNvPicPr preferRelativeResize="0"/>
          <p:nvPr/>
        </p:nvPicPr>
        <p:blipFill rotWithShape="1">
          <a:blip r:embed="rId4">
            <a:alphaModFix/>
          </a:blip>
          <a:srcRect/>
          <a:stretch/>
        </p:blipFill>
        <p:spPr>
          <a:xfrm>
            <a:off x="2513012" y="4267200"/>
            <a:ext cx="7030251" cy="1663044"/>
          </a:xfrm>
          <a:prstGeom prst="rect">
            <a:avLst/>
          </a:prstGeom>
          <a:noFill/>
          <a:ln>
            <a:noFill/>
          </a:ln>
        </p:spPr>
      </p:pic>
    </p:spTree>
    <p:extLst>
      <p:ext uri="{BB962C8B-B14F-4D97-AF65-F5344CB8AC3E}">
        <p14:creationId xmlns:p14="http://schemas.microsoft.com/office/powerpoint/2010/main" val="361449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gac959b557b_0_22"/>
          <p:cNvSpPr txBox="1">
            <a:spLocks noGrp="1"/>
          </p:cNvSpPr>
          <p:nvPr>
            <p:ph type="title"/>
          </p:nvPr>
        </p:nvSpPr>
        <p:spPr>
          <a:xfrm>
            <a:off x="989012" y="304800"/>
            <a:ext cx="10360501" cy="1143000"/>
          </a:xfrm>
        </p:spPr>
        <p:txBody>
          <a:bodyPr/>
          <a:lstStyle/>
          <a:p>
            <a:pPr lvl="0"/>
            <a:r>
              <a:rPr lang="en-US" dirty="0"/>
              <a:t>Results from an interest inventory</a:t>
            </a:r>
          </a:p>
        </p:txBody>
      </p:sp>
      <p:sp>
        <p:nvSpPr>
          <p:cNvPr id="4" name="Content Placeholder 3"/>
          <p:cNvSpPr>
            <a:spLocks noGrp="1"/>
          </p:cNvSpPr>
          <p:nvPr>
            <p:ph idx="1"/>
          </p:nvPr>
        </p:nvSpPr>
        <p:spPr/>
        <p:txBody>
          <a:bodyPr/>
          <a:lstStyle/>
          <a:p>
            <a:endParaRPr lang="en-US"/>
          </a:p>
        </p:txBody>
      </p:sp>
      <p:pic>
        <p:nvPicPr>
          <p:cNvPr id="5" name="Google Shape;848;gac959b557b_0_22" descr="Sample Results from an interest inventory including scores and explanations in three areas: Social, Artistic, and Investigative" title="Sample Results from an interest inventory"/>
          <p:cNvPicPr preferRelativeResize="0"/>
          <p:nvPr/>
        </p:nvPicPr>
        <p:blipFill rotWithShape="1">
          <a:blip r:embed="rId3">
            <a:alphaModFix/>
          </a:blip>
          <a:srcRect/>
          <a:stretch/>
        </p:blipFill>
        <p:spPr>
          <a:xfrm>
            <a:off x="531812" y="1295400"/>
            <a:ext cx="10808904" cy="4150843"/>
          </a:xfrm>
          <a:prstGeom prst="rect">
            <a:avLst/>
          </a:prstGeom>
          <a:noFill/>
          <a:ln>
            <a:noFill/>
          </a:ln>
        </p:spPr>
      </p:pic>
    </p:spTree>
    <p:extLst>
      <p:ext uri="{BB962C8B-B14F-4D97-AF65-F5344CB8AC3E}">
        <p14:creationId xmlns:p14="http://schemas.microsoft.com/office/powerpoint/2010/main" val="2117426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2"/>
          <p:cNvSpPr txBox="1">
            <a:spLocks noGrp="1"/>
          </p:cNvSpPr>
          <p:nvPr>
            <p:ph type="title"/>
          </p:nvPr>
        </p:nvSpPr>
        <p:spPr>
          <a:xfrm>
            <a:off x="608012" y="228600"/>
            <a:ext cx="10859571" cy="1866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dirty="0"/>
              <a:t>My Next Move</a:t>
            </a:r>
            <a:endParaRPr dirty="0"/>
          </a:p>
          <a:p>
            <a:pPr marL="0" lvl="0" indent="0" algn="ctr" rtl="0">
              <a:lnSpc>
                <a:spcPct val="100000"/>
              </a:lnSpc>
              <a:spcBef>
                <a:spcPts val="0"/>
              </a:spcBef>
              <a:spcAft>
                <a:spcPts val="0"/>
              </a:spcAft>
              <a:buSzPts val="1400"/>
              <a:buNone/>
            </a:pPr>
            <a:r>
              <a:rPr lang="en-US" sz="2000" b="0" dirty="0" err="1"/>
              <a:t>www.mynextmove.org</a:t>
            </a:r>
            <a:r>
              <a:rPr lang="en-US" sz="2000" b="0" dirty="0"/>
              <a:t>/</a:t>
            </a:r>
            <a:endParaRPr sz="4700" dirty="0"/>
          </a:p>
          <a:p>
            <a:pPr marL="0" lvl="0" indent="0" algn="ctr" rtl="0">
              <a:lnSpc>
                <a:spcPct val="100000"/>
              </a:lnSpc>
              <a:spcBef>
                <a:spcPts val="0"/>
              </a:spcBef>
              <a:spcAft>
                <a:spcPts val="0"/>
              </a:spcAft>
              <a:buSzPts val="1400"/>
              <a:buNone/>
            </a:pPr>
            <a:endParaRPr sz="2000" dirty="0"/>
          </a:p>
        </p:txBody>
      </p:sp>
      <p:pic>
        <p:nvPicPr>
          <p:cNvPr id="4" name="Google Shape;855;p12" descr="Screenshot of the homepage of My Next Move with the title, “What do you want to do for a living?” and three photos below of youth in various work situations.&#10;" title="Slide 15: Screenshot of the homepage of My Next Move"/>
          <p:cNvPicPr preferRelativeResize="0"/>
          <p:nvPr/>
        </p:nvPicPr>
        <p:blipFill>
          <a:blip r:embed="rId3">
            <a:alphaModFix/>
          </a:blip>
          <a:stretch>
            <a:fillRect/>
          </a:stretch>
        </p:blipFill>
        <p:spPr>
          <a:xfrm>
            <a:off x="2513012" y="1219200"/>
            <a:ext cx="7469999" cy="4840900"/>
          </a:xfrm>
          <a:prstGeom prst="rect">
            <a:avLst/>
          </a:prstGeom>
          <a:noFill/>
          <a:ln>
            <a:noFill/>
          </a:ln>
        </p:spPr>
      </p:pic>
    </p:spTree>
    <p:extLst>
      <p:ext uri="{BB962C8B-B14F-4D97-AF65-F5344CB8AC3E}">
        <p14:creationId xmlns:p14="http://schemas.microsoft.com/office/powerpoint/2010/main" val="366720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ac959b557b_0_38"/>
          <p:cNvSpPr txBox="1">
            <a:spLocks noGrp="1"/>
          </p:cNvSpPr>
          <p:nvPr>
            <p:ph type="title"/>
          </p:nvPr>
        </p:nvSpPr>
        <p:spPr>
          <a:xfrm>
            <a:off x="1246567" y="351275"/>
            <a:ext cx="9926614" cy="604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dirty="0"/>
              <a:t>My Next Move O*NET Profiler</a:t>
            </a:r>
            <a:endParaRPr dirty="0"/>
          </a:p>
          <a:p>
            <a:pPr marL="0" lvl="0" indent="0" algn="ctr" rtl="0">
              <a:lnSpc>
                <a:spcPct val="100000"/>
              </a:lnSpc>
              <a:spcBef>
                <a:spcPts val="0"/>
              </a:spcBef>
              <a:spcAft>
                <a:spcPts val="0"/>
              </a:spcAft>
              <a:buSzPts val="1400"/>
              <a:buNone/>
            </a:pPr>
            <a:endParaRPr sz="4700" dirty="0"/>
          </a:p>
          <a:p>
            <a:pPr marL="0" lvl="0" indent="0" algn="ctr" rtl="0">
              <a:lnSpc>
                <a:spcPct val="100000"/>
              </a:lnSpc>
              <a:spcBef>
                <a:spcPts val="0"/>
              </a:spcBef>
              <a:spcAft>
                <a:spcPts val="0"/>
              </a:spcAft>
              <a:buSzPts val="1400"/>
              <a:buNone/>
            </a:pPr>
            <a:endParaRPr sz="2000" dirty="0"/>
          </a:p>
        </p:txBody>
      </p:sp>
      <p:sp>
        <p:nvSpPr>
          <p:cNvPr id="862" name="Google Shape;862;gac959b557b_0_38"/>
          <p:cNvSpPr txBox="1">
            <a:spLocks noGrp="1"/>
          </p:cNvSpPr>
          <p:nvPr>
            <p:ph type="body" idx="1"/>
          </p:nvPr>
        </p:nvSpPr>
        <p:spPr>
          <a:xfrm>
            <a:off x="609441" y="1165790"/>
            <a:ext cx="10969943" cy="4526400"/>
          </a:xfrm>
          <a:prstGeom prst="rect">
            <a:avLst/>
          </a:prstGeom>
          <a:noFill/>
          <a:ln>
            <a:noFill/>
          </a:ln>
          <a:effectLst>
            <a:outerShdw blurRad="57150" dist="19050" dir="5400000" algn="bl" rotWithShape="0">
              <a:srgbClr val="000000">
                <a:alpha val="49019"/>
              </a:srgbClr>
            </a:outerShdw>
            <a:reflection dist="38100" dir="5400000" fadeDir="5400012" sy="-100000" algn="bl" rotWithShape="0"/>
          </a:effectLst>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pic>
        <p:nvPicPr>
          <p:cNvPr id="5" name="Google Shape;863;gac959b557b_0_38" descr="Screenshot of O*Net interest profiler report showing an example of assessment results using a colorful bar graph on the left side and a text box on the right." title="Slide 16: Screenshot of O*Net interest profiler"/>
          <p:cNvPicPr preferRelativeResize="0"/>
          <p:nvPr/>
        </p:nvPicPr>
        <p:blipFill rotWithShape="1">
          <a:blip r:embed="rId3">
            <a:alphaModFix/>
          </a:blip>
          <a:srcRect/>
          <a:stretch/>
        </p:blipFill>
        <p:spPr>
          <a:xfrm>
            <a:off x="1979612" y="1219200"/>
            <a:ext cx="8210550" cy="4686300"/>
          </a:xfrm>
          <a:prstGeom prst="rect">
            <a:avLst/>
          </a:prstGeom>
          <a:noFill/>
          <a:ln>
            <a:noFill/>
          </a:ln>
        </p:spPr>
      </p:pic>
    </p:spTree>
    <p:extLst>
      <p:ext uri="{BB962C8B-B14F-4D97-AF65-F5344CB8AC3E}">
        <p14:creationId xmlns:p14="http://schemas.microsoft.com/office/powerpoint/2010/main" val="346387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3"/>
          <p:cNvSpPr txBox="1">
            <a:spLocks noGrp="1"/>
          </p:cNvSpPr>
          <p:nvPr>
            <p:ph type="title"/>
          </p:nvPr>
        </p:nvSpPr>
        <p:spPr>
          <a:xfrm>
            <a:off x="914162" y="457200"/>
            <a:ext cx="10360501" cy="838200"/>
          </a:xfrm>
        </p:spPr>
        <p:txBody>
          <a:bodyPr/>
          <a:lstStyle/>
          <a:p>
            <a:pPr lvl="0"/>
            <a:r>
              <a:rPr lang="en-US" dirty="0"/>
              <a:t>Activity</a:t>
            </a:r>
          </a:p>
        </p:txBody>
      </p:sp>
      <p:sp>
        <p:nvSpPr>
          <p:cNvPr id="870" name="Google Shape;870;p13"/>
          <p:cNvSpPr txBox="1">
            <a:spLocks noGrp="1"/>
          </p:cNvSpPr>
          <p:nvPr>
            <p:ph idx="1"/>
          </p:nvPr>
        </p:nvSpPr>
        <p:spPr>
          <a:xfrm>
            <a:off x="912812" y="1524000"/>
            <a:ext cx="10360501" cy="1752600"/>
          </a:xfrm>
        </p:spPr>
        <p:txBody>
          <a:bodyPr/>
          <a:lstStyle/>
          <a:p>
            <a:pPr marL="0" lvl="0" indent="0">
              <a:buNone/>
            </a:pPr>
            <a:r>
              <a:rPr lang="en-US" dirty="0">
                <a:solidFill>
                  <a:srgbClr val="000000"/>
                </a:solidFill>
              </a:rPr>
              <a:t>Try one of the </a:t>
            </a:r>
            <a:r>
              <a:rPr lang="en-US">
                <a:solidFill>
                  <a:srgbClr val="000000"/>
                </a:solidFill>
              </a:rPr>
              <a:t>interest surveys:</a:t>
            </a:r>
            <a:endParaRPr lang="en-US" dirty="0">
              <a:solidFill>
                <a:srgbClr val="000000"/>
              </a:solidFill>
            </a:endParaRPr>
          </a:p>
          <a:p>
            <a:pPr lvl="0"/>
            <a:r>
              <a:rPr lang="en-US" sz="2000" dirty="0">
                <a:solidFill>
                  <a:srgbClr val="000000"/>
                </a:solidFill>
                <a:sym typeface="Arial"/>
                <a:hlinkClick r:id="rId3"/>
              </a:rPr>
              <a:t>https://</a:t>
            </a:r>
            <a:r>
              <a:rPr lang="en-US" sz="2000" dirty="0" err="1">
                <a:solidFill>
                  <a:srgbClr val="000000"/>
                </a:solidFill>
                <a:sym typeface="Arial"/>
                <a:hlinkClick r:id="rId3"/>
              </a:rPr>
              <a:t>masscis.intocareers.org</a:t>
            </a:r>
            <a:r>
              <a:rPr lang="en-US" sz="2000" dirty="0">
                <a:solidFill>
                  <a:srgbClr val="000000"/>
                </a:solidFill>
                <a:sym typeface="Arial"/>
                <a:hlinkClick r:id="rId3"/>
              </a:rPr>
              <a:t>/</a:t>
            </a:r>
            <a:r>
              <a:rPr lang="en-US" sz="2000" dirty="0" err="1">
                <a:solidFill>
                  <a:srgbClr val="000000"/>
                </a:solidFill>
                <a:sym typeface="Arial"/>
                <a:hlinkClick r:id="rId3"/>
              </a:rPr>
              <a:t>onet_short_ip</a:t>
            </a:r>
            <a:r>
              <a:rPr lang="en-US" sz="2000" dirty="0">
                <a:solidFill>
                  <a:srgbClr val="000000"/>
                </a:solidFill>
                <a:sym typeface="Arial"/>
                <a:hlinkClick r:id="rId3"/>
              </a:rPr>
              <a:t>/</a:t>
            </a:r>
            <a:r>
              <a:rPr lang="en-US" sz="2000" dirty="0" err="1">
                <a:solidFill>
                  <a:srgbClr val="000000"/>
                </a:solidFill>
                <a:sym typeface="Arial"/>
                <a:hlinkClick r:id="rId3"/>
              </a:rPr>
              <a:t>onet_short_ip_intro.aspx</a:t>
            </a:r>
            <a:endParaRPr lang="en-US" sz="2000" dirty="0">
              <a:solidFill>
                <a:srgbClr val="000000"/>
              </a:solidFill>
            </a:endParaRPr>
          </a:p>
          <a:p>
            <a:pPr lvl="0"/>
            <a:r>
              <a:rPr lang="en-US" sz="2000" dirty="0">
                <a:solidFill>
                  <a:srgbClr val="000000"/>
                </a:solidFill>
                <a:sym typeface="Arial"/>
                <a:hlinkClick r:id="rId4"/>
              </a:rPr>
              <a:t>https://www.mynextmove.org/explore/ip</a:t>
            </a:r>
            <a:endParaRPr lang="en-US" sz="2000" dirty="0">
              <a:solidFill>
                <a:srgbClr val="000000"/>
              </a:solidFill>
            </a:endParaRPr>
          </a:p>
          <a:p>
            <a:pPr lvl="0"/>
            <a:endParaRPr lang="en-US" dirty="0"/>
          </a:p>
          <a:p>
            <a:pPr lvl="0"/>
            <a:endParaRPr lang="en-US" dirty="0"/>
          </a:p>
          <a:p>
            <a:pPr lvl="0"/>
            <a:r>
              <a:rPr lang="en-US" sz="2400" dirty="0"/>
              <a:t>What did you find out?</a:t>
            </a:r>
          </a:p>
          <a:p>
            <a:pPr lvl="0"/>
            <a:r>
              <a:rPr lang="en-US" sz="2400" dirty="0"/>
              <a:t>What kinds of jobs might be a good match?</a:t>
            </a:r>
          </a:p>
          <a:p>
            <a:pPr lvl="0"/>
            <a:r>
              <a:rPr lang="en-US" sz="2400" dirty="0"/>
              <a:t>Do you think this would be helpful for your loved one?</a:t>
            </a:r>
          </a:p>
          <a:p>
            <a:pPr lvl="0"/>
            <a:endParaRPr lang="en-US" sz="2400"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pic>
        <p:nvPicPr>
          <p:cNvPr id="6" name="Google Shape;871;p13" title="MassHire Career information system logo"/>
          <p:cNvPicPr preferRelativeResize="0"/>
          <p:nvPr/>
        </p:nvPicPr>
        <p:blipFill rotWithShape="1">
          <a:blip r:embed="rId5">
            <a:alphaModFix/>
          </a:blip>
          <a:srcRect/>
          <a:stretch/>
        </p:blipFill>
        <p:spPr>
          <a:xfrm>
            <a:off x="9904412" y="1371600"/>
            <a:ext cx="1971675" cy="942975"/>
          </a:xfrm>
          <a:prstGeom prst="rect">
            <a:avLst/>
          </a:prstGeom>
          <a:noFill/>
          <a:ln w="9525" cap="flat" cmpd="sng">
            <a:solidFill>
              <a:schemeClr val="dk2"/>
            </a:solidFill>
            <a:prstDash val="solid"/>
            <a:round/>
            <a:headEnd type="none" w="sm" len="sm"/>
            <a:tailEnd type="none" w="sm" len="sm"/>
          </a:ln>
        </p:spPr>
      </p:pic>
      <p:pic>
        <p:nvPicPr>
          <p:cNvPr id="7" name="Google Shape;872;p13" title="O-NET interest profiler logo"/>
          <p:cNvPicPr preferRelativeResize="0"/>
          <p:nvPr/>
        </p:nvPicPr>
        <p:blipFill rotWithShape="1">
          <a:blip r:embed="rId6">
            <a:alphaModFix/>
          </a:blip>
          <a:srcRect/>
          <a:stretch/>
        </p:blipFill>
        <p:spPr>
          <a:xfrm>
            <a:off x="9904412" y="3429000"/>
            <a:ext cx="1981200" cy="1771650"/>
          </a:xfrm>
          <a:prstGeom prst="rect">
            <a:avLst/>
          </a:prstGeom>
          <a:noFill/>
          <a:ln>
            <a:noFill/>
          </a:ln>
        </p:spPr>
      </p:pic>
    </p:spTree>
    <p:extLst>
      <p:ext uri="{BB962C8B-B14F-4D97-AF65-F5344CB8AC3E}">
        <p14:creationId xmlns:p14="http://schemas.microsoft.com/office/powerpoint/2010/main" val="411776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14"/>
          <p:cNvSpPr txBox="1">
            <a:spLocks noGrp="1"/>
          </p:cNvSpPr>
          <p:nvPr>
            <p:ph type="title"/>
          </p:nvPr>
        </p:nvSpPr>
        <p:spPr>
          <a:xfrm>
            <a:off x="912812" y="0"/>
            <a:ext cx="10360501" cy="1143000"/>
          </a:xfrm>
        </p:spPr>
        <p:txBody>
          <a:bodyPr/>
          <a:lstStyle/>
          <a:p>
            <a:pPr lvl="0"/>
            <a:r>
              <a:rPr lang="en-US" dirty="0"/>
              <a:t>Setting a Goal</a:t>
            </a:r>
          </a:p>
        </p:txBody>
      </p:sp>
      <p:sp>
        <p:nvSpPr>
          <p:cNvPr id="879" name="Google Shape;879;p14"/>
          <p:cNvSpPr txBox="1">
            <a:spLocks noGrp="1"/>
          </p:cNvSpPr>
          <p:nvPr>
            <p:ph idx="1"/>
          </p:nvPr>
        </p:nvSpPr>
        <p:spPr>
          <a:xfrm>
            <a:off x="608012" y="1219200"/>
            <a:ext cx="10972800" cy="4724400"/>
          </a:xfrm>
        </p:spPr>
        <p:txBody>
          <a:bodyPr/>
          <a:lstStyle/>
          <a:p>
            <a:pPr marL="168275" lvl="0" indent="0" algn="ctr">
              <a:lnSpc>
                <a:spcPct val="90000"/>
              </a:lnSpc>
              <a:buNone/>
            </a:pPr>
            <a:r>
              <a:rPr lang="en-US" sz="2400" dirty="0">
                <a:solidFill>
                  <a:srgbClr val="006699"/>
                </a:solidFill>
              </a:rPr>
              <a:t>Goals helps us do the things we want to do and live the life we want to live.</a:t>
            </a:r>
          </a:p>
          <a:p>
            <a:pPr marL="53975" lvl="0" indent="0" algn="ctr">
              <a:lnSpc>
                <a:spcPct val="90000"/>
              </a:lnSpc>
              <a:buNone/>
            </a:pPr>
            <a:r>
              <a:rPr lang="en-US" sz="2400" dirty="0">
                <a:solidFill>
                  <a:srgbClr val="006699"/>
                </a:solidFill>
              </a:rPr>
              <a:t>Goals are like a destination on a map. </a:t>
            </a:r>
          </a:p>
          <a:p>
            <a:pPr marL="0" lvl="0" indent="0">
              <a:buNone/>
            </a:pPr>
            <a:r>
              <a:rPr lang="en-US" dirty="0"/>
              <a:t>Different kinds of goals:</a:t>
            </a:r>
          </a:p>
          <a:p>
            <a:pPr marL="1588" lvl="0" indent="0">
              <a:buNone/>
            </a:pPr>
            <a:r>
              <a:rPr lang="en-US" sz="2800" dirty="0"/>
              <a:t>Short term </a:t>
            </a:r>
          </a:p>
          <a:p>
            <a:pPr marL="685800" lvl="0" indent="-457200">
              <a:lnSpc>
                <a:spcPct val="90000"/>
              </a:lnSpc>
              <a:buFont typeface="Arial"/>
              <a:buChar char="•"/>
            </a:pPr>
            <a:r>
              <a:rPr lang="en-US" sz="2400" dirty="0"/>
              <a:t>something you want to do soon</a:t>
            </a:r>
          </a:p>
          <a:p>
            <a:pPr marL="685800" lvl="0" indent="-457200">
              <a:lnSpc>
                <a:spcPct val="90000"/>
              </a:lnSpc>
              <a:buFont typeface="Arial"/>
              <a:buChar char="•"/>
            </a:pPr>
            <a:r>
              <a:rPr lang="en-US" sz="2400" dirty="0"/>
              <a:t>help you move closer to the long term goal.</a:t>
            </a:r>
          </a:p>
          <a:p>
            <a:pPr marL="685800" lvl="0" indent="-457200">
              <a:lnSpc>
                <a:spcPct val="90000"/>
              </a:lnSpc>
              <a:buFont typeface="Arial"/>
              <a:buChar char="•"/>
            </a:pPr>
            <a:r>
              <a:rPr lang="en-US" sz="2400" dirty="0"/>
              <a:t>allows time for planning.</a:t>
            </a:r>
          </a:p>
          <a:p>
            <a:pPr marL="0" lvl="0" indent="0">
              <a:buNone/>
            </a:pPr>
            <a:r>
              <a:rPr lang="en-US" sz="2800" dirty="0"/>
              <a:t>Long term </a:t>
            </a:r>
          </a:p>
          <a:p>
            <a:pPr marL="685800" lvl="0" indent="-457200">
              <a:lnSpc>
                <a:spcPct val="80000"/>
              </a:lnSpc>
              <a:buFont typeface="Arial"/>
              <a:buChar char="•"/>
            </a:pPr>
            <a:r>
              <a:rPr lang="en-US" sz="2400" dirty="0"/>
              <a:t>something you want to do in the future. </a:t>
            </a:r>
          </a:p>
          <a:p>
            <a:pPr marL="685800" lvl="0" indent="-457200">
              <a:lnSpc>
                <a:spcPct val="80000"/>
              </a:lnSpc>
              <a:buFont typeface="Arial"/>
              <a:buChar char="•"/>
            </a:pPr>
            <a:r>
              <a:rPr lang="en-US" sz="2400" dirty="0"/>
              <a:t>requires time and planning</a:t>
            </a:r>
          </a:p>
          <a:p>
            <a:pPr marL="685800" lvl="0" indent="-457200">
              <a:lnSpc>
                <a:spcPct val="80000"/>
              </a:lnSpc>
              <a:buFont typeface="Arial"/>
              <a:buChar char="•"/>
            </a:pPr>
            <a:r>
              <a:rPr lang="en-US" sz="2400" dirty="0"/>
              <a:t>may change over time or with experience</a:t>
            </a:r>
          </a:p>
        </p:txBody>
      </p:sp>
    </p:spTree>
    <p:extLst>
      <p:ext uri="{BB962C8B-B14F-4D97-AF65-F5344CB8AC3E}">
        <p14:creationId xmlns:p14="http://schemas.microsoft.com/office/powerpoint/2010/main" val="2433214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6" name="Google Shape;886;p15"/>
          <p:cNvSpPr txBox="1">
            <a:spLocks noGrp="1"/>
          </p:cNvSpPr>
          <p:nvPr>
            <p:ph type="body" idx="1"/>
          </p:nvPr>
        </p:nvSpPr>
        <p:spPr>
          <a:xfrm>
            <a:off x="835025" y="1066801"/>
            <a:ext cx="11353800" cy="4953000"/>
          </a:xfrm>
        </p:spPr>
        <p:txBody>
          <a:bodyPr/>
          <a:lstStyle/>
          <a:p>
            <a:pPr lvl="0"/>
            <a:r>
              <a:rPr lang="en-US" dirty="0"/>
              <a:t>Interest identification </a:t>
            </a:r>
          </a:p>
          <a:p>
            <a:pPr marL="1143000" lvl="1" indent="-457200">
              <a:buFont typeface="Arial"/>
              <a:buChar char="•"/>
            </a:pPr>
            <a:r>
              <a:rPr lang="en-US" sz="2400" dirty="0"/>
              <a:t>I will identify 3 things I’m interested in. </a:t>
            </a:r>
            <a:br>
              <a:rPr lang="en-US" sz="2400" dirty="0"/>
            </a:br>
            <a:r>
              <a:rPr lang="en-US" sz="2400" dirty="0"/>
              <a:t>If I’m not sure, I will take an interest survey to get some ideas.</a:t>
            </a:r>
          </a:p>
          <a:p>
            <a:pPr lvl="0"/>
            <a:r>
              <a:rPr lang="en-US" dirty="0"/>
              <a:t>Job awareness </a:t>
            </a:r>
          </a:p>
          <a:p>
            <a:pPr marL="1143000" lvl="1" indent="-457200">
              <a:buFont typeface="Arial"/>
              <a:buChar char="•"/>
            </a:pPr>
            <a:r>
              <a:rPr lang="en-US" sz="2400" dirty="0"/>
              <a:t>I will find 3 kinds of jobs match my interests and skills</a:t>
            </a:r>
          </a:p>
          <a:p>
            <a:pPr marL="1143000" lvl="1" indent="-457200">
              <a:buFont typeface="Arial"/>
              <a:buChar char="•"/>
            </a:pPr>
            <a:r>
              <a:rPr lang="en-US" sz="2400" dirty="0"/>
              <a:t>I will list 3 jobs I definitely don’t want</a:t>
            </a:r>
          </a:p>
          <a:p>
            <a:pPr lvl="0"/>
            <a:r>
              <a:rPr lang="en-US" dirty="0"/>
              <a:t>Exploration</a:t>
            </a:r>
          </a:p>
          <a:p>
            <a:pPr marL="1143000" lvl="1" indent="-457200">
              <a:buFont typeface="Arial"/>
              <a:buChar char="•"/>
            </a:pPr>
            <a:r>
              <a:rPr lang="en-US" sz="2400" dirty="0"/>
              <a:t>I will set up an informational interview with a local business </a:t>
            </a:r>
            <a:br>
              <a:rPr lang="en-US" sz="2400" dirty="0"/>
            </a:br>
            <a:r>
              <a:rPr lang="en-US" sz="2400" dirty="0"/>
              <a:t>that matches an interest area.</a:t>
            </a:r>
          </a:p>
          <a:p>
            <a:pPr lvl="0"/>
            <a:r>
              <a:rPr lang="en-US" dirty="0"/>
              <a:t>Immersion</a:t>
            </a:r>
          </a:p>
          <a:p>
            <a:pPr marL="1143000" lvl="1" indent="-457200">
              <a:buFont typeface="Arial"/>
              <a:buChar char="•"/>
            </a:pPr>
            <a:r>
              <a:rPr lang="en-US" sz="2400" dirty="0"/>
              <a:t>I will apply for  a job or volunteer position in an area that </a:t>
            </a:r>
            <a:br>
              <a:rPr lang="en-US" sz="2400" dirty="0"/>
            </a:br>
            <a:r>
              <a:rPr lang="en-US" sz="2400" dirty="0"/>
              <a:t>interests me to gain real work experience.</a:t>
            </a:r>
            <a:endParaRPr lang="en-US" dirty="0"/>
          </a:p>
          <a:p>
            <a:pPr lvl="0"/>
            <a:endParaRPr lang="en-US" dirty="0"/>
          </a:p>
          <a:p>
            <a:pPr lvl="0"/>
            <a:endParaRPr lang="en-US" dirty="0"/>
          </a:p>
          <a:p>
            <a:pPr lvl="0"/>
            <a:endParaRPr lang="en-US" dirty="0"/>
          </a:p>
        </p:txBody>
      </p:sp>
      <p:sp>
        <p:nvSpPr>
          <p:cNvPr id="885" name="Google Shape;885;p15"/>
          <p:cNvSpPr txBox="1">
            <a:spLocks noGrp="1"/>
          </p:cNvSpPr>
          <p:nvPr>
            <p:ph type="title"/>
          </p:nvPr>
        </p:nvSpPr>
        <p:spPr>
          <a:xfrm>
            <a:off x="912812" y="381000"/>
            <a:ext cx="10360501" cy="609600"/>
          </a:xfrm>
        </p:spPr>
        <p:txBody>
          <a:bodyPr/>
          <a:lstStyle/>
          <a:p>
            <a:pPr lvl="0"/>
            <a:r>
              <a:rPr lang="en-US" dirty="0">
                <a:sym typeface="Calibri"/>
              </a:rPr>
              <a:t>Sample Goals</a:t>
            </a:r>
            <a:endParaRPr lang="en-US" dirty="0"/>
          </a:p>
        </p:txBody>
      </p:sp>
    </p:spTree>
    <p:extLst>
      <p:ext uri="{BB962C8B-B14F-4D97-AF65-F5344CB8AC3E}">
        <p14:creationId xmlns:p14="http://schemas.microsoft.com/office/powerpoint/2010/main" val="412060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96" name="Google Shape;196;p2"/>
          <p:cNvSpPr txBox="1">
            <a:spLocks noGrp="1"/>
          </p:cNvSpPr>
          <p:nvPr>
            <p:ph type="title"/>
          </p:nvPr>
        </p:nvSpPr>
        <p:spPr/>
        <p:txBody>
          <a:bodyPr/>
          <a:lstStyle/>
          <a:p>
            <a:pPr lvl="0"/>
            <a:r>
              <a:rPr lang="en-US" dirty="0"/>
              <a:t>Session Goals</a:t>
            </a:r>
          </a:p>
        </p:txBody>
      </p:sp>
      <p:sp>
        <p:nvSpPr>
          <p:cNvPr id="197" name="Google Shape;197;p2"/>
          <p:cNvSpPr txBox="1">
            <a:spLocks noGrp="1"/>
          </p:cNvSpPr>
          <p:nvPr>
            <p:ph idx="1"/>
          </p:nvPr>
        </p:nvSpPr>
        <p:spPr>
          <a:xfrm>
            <a:off x="379412" y="1981200"/>
            <a:ext cx="11506200" cy="3048000"/>
          </a:xfrm>
        </p:spPr>
        <p:txBody>
          <a:bodyPr/>
          <a:lstStyle/>
          <a:p>
            <a:pPr lvl="0"/>
            <a:r>
              <a:rPr lang="en-US" dirty="0">
                <a:sym typeface="Arial"/>
              </a:rPr>
              <a:t>Set high expectations around work possibilities</a:t>
            </a:r>
          </a:p>
          <a:p>
            <a:pPr lvl="0"/>
            <a:r>
              <a:rPr lang="en-US" dirty="0">
                <a:sym typeface="Arial"/>
              </a:rPr>
              <a:t>Involve your loved one in imagining and planning for work</a:t>
            </a:r>
          </a:p>
          <a:p>
            <a:pPr lvl="0"/>
            <a:r>
              <a:rPr lang="en-US" dirty="0">
                <a:sym typeface="Arial"/>
              </a:rPr>
              <a:t>Develop ideas by identifying skills and interests</a:t>
            </a:r>
          </a:p>
          <a:p>
            <a:pPr lvl="0"/>
            <a:r>
              <a:rPr lang="en-US" dirty="0">
                <a:sym typeface="Arial"/>
              </a:rPr>
              <a:t>Match those skills and interests to jobs in the community</a:t>
            </a:r>
          </a:p>
          <a:p>
            <a:pPr lvl="0"/>
            <a:r>
              <a:rPr lang="en-US" dirty="0">
                <a:sym typeface="Arial"/>
              </a:rPr>
              <a:t>Put together an employment goal and first action plan</a:t>
            </a:r>
          </a:p>
          <a:p>
            <a:pPr lvl="0"/>
            <a:endParaRPr lang="en-US" dirty="0">
              <a:sym typeface="Arial"/>
            </a:endParaRPr>
          </a:p>
        </p:txBody>
      </p:sp>
    </p:spTree>
    <p:extLst>
      <p:ext uri="{BB962C8B-B14F-4D97-AF65-F5344CB8AC3E}">
        <p14:creationId xmlns:p14="http://schemas.microsoft.com/office/powerpoint/2010/main" val="2731927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ac763e3210_0_6"/>
          <p:cNvSpPr txBox="1">
            <a:spLocks noGrp="1"/>
          </p:cNvSpPr>
          <p:nvPr>
            <p:ph type="title"/>
          </p:nvPr>
        </p:nvSpPr>
        <p:spPr>
          <a:xfrm>
            <a:off x="303212" y="457200"/>
            <a:ext cx="11658600" cy="990600"/>
          </a:xfrm>
        </p:spPr>
        <p:txBody>
          <a:bodyPr/>
          <a:lstStyle/>
          <a:p>
            <a:pPr lvl="0"/>
            <a:r>
              <a:rPr lang="en-US" dirty="0"/>
              <a:t>How to communicate vision for work to others</a:t>
            </a:r>
          </a:p>
        </p:txBody>
      </p:sp>
      <p:sp>
        <p:nvSpPr>
          <p:cNvPr id="893" name="Google Shape;893;gac763e3210_0_6"/>
          <p:cNvSpPr txBox="1">
            <a:spLocks noGrp="1"/>
          </p:cNvSpPr>
          <p:nvPr>
            <p:ph idx="1"/>
          </p:nvPr>
        </p:nvSpPr>
        <p:spPr>
          <a:xfrm>
            <a:off x="531812" y="1600200"/>
            <a:ext cx="11277600" cy="4191000"/>
          </a:xfrm>
        </p:spPr>
        <p:txBody>
          <a:bodyPr/>
          <a:lstStyle/>
          <a:p>
            <a:pPr lvl="0"/>
            <a:r>
              <a:rPr lang="en-US" sz="2800" dirty="0"/>
              <a:t>If you haven’t, seek ways to learn about how to advocate for your loved one.</a:t>
            </a:r>
          </a:p>
          <a:p>
            <a:pPr lvl="0"/>
            <a:r>
              <a:rPr lang="en-US" sz="2800" dirty="0"/>
              <a:t>Rehearse talking points </a:t>
            </a:r>
          </a:p>
          <a:p>
            <a:pPr lvl="1"/>
            <a:r>
              <a:rPr lang="en-US" sz="2000" dirty="0"/>
              <a:t>your loved one’s interests &amp; preferences</a:t>
            </a:r>
          </a:p>
          <a:p>
            <a:pPr lvl="1"/>
            <a:r>
              <a:rPr lang="en-US" sz="2000" dirty="0"/>
              <a:t>your expectations for your loved one’s future, including competitive integrated work</a:t>
            </a:r>
          </a:p>
          <a:p>
            <a:pPr lvl="1"/>
            <a:r>
              <a:rPr lang="en-US" sz="2000" dirty="0"/>
              <a:t>home and community activities that currently support your loved one’s vision</a:t>
            </a:r>
          </a:p>
          <a:p>
            <a:pPr lvl="0"/>
            <a:r>
              <a:rPr lang="en-US" sz="2800" dirty="0"/>
              <a:t>Share vision with others</a:t>
            </a:r>
          </a:p>
          <a:p>
            <a:pPr lvl="0"/>
            <a:r>
              <a:rPr lang="en-US" sz="2800" dirty="0"/>
              <a:t>Share supports and accommodations used</a:t>
            </a:r>
          </a:p>
          <a:p>
            <a:pPr lvl="0"/>
            <a:r>
              <a:rPr lang="en-US" sz="2800" dirty="0"/>
              <a:t>Connect with like-minded families, community and school members</a:t>
            </a:r>
          </a:p>
        </p:txBody>
      </p:sp>
    </p:spTree>
    <p:extLst>
      <p:ext uri="{BB962C8B-B14F-4D97-AF65-F5344CB8AC3E}">
        <p14:creationId xmlns:p14="http://schemas.microsoft.com/office/powerpoint/2010/main" val="25721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457200"/>
            <a:ext cx="11734800" cy="1143000"/>
          </a:xfrm>
        </p:spPr>
        <p:txBody>
          <a:bodyPr/>
          <a:lstStyle/>
          <a:p>
            <a:r>
              <a:rPr lang="en-US" dirty="0"/>
              <a:t>How to communicate vision for work to others</a:t>
            </a:r>
          </a:p>
        </p:txBody>
      </p:sp>
      <p:sp>
        <p:nvSpPr>
          <p:cNvPr id="6" name="Content Placeholder 5"/>
          <p:cNvSpPr>
            <a:spLocks noGrp="1"/>
          </p:cNvSpPr>
          <p:nvPr>
            <p:ph idx="1"/>
          </p:nvPr>
        </p:nvSpPr>
        <p:spPr/>
        <p:txBody>
          <a:bodyPr/>
          <a:lstStyle/>
          <a:p>
            <a:pPr lvl="0"/>
            <a:r>
              <a:rPr lang="en-US" sz="2800" dirty="0"/>
              <a:t>Ask planners how to use this information to create annual goal for employment on the IEP</a:t>
            </a:r>
          </a:p>
          <a:p>
            <a:pPr lvl="0"/>
            <a:r>
              <a:rPr lang="en-US" sz="2800" dirty="0"/>
              <a:t>Ask about assessment related to employment objectives </a:t>
            </a:r>
          </a:p>
          <a:p>
            <a:pPr lvl="0"/>
            <a:r>
              <a:rPr lang="en-US" sz="2800" dirty="0"/>
              <a:t>Address safety concerns</a:t>
            </a:r>
          </a:p>
          <a:p>
            <a:pPr lvl="0"/>
            <a:r>
              <a:rPr lang="en-US" sz="2800" dirty="0"/>
              <a:t>Show how paid work experience in high school is a predictor to CIE after school</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endParaRPr lang="en-US" dirty="0"/>
          </a:p>
        </p:txBody>
      </p:sp>
    </p:spTree>
    <p:extLst>
      <p:ext uri="{BB962C8B-B14F-4D97-AF65-F5344CB8AC3E}">
        <p14:creationId xmlns:p14="http://schemas.microsoft.com/office/powerpoint/2010/main" val="245901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71" name="Google Shape;971;p16"/>
          <p:cNvSpPr txBox="1">
            <a:spLocks noGrp="1"/>
          </p:cNvSpPr>
          <p:nvPr>
            <p:ph type="title"/>
          </p:nvPr>
        </p:nvSpPr>
        <p:spPr>
          <a:xfrm>
            <a:off x="531812" y="304800"/>
            <a:ext cx="10969943" cy="628377"/>
          </a:xfrm>
          <a:prstGeom prst="rect">
            <a:avLst/>
          </a:prstGeom>
          <a:noFill/>
          <a:ln>
            <a:noFill/>
          </a:ln>
        </p:spPr>
        <p:txBody>
          <a:bodyPr spcFirstLastPara="1" wrap="square" lIns="0" tIns="12700" rIns="0" bIns="0" anchor="t" anchorCtr="0">
            <a:spAutoFit/>
          </a:bodyPr>
          <a:lstStyle/>
          <a:p>
            <a:pPr marL="277495" lvl="0" indent="0" rtl="0">
              <a:lnSpc>
                <a:spcPct val="100000"/>
              </a:lnSpc>
              <a:spcBef>
                <a:spcPts val="0"/>
              </a:spcBef>
              <a:spcAft>
                <a:spcPts val="0"/>
              </a:spcAft>
              <a:buSzPts val="1400"/>
              <a:buNone/>
            </a:pPr>
            <a:r>
              <a:rPr lang="en-US" dirty="0"/>
              <a:t>Activity</a:t>
            </a:r>
            <a:endParaRPr dirty="0"/>
          </a:p>
        </p:txBody>
      </p:sp>
      <p:sp>
        <p:nvSpPr>
          <p:cNvPr id="972" name="Google Shape;972;p16"/>
          <p:cNvSpPr txBox="1">
            <a:spLocks noGrp="1"/>
          </p:cNvSpPr>
          <p:nvPr>
            <p:ph type="body" idx="1"/>
          </p:nvPr>
        </p:nvSpPr>
        <p:spPr>
          <a:xfrm>
            <a:off x="1293812" y="990600"/>
            <a:ext cx="9525000" cy="73866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400" dirty="0">
                <a:solidFill>
                  <a:srgbClr val="006699"/>
                </a:solidFill>
              </a:rPr>
              <a:t>What are some first steps you can take to help support your loved one and their vision?</a:t>
            </a:r>
            <a:endParaRPr sz="2400" dirty="0">
              <a:solidFill>
                <a:srgbClr val="006699"/>
              </a:solidFill>
            </a:endParaRPr>
          </a:p>
        </p:txBody>
      </p:sp>
      <p:pic>
        <p:nvPicPr>
          <p:cNvPr id="6" name="Google Shape;973;p16" descr="Slide 22 – The slide includes a “LifeCourse Trajectory” where there is a place to record “My Vision for My Job” on the top right, “What I don’t Want for My Job” on the lower right. There is a line in the shape of stairs leading to the top right of the page. There is a place to record “Steps to Help Me Move Closer to My Job/Career Goal” on the top of the line and “Things that Might Make It Hard to Get the Job/Career I want” beneath the line." title="Slide 22: The slide includes a “LifeCourse Trajectory” sample page"/>
          <p:cNvPicPr preferRelativeResize="0">
            <a:picLocks noGrp="1"/>
          </p:cNvPicPr>
          <p:nvPr>
            <p:ph type="body" idx="2"/>
          </p:nvPr>
        </p:nvPicPr>
        <p:blipFill rotWithShape="1">
          <a:blip r:embed="rId3">
            <a:alphaModFix/>
          </a:blip>
          <a:srcRect/>
          <a:stretch/>
        </p:blipFill>
        <p:spPr>
          <a:xfrm>
            <a:off x="2970212" y="1752600"/>
            <a:ext cx="6560997" cy="4245350"/>
          </a:xfrm>
          <a:prstGeom prst="rect">
            <a:avLst/>
          </a:prstGeom>
          <a:noFill/>
          <a:ln>
            <a:noFill/>
          </a:ln>
        </p:spPr>
      </p:pic>
    </p:spTree>
    <p:extLst>
      <p:ext uri="{BB962C8B-B14F-4D97-AF65-F5344CB8AC3E}">
        <p14:creationId xmlns:p14="http://schemas.microsoft.com/office/powerpoint/2010/main" val="325341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8"/>
          <p:cNvSpPr txBox="1">
            <a:spLocks noGrp="1"/>
          </p:cNvSpPr>
          <p:nvPr>
            <p:ph type="title"/>
          </p:nvPr>
        </p:nvSpPr>
        <p:spPr>
          <a:xfrm>
            <a:off x="912812" y="381000"/>
            <a:ext cx="10360501" cy="990600"/>
          </a:xfrm>
        </p:spPr>
        <p:txBody>
          <a:bodyPr/>
          <a:lstStyle/>
          <a:p>
            <a:pPr lvl="0"/>
            <a:r>
              <a:rPr lang="en-US" dirty="0"/>
              <a:t>Next Steps</a:t>
            </a:r>
          </a:p>
        </p:txBody>
      </p:sp>
      <p:pic>
        <p:nvPicPr>
          <p:cNvPr id="7" name="Google Shape;994;p18" descr="The photographer has photographed the top half of their shoes on black pavement with three arrows pointing in three different directions.&#10;" title="Slide 23: Graphic symbolizing next steps"/>
          <p:cNvPicPr preferRelativeResize="0"/>
          <p:nvPr/>
        </p:nvPicPr>
        <p:blipFill>
          <a:blip r:embed="rId3">
            <a:alphaModFix/>
          </a:blip>
          <a:stretch>
            <a:fillRect/>
          </a:stretch>
        </p:blipFill>
        <p:spPr>
          <a:xfrm>
            <a:off x="1293812" y="1524000"/>
            <a:ext cx="9585951" cy="4333768"/>
          </a:xfrm>
          <a:prstGeom prst="rect">
            <a:avLst/>
          </a:prstGeom>
          <a:noFill/>
          <a:ln>
            <a:noFill/>
          </a:ln>
        </p:spPr>
      </p:pic>
    </p:spTree>
    <p:extLst>
      <p:ext uri="{BB962C8B-B14F-4D97-AF65-F5344CB8AC3E}">
        <p14:creationId xmlns:p14="http://schemas.microsoft.com/office/powerpoint/2010/main" val="299940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73" name="Google Shape;273;p4"/>
          <p:cNvSpPr txBox="1">
            <a:spLocks noGrp="1"/>
          </p:cNvSpPr>
          <p:nvPr>
            <p:ph type="title"/>
          </p:nvPr>
        </p:nvSpPr>
        <p:spPr>
          <a:xfrm>
            <a:off x="912812" y="228600"/>
            <a:ext cx="10360501" cy="1143000"/>
          </a:xfrm>
        </p:spPr>
        <p:txBody>
          <a:bodyPr/>
          <a:lstStyle/>
          <a:p>
            <a:pPr lvl="0"/>
            <a:r>
              <a:rPr lang="en-US" dirty="0"/>
              <a:t>Why Work?</a:t>
            </a:r>
          </a:p>
        </p:txBody>
      </p:sp>
      <p:sp>
        <p:nvSpPr>
          <p:cNvPr id="274" name="Google Shape;274;p4"/>
          <p:cNvSpPr txBox="1">
            <a:spLocks noGrp="1"/>
          </p:cNvSpPr>
          <p:nvPr>
            <p:ph idx="1"/>
          </p:nvPr>
        </p:nvSpPr>
        <p:spPr>
          <a:xfrm>
            <a:off x="989012" y="1295400"/>
            <a:ext cx="10360501" cy="3657600"/>
          </a:xfrm>
        </p:spPr>
        <p:txBody>
          <a:bodyPr/>
          <a:lstStyle/>
          <a:p>
            <a:pPr lvl="0"/>
            <a:r>
              <a:rPr lang="en-US" dirty="0">
                <a:sym typeface="Arial"/>
              </a:rPr>
              <a:t>Make and manage money</a:t>
            </a:r>
          </a:p>
          <a:p>
            <a:pPr lvl="0"/>
            <a:r>
              <a:rPr lang="en-US" dirty="0">
                <a:sym typeface="Arial"/>
              </a:rPr>
              <a:t>Work with others</a:t>
            </a:r>
          </a:p>
          <a:p>
            <a:pPr lvl="0"/>
            <a:r>
              <a:rPr lang="en-US" dirty="0">
                <a:sym typeface="Arial"/>
              </a:rPr>
              <a:t>Make friends</a:t>
            </a:r>
          </a:p>
          <a:p>
            <a:pPr lvl="0"/>
            <a:r>
              <a:rPr lang="en-US" dirty="0">
                <a:sym typeface="Arial"/>
              </a:rPr>
              <a:t>Learn new skills</a:t>
            </a:r>
          </a:p>
          <a:p>
            <a:pPr lvl="0"/>
            <a:r>
              <a:rPr lang="en-US" dirty="0">
                <a:sym typeface="Arial"/>
              </a:rPr>
              <a:t>Make decisions</a:t>
            </a:r>
          </a:p>
          <a:p>
            <a:pPr lvl="0"/>
            <a:r>
              <a:rPr lang="en-US" dirty="0">
                <a:sym typeface="Arial"/>
              </a:rPr>
              <a:t>Other?</a:t>
            </a:r>
          </a:p>
        </p:txBody>
      </p:sp>
      <p:sp>
        <p:nvSpPr>
          <p:cNvPr id="6" name="Rectangle 5"/>
          <p:cNvSpPr/>
          <p:nvPr/>
        </p:nvSpPr>
        <p:spPr>
          <a:xfrm>
            <a:off x="684212" y="5181600"/>
            <a:ext cx="10820400" cy="523220"/>
          </a:xfrm>
          <a:prstGeom prst="rect">
            <a:avLst/>
          </a:prstGeom>
        </p:spPr>
        <p:txBody>
          <a:bodyPr wrap="square">
            <a:spAutoFit/>
          </a:bodyPr>
          <a:lstStyle/>
          <a:p>
            <a:pPr lvl="0"/>
            <a:r>
              <a:rPr lang="en-US" sz="2800" b="1" dirty="0">
                <a:latin typeface="Myriad Pro"/>
                <a:cs typeface="Myriad Pro"/>
                <a:sym typeface="Arial"/>
              </a:rPr>
              <a:t>What are some fears about your loved one entering the workforce?</a:t>
            </a:r>
          </a:p>
        </p:txBody>
      </p:sp>
    </p:spTree>
    <p:extLst>
      <p:ext uri="{BB962C8B-B14F-4D97-AF65-F5344CB8AC3E}">
        <p14:creationId xmlns:p14="http://schemas.microsoft.com/office/powerpoint/2010/main" val="285440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ac763e3210_0_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dirty="0"/>
              <a:t>Expectations and Work</a:t>
            </a:r>
            <a:endParaRPr dirty="0"/>
          </a:p>
        </p:txBody>
      </p:sp>
      <p:sp>
        <p:nvSpPr>
          <p:cNvPr id="281" name="Google Shape;281;gac763e3210_0_0"/>
          <p:cNvSpPr txBox="1">
            <a:spLocks noGrp="1"/>
          </p:cNvSpPr>
          <p:nvPr>
            <p:ph idx="1"/>
          </p:nvPr>
        </p:nvSpPr>
        <p:spPr>
          <a:xfrm>
            <a:off x="914162" y="1752600"/>
            <a:ext cx="10360501" cy="396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dirty="0"/>
              <a:t>If you have </a:t>
            </a:r>
            <a:r>
              <a:rPr lang="en-US" b="1" i="1" dirty="0"/>
              <a:t>high expectations</a:t>
            </a:r>
            <a:r>
              <a:rPr lang="en-US" dirty="0"/>
              <a:t> fo</a:t>
            </a:r>
            <a:r>
              <a:rPr lang="en-US" dirty="0">
                <a:solidFill>
                  <a:srgbClr val="000000"/>
                </a:solidFill>
                <a:highlight>
                  <a:srgbClr val="FFFFFF"/>
                </a:highlight>
              </a:rPr>
              <a:t>r</a:t>
            </a:r>
            <a:r>
              <a:rPr lang="en-US" dirty="0">
                <a:solidFill>
                  <a:srgbClr val="3C78D8"/>
                </a:solidFill>
                <a:highlight>
                  <a:srgbClr val="FFFFFF"/>
                </a:highlight>
              </a:rPr>
              <a:t> </a:t>
            </a:r>
            <a:r>
              <a:rPr lang="en-US" dirty="0">
                <a:solidFill>
                  <a:srgbClr val="006699"/>
                </a:solidFill>
                <a:highlight>
                  <a:srgbClr val="FFFFFF"/>
                </a:highlight>
              </a:rPr>
              <a:t>competitive integrated employment</a:t>
            </a:r>
            <a:r>
              <a:rPr lang="en-US" dirty="0"/>
              <a:t>, your loved one is more likely to have a job compared to youth whose parents did not hold those high expectations.</a:t>
            </a:r>
          </a:p>
          <a:p>
            <a:pPr marL="0" lvl="0" indent="0" algn="l" rtl="0">
              <a:lnSpc>
                <a:spcPct val="100000"/>
              </a:lnSpc>
              <a:spcBef>
                <a:spcPts val="0"/>
              </a:spcBef>
              <a:spcAft>
                <a:spcPts val="0"/>
              </a:spcAft>
              <a:buSzPts val="1400"/>
              <a:buNone/>
            </a:pPr>
            <a:endParaRPr lang="en-US" sz="2000" dirty="0"/>
          </a:p>
          <a:p>
            <a:pPr marL="0" lvl="0" indent="0">
              <a:spcBef>
                <a:spcPts val="0"/>
              </a:spcBef>
              <a:spcAft>
                <a:spcPts val="0"/>
              </a:spcAft>
              <a:buSzPts val="1400"/>
              <a:buNone/>
            </a:pPr>
            <a:r>
              <a:rPr lang="en-US" sz="2000" dirty="0"/>
              <a:t>Definition**</a:t>
            </a:r>
          </a:p>
          <a:p>
            <a:pPr marL="0" lvl="0" indent="0">
              <a:spcBef>
                <a:spcPts val="0"/>
              </a:spcBef>
              <a:spcAft>
                <a:spcPts val="0"/>
              </a:spcAft>
              <a:buSzPts val="1400"/>
              <a:buNone/>
            </a:pPr>
            <a:r>
              <a:rPr lang="en-US" sz="2000" dirty="0"/>
              <a:t>Competitive integrated employment means full-time or part-time work at minimum wage or higher, with wages and benefits similar to those without disabilities performing the same work, and fully integrated with co-workers without disabilities (Pacer Center).</a:t>
            </a: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a:p>
            <a:pPr marL="0" lvl="0" indent="0" algn="l" rtl="0">
              <a:lnSpc>
                <a:spcPct val="100000"/>
              </a:lnSpc>
              <a:spcBef>
                <a:spcPts val="0"/>
              </a:spcBef>
              <a:spcAft>
                <a:spcPts val="0"/>
              </a:spcAft>
              <a:buSzPts val="1400"/>
              <a:buNone/>
            </a:pPr>
            <a:endParaRPr sz="2000" dirty="0"/>
          </a:p>
        </p:txBody>
      </p:sp>
    </p:spTree>
    <p:extLst>
      <p:ext uri="{BB962C8B-B14F-4D97-AF65-F5344CB8AC3E}">
        <p14:creationId xmlns:p14="http://schemas.microsoft.com/office/powerpoint/2010/main" val="341673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ac959b557b_0_5"/>
          <p:cNvSpPr txBox="1">
            <a:spLocks noGrp="1"/>
          </p:cNvSpPr>
          <p:nvPr>
            <p:ph type="title"/>
          </p:nvPr>
        </p:nvSpPr>
        <p:spPr>
          <a:xfrm>
            <a:off x="914162" y="457200"/>
            <a:ext cx="10360501" cy="1447800"/>
          </a:xfrm>
        </p:spPr>
        <p:txBody>
          <a:bodyPr/>
          <a:lstStyle/>
          <a:p>
            <a:pPr lvl="0"/>
            <a:r>
              <a:rPr lang="en-US" dirty="0"/>
              <a:t>Engage and Encourage</a:t>
            </a:r>
          </a:p>
          <a:p>
            <a:pPr lvl="0"/>
            <a:r>
              <a:rPr lang="en-US" sz="2400" dirty="0">
                <a:solidFill>
                  <a:srgbClr val="006699"/>
                </a:solidFill>
                <a:sym typeface="Calibri"/>
              </a:rPr>
              <a:t>Begin early to engage and encourage your loved one to be active in thinking about work possibilities</a:t>
            </a:r>
            <a:endParaRPr lang="en-US" sz="2400" dirty="0">
              <a:solidFill>
                <a:srgbClr val="006699"/>
              </a:solidFill>
            </a:endParaRPr>
          </a:p>
        </p:txBody>
      </p:sp>
      <p:sp>
        <p:nvSpPr>
          <p:cNvPr id="289" name="Google Shape;289;gac959b557b_0_5"/>
          <p:cNvSpPr txBox="1">
            <a:spLocks noGrp="1"/>
          </p:cNvSpPr>
          <p:nvPr>
            <p:ph idx="1"/>
          </p:nvPr>
        </p:nvSpPr>
        <p:spPr>
          <a:xfrm>
            <a:off x="303212" y="1981200"/>
            <a:ext cx="11734800" cy="4419600"/>
          </a:xfrm>
        </p:spPr>
        <p:txBody>
          <a:bodyPr/>
          <a:lstStyle/>
          <a:p>
            <a:pPr lvl="0"/>
            <a:r>
              <a:rPr lang="en-US" sz="2600" dirty="0"/>
              <a:t>Encourage and provide opportunities for choice making, self advocacy and self determination at home, in the community, at school</a:t>
            </a:r>
          </a:p>
          <a:p>
            <a:pPr lvl="0"/>
            <a:r>
              <a:rPr lang="en-US" sz="2600" dirty="0"/>
              <a:t>Share your expectations for employment</a:t>
            </a:r>
          </a:p>
          <a:p>
            <a:pPr lvl="0"/>
            <a:r>
              <a:rPr lang="en-US" sz="2600" dirty="0"/>
              <a:t>Ask them to share their interests and skills with you, other family members, friends, trusted adults, school</a:t>
            </a:r>
          </a:p>
          <a:p>
            <a:pPr lvl="0"/>
            <a:r>
              <a:rPr lang="en-US" sz="2600" dirty="0"/>
              <a:t>Respect their ideas and choices</a:t>
            </a:r>
          </a:p>
          <a:p>
            <a:pPr lvl="0"/>
            <a:r>
              <a:rPr lang="en-US" sz="2600" dirty="0"/>
              <a:t>Encourage developing new interests and skills</a:t>
            </a:r>
          </a:p>
          <a:p>
            <a:pPr lvl="0"/>
            <a:r>
              <a:rPr lang="en-US" sz="2600" dirty="0"/>
              <a:t>Allow for changing ideas</a:t>
            </a:r>
          </a:p>
          <a:p>
            <a:pPr lvl="0"/>
            <a:endParaRPr lang="en-US" sz="2600" dirty="0"/>
          </a:p>
          <a:p>
            <a:pPr lvl="0"/>
            <a:endParaRPr lang="en-US" sz="2600" dirty="0"/>
          </a:p>
          <a:p>
            <a:pPr lvl="0"/>
            <a:endParaRPr lang="en-US" sz="2600" dirty="0"/>
          </a:p>
        </p:txBody>
      </p:sp>
    </p:spTree>
    <p:extLst>
      <p:ext uri="{BB962C8B-B14F-4D97-AF65-F5344CB8AC3E}">
        <p14:creationId xmlns:p14="http://schemas.microsoft.com/office/powerpoint/2010/main" val="39480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365" name="Google Shape;365;p3"/>
          <p:cNvSpPr txBox="1">
            <a:spLocks noGrp="1"/>
          </p:cNvSpPr>
          <p:nvPr>
            <p:ph type="title"/>
          </p:nvPr>
        </p:nvSpPr>
        <p:spPr/>
        <p:txBody>
          <a:bodyPr/>
          <a:lstStyle/>
          <a:p>
            <a:pPr lvl="0"/>
            <a:r>
              <a:rPr lang="en-US" dirty="0"/>
              <a:t>Talking About Employment</a:t>
            </a:r>
          </a:p>
        </p:txBody>
      </p:sp>
      <p:sp>
        <p:nvSpPr>
          <p:cNvPr id="366" name="Google Shape;366;p3"/>
          <p:cNvSpPr txBox="1">
            <a:spLocks noGrp="1"/>
          </p:cNvSpPr>
          <p:nvPr>
            <p:ph sz="half" idx="1"/>
          </p:nvPr>
        </p:nvSpPr>
        <p:spPr>
          <a:xfrm>
            <a:off x="531812" y="1752600"/>
            <a:ext cx="5461027" cy="3810000"/>
          </a:xfrm>
        </p:spPr>
        <p:txBody>
          <a:bodyPr/>
          <a:lstStyle/>
          <a:p>
            <a:pPr marL="0" lvl="0" indent="0">
              <a:buNone/>
            </a:pPr>
            <a:r>
              <a:rPr lang="en-US" sz="2800" dirty="0">
                <a:solidFill>
                  <a:srgbClr val="006699"/>
                </a:solidFill>
                <a:sym typeface="Arial"/>
              </a:rPr>
              <a:t>What you can do at home:</a:t>
            </a:r>
            <a:endParaRPr lang="en-US" sz="2400" dirty="0">
              <a:solidFill>
                <a:srgbClr val="006699"/>
              </a:solidFill>
              <a:sym typeface="Arial"/>
            </a:endParaRPr>
          </a:p>
          <a:p>
            <a:pPr lvl="0"/>
            <a:r>
              <a:rPr lang="en-US" sz="2400" dirty="0">
                <a:sym typeface="Arial"/>
              </a:rPr>
              <a:t>Discuss everyday jobs and what people do to earn money </a:t>
            </a:r>
          </a:p>
          <a:p>
            <a:pPr lvl="0"/>
            <a:r>
              <a:rPr lang="en-US" sz="2400" dirty="0">
                <a:sym typeface="Arial"/>
              </a:rPr>
              <a:t>Connect skills and interests to different job types</a:t>
            </a:r>
          </a:p>
          <a:p>
            <a:pPr lvl="0"/>
            <a:r>
              <a:rPr lang="en-US" sz="2400" dirty="0">
                <a:sym typeface="Arial"/>
              </a:rPr>
              <a:t>Visit career exploration websites to find out about jobs</a:t>
            </a:r>
          </a:p>
          <a:p>
            <a:pPr lvl="0"/>
            <a:r>
              <a:rPr lang="en-US" sz="2400" dirty="0">
                <a:sym typeface="Arial"/>
              </a:rPr>
              <a:t>Set a short term goal around employment</a:t>
            </a:r>
          </a:p>
        </p:txBody>
      </p:sp>
      <p:sp>
        <p:nvSpPr>
          <p:cNvPr id="367" name="Google Shape;367;p3"/>
          <p:cNvSpPr txBox="1">
            <a:spLocks noGrp="1"/>
          </p:cNvSpPr>
          <p:nvPr>
            <p:ph sz="half" idx="2"/>
          </p:nvPr>
        </p:nvSpPr>
        <p:spPr>
          <a:xfrm>
            <a:off x="6195986" y="1752600"/>
            <a:ext cx="5232426" cy="3810000"/>
          </a:xfrm>
        </p:spPr>
        <p:txBody>
          <a:bodyPr/>
          <a:lstStyle/>
          <a:p>
            <a:pPr marL="0" lvl="0" indent="0">
              <a:buNone/>
            </a:pPr>
            <a:r>
              <a:rPr lang="en-US" sz="2800" dirty="0">
                <a:solidFill>
                  <a:srgbClr val="006699"/>
                </a:solidFill>
                <a:sym typeface="Arial"/>
              </a:rPr>
              <a:t>School can help:</a:t>
            </a:r>
          </a:p>
          <a:p>
            <a:pPr lvl="0"/>
            <a:r>
              <a:rPr lang="en-US" sz="2400" dirty="0">
                <a:sym typeface="Arial"/>
              </a:rPr>
              <a:t>Ask for support to achieve employment goal</a:t>
            </a:r>
          </a:p>
          <a:p>
            <a:pPr lvl="0"/>
            <a:r>
              <a:rPr lang="en-US" sz="2400" dirty="0">
                <a:sym typeface="Arial"/>
              </a:rPr>
              <a:t>Use school-based Transition Planning Form to explore job interests &amp; build skills</a:t>
            </a:r>
          </a:p>
          <a:p>
            <a:pPr lvl="0"/>
            <a:r>
              <a:rPr lang="en-US" sz="2400" dirty="0">
                <a:sym typeface="Arial"/>
              </a:rPr>
              <a:t>Ask about Pre-ETS programs in your school district</a:t>
            </a:r>
          </a:p>
          <a:p>
            <a:pPr lvl="0"/>
            <a:endParaRPr lang="en-US" sz="2400" dirty="0"/>
          </a:p>
          <a:p>
            <a:pPr lvl="0"/>
            <a:endParaRPr lang="en-US" sz="2400" dirty="0"/>
          </a:p>
        </p:txBody>
      </p:sp>
    </p:spTree>
    <p:extLst>
      <p:ext uri="{BB962C8B-B14F-4D97-AF65-F5344CB8AC3E}">
        <p14:creationId xmlns:p14="http://schemas.microsoft.com/office/powerpoint/2010/main" val="398589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443" name="Google Shape;443;p5"/>
          <p:cNvSpPr txBox="1">
            <a:spLocks noGrp="1"/>
          </p:cNvSpPr>
          <p:nvPr>
            <p:ph type="title"/>
          </p:nvPr>
        </p:nvSpPr>
        <p:spPr/>
        <p:txBody>
          <a:bodyPr/>
          <a:lstStyle/>
          <a:p>
            <a:pPr lvl="0"/>
            <a:r>
              <a:rPr lang="en-US" dirty="0"/>
              <a:t>How do I Help Identify Skills and Interests?</a:t>
            </a:r>
          </a:p>
        </p:txBody>
      </p:sp>
      <p:sp>
        <p:nvSpPr>
          <p:cNvPr id="444" name="Google Shape;444;p5"/>
          <p:cNvSpPr txBox="1">
            <a:spLocks noGrp="1"/>
          </p:cNvSpPr>
          <p:nvPr>
            <p:ph idx="1"/>
          </p:nvPr>
        </p:nvSpPr>
        <p:spPr/>
        <p:txBody>
          <a:bodyPr/>
          <a:lstStyle/>
          <a:p>
            <a:pPr lvl="0"/>
            <a:r>
              <a:rPr lang="en-US">
                <a:sym typeface="Arial"/>
              </a:rPr>
              <a:t>Focus on strengths</a:t>
            </a:r>
            <a:endParaRPr lang="en-US"/>
          </a:p>
          <a:p>
            <a:pPr lvl="0"/>
            <a:r>
              <a:rPr lang="en-US">
                <a:sym typeface="Arial"/>
              </a:rPr>
              <a:t>Observe what they like to do at school, in the community, or in their free time</a:t>
            </a:r>
          </a:p>
          <a:p>
            <a:pPr lvl="0"/>
            <a:r>
              <a:rPr lang="en-US">
                <a:sym typeface="Arial"/>
              </a:rPr>
              <a:t>Ask love one, family, friends for ideas</a:t>
            </a:r>
            <a:endParaRPr lang="en-US"/>
          </a:p>
          <a:p>
            <a:pPr lvl="0"/>
            <a:r>
              <a:rPr lang="en-US">
                <a:sym typeface="Arial"/>
              </a:rPr>
              <a:t>Where and when are they their best selves?</a:t>
            </a:r>
            <a:endParaRPr lang="en-US"/>
          </a:p>
          <a:p>
            <a:pPr lvl="0"/>
            <a:r>
              <a:rPr lang="en-US">
                <a:sym typeface="Arial"/>
              </a:rPr>
              <a:t>Use picture vision boards</a:t>
            </a:r>
          </a:p>
          <a:p>
            <a:pPr lvl="0"/>
            <a:r>
              <a:rPr lang="en-US">
                <a:sym typeface="Arial"/>
              </a:rPr>
              <a:t>Take an interest survey</a:t>
            </a:r>
            <a:endParaRPr lang="en-US" dirty="0"/>
          </a:p>
        </p:txBody>
      </p:sp>
    </p:spTree>
    <p:extLst>
      <p:ext uri="{BB962C8B-B14F-4D97-AF65-F5344CB8AC3E}">
        <p14:creationId xmlns:p14="http://schemas.microsoft.com/office/powerpoint/2010/main" val="254202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521" name="Google Shape;521;p6"/>
          <p:cNvSpPr txBox="1">
            <a:spLocks noGrp="1"/>
          </p:cNvSpPr>
          <p:nvPr>
            <p:ph type="body" idx="1"/>
          </p:nvPr>
        </p:nvSpPr>
        <p:spPr>
          <a:xfrm>
            <a:off x="608012" y="2781642"/>
            <a:ext cx="10969943" cy="2462213"/>
          </a:xfrm>
        </p:spPr>
        <p:txBody>
          <a:bodyPr/>
          <a:lstStyle/>
          <a:p>
            <a:pPr marL="685800" lvl="0" indent="-457200">
              <a:buFont typeface="Arial"/>
              <a:buChar char="•"/>
            </a:pPr>
            <a:r>
              <a:rPr lang="en-US" dirty="0">
                <a:sym typeface="Arial"/>
              </a:rPr>
              <a:t>Gather information  - </a:t>
            </a:r>
            <a:r>
              <a:rPr lang="en-US" i="1" dirty="0">
                <a:sym typeface="Arial"/>
              </a:rPr>
              <a:t>Positive Personal Profile </a:t>
            </a:r>
          </a:p>
          <a:p>
            <a:pPr marL="685800" lvl="0" indent="-457200">
              <a:buFont typeface="Arial"/>
              <a:buChar char="•"/>
            </a:pPr>
            <a:r>
              <a:rPr lang="en-US" dirty="0">
                <a:sym typeface="Arial"/>
              </a:rPr>
              <a:t>Charting the </a:t>
            </a:r>
            <a:r>
              <a:rPr lang="en-US" dirty="0" err="1">
                <a:sym typeface="Arial"/>
              </a:rPr>
              <a:t>LifeCourse</a:t>
            </a:r>
            <a:r>
              <a:rPr lang="en-US" dirty="0">
                <a:sym typeface="Arial"/>
              </a:rPr>
              <a:t> (</a:t>
            </a:r>
            <a:r>
              <a:rPr lang="en-US" dirty="0" err="1">
                <a:sym typeface="Arial"/>
              </a:rPr>
              <a:t>CrtLC</a:t>
            </a:r>
            <a:r>
              <a:rPr lang="en-US" dirty="0">
                <a:sym typeface="Arial"/>
              </a:rPr>
              <a:t>) Planning Trajectories</a:t>
            </a:r>
            <a:endParaRPr lang="en-US" dirty="0"/>
          </a:p>
          <a:p>
            <a:pPr marL="685800" lvl="0" indent="-457200">
              <a:buFont typeface="Arial"/>
              <a:buChar char="•"/>
            </a:pPr>
            <a:r>
              <a:rPr lang="en-US" dirty="0">
                <a:sym typeface="Arial"/>
              </a:rPr>
              <a:t>Massachusetts Career Information System (CIS) </a:t>
            </a:r>
          </a:p>
          <a:p>
            <a:pPr marL="685800" lvl="0" indent="-457200">
              <a:buFont typeface="Arial"/>
              <a:buChar char="•"/>
            </a:pPr>
            <a:r>
              <a:rPr lang="en-US" dirty="0">
                <a:sym typeface="Arial"/>
              </a:rPr>
              <a:t>O*NET</a:t>
            </a:r>
          </a:p>
          <a:p>
            <a:pPr lvl="0"/>
            <a:endParaRPr lang="en-US" dirty="0">
              <a:sym typeface="Arial"/>
            </a:endParaRPr>
          </a:p>
        </p:txBody>
      </p:sp>
      <p:sp>
        <p:nvSpPr>
          <p:cNvPr id="520" name="Google Shape;520;p6"/>
          <p:cNvSpPr txBox="1">
            <a:spLocks noGrp="1"/>
          </p:cNvSpPr>
          <p:nvPr>
            <p:ph type="title"/>
          </p:nvPr>
        </p:nvSpPr>
        <p:spPr>
          <a:xfrm>
            <a:off x="914162" y="533400"/>
            <a:ext cx="10360501" cy="1752600"/>
          </a:xfrm>
        </p:spPr>
        <p:txBody>
          <a:bodyPr/>
          <a:lstStyle/>
          <a:p>
            <a:pPr lvl="0"/>
            <a:r>
              <a:rPr lang="en-US" dirty="0"/>
              <a:t>Ideas to start</a:t>
            </a:r>
          </a:p>
          <a:p>
            <a:pPr lvl="0"/>
            <a:r>
              <a:rPr lang="en-US" sz="2400" dirty="0">
                <a:solidFill>
                  <a:srgbClr val="006699"/>
                </a:solidFill>
              </a:rPr>
              <a:t>Try these tools and resources to gather information and start a plan</a:t>
            </a:r>
          </a:p>
        </p:txBody>
      </p:sp>
    </p:spTree>
    <p:extLst>
      <p:ext uri="{BB962C8B-B14F-4D97-AF65-F5344CB8AC3E}">
        <p14:creationId xmlns:p14="http://schemas.microsoft.com/office/powerpoint/2010/main" val="238216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98" name="Google Shape;598;p7"/>
          <p:cNvSpPr txBox="1">
            <a:spLocks noGrp="1"/>
          </p:cNvSpPr>
          <p:nvPr>
            <p:ph idx="1"/>
          </p:nvPr>
        </p:nvSpPr>
        <p:spPr>
          <a:xfrm>
            <a:off x="912812" y="1524000"/>
            <a:ext cx="5027850" cy="4267200"/>
          </a:xfrm>
        </p:spPr>
        <p:txBody>
          <a:bodyPr/>
          <a:lstStyle/>
          <a:p>
            <a:pPr lvl="0"/>
            <a:r>
              <a:rPr lang="en-US" dirty="0"/>
              <a:t>Many perspectives</a:t>
            </a:r>
          </a:p>
          <a:p>
            <a:pPr lvl="0"/>
            <a:r>
              <a:rPr lang="en-US" dirty="0"/>
              <a:t>Strength based</a:t>
            </a:r>
          </a:p>
          <a:p>
            <a:pPr lvl="0"/>
            <a:r>
              <a:rPr lang="en-US" dirty="0"/>
              <a:t>Experiences</a:t>
            </a:r>
          </a:p>
          <a:p>
            <a:pPr lvl="0"/>
            <a:r>
              <a:rPr lang="en-US" dirty="0"/>
              <a:t>Environment </a:t>
            </a:r>
          </a:p>
          <a:p>
            <a:pPr lvl="0"/>
            <a:r>
              <a:rPr lang="en-US" dirty="0"/>
              <a:t>Dislikes</a:t>
            </a:r>
          </a:p>
          <a:p>
            <a:pPr lvl="0"/>
            <a:r>
              <a:rPr lang="en-US" dirty="0"/>
              <a:t>Accommodations</a:t>
            </a:r>
          </a:p>
          <a:p>
            <a:pPr lvl="0"/>
            <a:r>
              <a:rPr lang="en-US" dirty="0"/>
              <a:t>Travel</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pic>
        <p:nvPicPr>
          <p:cNvPr id="599" name="Google Shape;599;p7" descr="A graphic example of a planning tool to help gather information that will lead to a vision and action plan. Information can come from the loved one, family, friends, school or community organization staff. Because information is gathered from different people, it can offer a more holistic view of the person across different environments. There is also a section for generating creative ideas for supporting the individuals as they move forward.&#10;" title="Slide 9 – First page of the Positive Personal Profile template."/>
          <p:cNvPicPr preferRelativeResize="0">
            <a:picLocks noGrp="1"/>
          </p:cNvPicPr>
          <p:nvPr>
            <p:ph type="body" idx="4294967295"/>
          </p:nvPr>
        </p:nvPicPr>
        <p:blipFill rotWithShape="1">
          <a:blip r:embed="rId3">
            <a:alphaModFix/>
          </a:blip>
          <a:srcRect/>
          <a:stretch/>
        </p:blipFill>
        <p:spPr>
          <a:xfrm>
            <a:off x="6704012" y="838200"/>
            <a:ext cx="4742997" cy="5216930"/>
          </a:xfrm>
          <a:prstGeom prst="rect">
            <a:avLst/>
          </a:prstGeom>
          <a:noFill/>
          <a:ln>
            <a:noFill/>
          </a:ln>
        </p:spPr>
      </p:pic>
      <p:sp>
        <p:nvSpPr>
          <p:cNvPr id="597" name="Google Shape;597;p7"/>
          <p:cNvSpPr txBox="1">
            <a:spLocks noGrp="1"/>
          </p:cNvSpPr>
          <p:nvPr>
            <p:ph type="title"/>
          </p:nvPr>
        </p:nvSpPr>
        <p:spPr>
          <a:xfrm>
            <a:off x="989012" y="228600"/>
            <a:ext cx="10360501" cy="1143000"/>
          </a:xfrm>
        </p:spPr>
        <p:txBody>
          <a:bodyPr/>
          <a:lstStyle/>
          <a:p>
            <a:pPr lvl="0"/>
            <a:r>
              <a:rPr lang="en-US" dirty="0"/>
              <a:t>Positive Personal Profile</a:t>
            </a:r>
          </a:p>
        </p:txBody>
      </p:sp>
    </p:spTree>
    <p:extLst>
      <p:ext uri="{BB962C8B-B14F-4D97-AF65-F5344CB8AC3E}">
        <p14:creationId xmlns:p14="http://schemas.microsoft.com/office/powerpoint/2010/main" val="1941606530"/>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Osaka"/>
        <a:cs typeface=""/>
      </a:majorFont>
      <a:minorFont>
        <a:latin typeface="Verdana"/>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Geneva" panose="020B050303040404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66F0959A0F6458BCD98DF75195999" ma:contentTypeVersion="12" ma:contentTypeDescription="Create a new document." ma:contentTypeScope="" ma:versionID="0c3fcae71572f3ae6fc40abd200c06a5">
  <xsd:schema xmlns:xsd="http://www.w3.org/2001/XMLSchema" xmlns:xs="http://www.w3.org/2001/XMLSchema" xmlns:p="http://schemas.microsoft.com/office/2006/metadata/properties" xmlns:ns2="6248e3af-aff9-49e6-9cb7-312d61038d0a" xmlns:ns3="faa3c109-d376-4dba-8b93-c0310b7e3dee" targetNamespace="http://schemas.microsoft.com/office/2006/metadata/properties" ma:root="true" ma:fieldsID="9e1420159497c91024f1829c0e6c936a" ns2:_="" ns3:_="">
    <xsd:import namespace="6248e3af-aff9-49e6-9cb7-312d61038d0a"/>
    <xsd:import namespace="faa3c109-d376-4dba-8b93-c0310b7e3d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8e3af-aff9-49e6-9cb7-312d61038d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a3c109-d376-4dba-8b93-c0310b7e3d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DC8C70-3182-4460-B8D9-7940A06AA82B}"/>
</file>

<file path=customXml/itemProps2.xml><?xml version="1.0" encoding="utf-8"?>
<ds:datastoreItem xmlns:ds="http://schemas.openxmlformats.org/officeDocument/2006/customXml" ds:itemID="{128EFAFD-379F-4D72-8DA1-A69A11956FA4}"/>
</file>

<file path=customXml/itemProps3.xml><?xml version="1.0" encoding="utf-8"?>
<ds:datastoreItem xmlns:ds="http://schemas.openxmlformats.org/officeDocument/2006/customXml" ds:itemID="{33C6BD3D-F265-470A-AE46-4487CC609735}"/>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1424</TotalTime>
  <Words>5044</Words>
  <Application>Microsoft Macintosh PowerPoint</Application>
  <PresentationFormat>Custom</PresentationFormat>
  <Paragraphs>422</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Myriad Pro</vt:lpstr>
      <vt:lpstr>Verdana</vt:lpstr>
      <vt:lpstr>Blank Presentation</vt:lpstr>
      <vt:lpstr>Custom Design</vt:lpstr>
      <vt:lpstr>Module 1  Setting Goals and Taking Action </vt:lpstr>
      <vt:lpstr>Session Goals</vt:lpstr>
      <vt:lpstr>Why Work?</vt:lpstr>
      <vt:lpstr>Expectations and Work</vt:lpstr>
      <vt:lpstr>Engage and Encourage Begin early to engage and encourage your loved one to be active in thinking about work possibilities</vt:lpstr>
      <vt:lpstr>Talking About Employment</vt:lpstr>
      <vt:lpstr>How do I Help Identify Skills and Interests?</vt:lpstr>
      <vt:lpstr>Ideas to start Try these tools and resources to gather information and start a plan</vt:lpstr>
      <vt:lpstr>Positive Personal Profile</vt:lpstr>
      <vt:lpstr>Charting the Life course Sharing your loved one’s vision on one page</vt:lpstr>
      <vt:lpstr>CtLC Trajectory </vt:lpstr>
      <vt:lpstr>Massachusetts Career Information System</vt:lpstr>
      <vt:lpstr>Interest Inventories–Sample Items</vt:lpstr>
      <vt:lpstr>Results from an interest inventory</vt:lpstr>
      <vt:lpstr>My Next Move www.mynextmove.org/ </vt:lpstr>
      <vt:lpstr>My Next Move O*NET Profiler  </vt:lpstr>
      <vt:lpstr>Activity</vt:lpstr>
      <vt:lpstr>Setting a Goal</vt:lpstr>
      <vt:lpstr>Sample Goals</vt:lpstr>
      <vt:lpstr>How to communicate vision for work to others</vt:lpstr>
      <vt:lpstr>How to communicate vision for work to others</vt:lpstr>
      <vt:lpstr>Activity</vt:lpstr>
      <vt:lpstr>Next Steps</vt:lpstr>
    </vt:vector>
  </TitlesOfParts>
  <Company>UMass Boston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ICI</dc:creator>
  <cp:lastModifiedBy>Jennifer Sulewski</cp:lastModifiedBy>
  <cp:revision>110</cp:revision>
  <dcterms:created xsi:type="dcterms:W3CDTF">2006-09-27T14:52:23Z</dcterms:created>
  <dcterms:modified xsi:type="dcterms:W3CDTF">2021-03-11T15:41:05Z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0x01010004B66F0959A0F6458BCD98DF75195999</vt:lpwstr>
  </property>
</Properties>
</file>