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1"/>
  </p:sldMasterIdLst>
  <p:notesMasterIdLst>
    <p:notesMasterId r:id="rId11"/>
  </p:notesMasterIdLst>
  <p:handoutMasterIdLst>
    <p:handoutMasterId r:id="rId12"/>
  </p:handoutMasterIdLst>
  <p:sldIdLst>
    <p:sldId id="433" r:id="rId2"/>
    <p:sldId id="425" r:id="rId3"/>
    <p:sldId id="436" r:id="rId4"/>
    <p:sldId id="440" r:id="rId5"/>
    <p:sldId id="435" r:id="rId6"/>
    <p:sldId id="438" r:id="rId7"/>
    <p:sldId id="437" r:id="rId8"/>
    <p:sldId id="430" r:id="rId9"/>
    <p:sldId id="439" r:id="rId10"/>
  </p:sldIdLst>
  <p:sldSz cx="9144000" cy="6858000" type="screen4x3"/>
  <p:notesSz cx="6980238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9453DB"/>
    <a:srgbClr val="A7C472"/>
    <a:srgbClr val="AEC97D"/>
    <a:srgbClr val="F1F1F1"/>
    <a:srgbClr val="EAEAE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86409" autoAdjust="0"/>
  </p:normalViewPr>
  <p:slideViewPr>
    <p:cSldViewPr>
      <p:cViewPr varScale="1">
        <p:scale>
          <a:sx n="94" d="100"/>
          <a:sy n="94" d="100"/>
        </p:scale>
        <p:origin x="-201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083" cy="457356"/>
          </a:xfrm>
          <a:prstGeom prst="rect">
            <a:avLst/>
          </a:prstGeom>
        </p:spPr>
        <p:txBody>
          <a:bodyPr vert="horz" lIns="89675" tIns="44838" rIns="89675" bIns="44838" rtlCol="0"/>
          <a:lstStyle>
            <a:lvl1pPr algn="l">
              <a:spcBef>
                <a:spcPct val="20000"/>
              </a:spcBef>
              <a:buFont typeface="Wingdings" pitchFamily="2" charset="2"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590" y="0"/>
            <a:ext cx="3025083" cy="457356"/>
          </a:xfrm>
          <a:prstGeom prst="rect">
            <a:avLst/>
          </a:prstGeom>
        </p:spPr>
        <p:txBody>
          <a:bodyPr vert="horz" lIns="89675" tIns="44838" rIns="89675" bIns="44838" rtlCol="0"/>
          <a:lstStyle>
            <a:lvl1pPr algn="r">
              <a:spcBef>
                <a:spcPct val="20000"/>
              </a:spcBef>
              <a:buFont typeface="Wingdings" pitchFamily="2" charset="2"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CB865B1-CE6C-4918-A9F9-ED4B7F377C8E}" type="datetimeFigureOut">
              <a:rPr lang="en-US"/>
              <a:pPr>
                <a:defRPr/>
              </a:pPr>
              <a:t>3/31/16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095"/>
            <a:ext cx="3025083" cy="457356"/>
          </a:xfrm>
          <a:prstGeom prst="rect">
            <a:avLst/>
          </a:prstGeom>
        </p:spPr>
        <p:txBody>
          <a:bodyPr vert="horz" lIns="89675" tIns="44838" rIns="89675" bIns="44838" rtlCol="0" anchor="b"/>
          <a:lstStyle>
            <a:lvl1pPr algn="l">
              <a:spcBef>
                <a:spcPct val="20000"/>
              </a:spcBef>
              <a:buFont typeface="Wingdings" pitchFamily="2" charset="2"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590" y="8685095"/>
            <a:ext cx="3025083" cy="457356"/>
          </a:xfrm>
          <a:prstGeom prst="rect">
            <a:avLst/>
          </a:prstGeom>
        </p:spPr>
        <p:txBody>
          <a:bodyPr vert="horz" lIns="89675" tIns="44838" rIns="89675" bIns="44838" rtlCol="0" anchor="b"/>
          <a:lstStyle>
            <a:lvl1pPr algn="r">
              <a:spcBef>
                <a:spcPct val="20000"/>
              </a:spcBef>
              <a:buFont typeface="Wingdings" pitchFamily="2" charset="2"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2F43EDC-B12B-4C13-BB7A-BC0710506D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04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083" cy="457356"/>
          </a:xfrm>
          <a:prstGeom prst="rect">
            <a:avLst/>
          </a:prstGeom>
        </p:spPr>
        <p:txBody>
          <a:bodyPr vert="horz" lIns="92123" tIns="46062" rIns="92123" bIns="46062" rtlCol="0"/>
          <a:lstStyle>
            <a:lvl1pPr algn="l">
              <a:spcBef>
                <a:spcPct val="20000"/>
              </a:spcBef>
              <a:buFont typeface="Wingdings" pitchFamily="2" charset="2"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590" y="0"/>
            <a:ext cx="3025083" cy="457356"/>
          </a:xfrm>
          <a:prstGeom prst="rect">
            <a:avLst/>
          </a:prstGeom>
        </p:spPr>
        <p:txBody>
          <a:bodyPr vert="horz" lIns="92123" tIns="46062" rIns="92123" bIns="46062" rtlCol="0"/>
          <a:lstStyle>
            <a:lvl1pPr algn="r">
              <a:spcBef>
                <a:spcPct val="20000"/>
              </a:spcBef>
              <a:buFont typeface="Wingdings" pitchFamily="2" charset="2"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FEE6B7B-E4AA-4E38-BB12-02C372F4F542}" type="datetimeFigureOut">
              <a:rPr lang="en-US"/>
              <a:pPr>
                <a:defRPr/>
              </a:pPr>
              <a:t>3/31/16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23" tIns="46062" rIns="92123" bIns="46062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337" y="4344098"/>
            <a:ext cx="5583564" cy="4114645"/>
          </a:xfrm>
          <a:prstGeom prst="rect">
            <a:avLst/>
          </a:prstGeom>
        </p:spPr>
        <p:txBody>
          <a:bodyPr vert="horz" lIns="92123" tIns="46062" rIns="92123" bIns="46062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095"/>
            <a:ext cx="3025083" cy="457356"/>
          </a:xfrm>
          <a:prstGeom prst="rect">
            <a:avLst/>
          </a:prstGeom>
        </p:spPr>
        <p:txBody>
          <a:bodyPr vert="horz" lIns="92123" tIns="46062" rIns="92123" bIns="46062" rtlCol="0" anchor="b"/>
          <a:lstStyle>
            <a:lvl1pPr algn="l">
              <a:spcBef>
                <a:spcPct val="20000"/>
              </a:spcBef>
              <a:buFont typeface="Wingdings" pitchFamily="2" charset="2"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590" y="8685095"/>
            <a:ext cx="3025083" cy="457356"/>
          </a:xfrm>
          <a:prstGeom prst="rect">
            <a:avLst/>
          </a:prstGeom>
        </p:spPr>
        <p:txBody>
          <a:bodyPr vert="horz" lIns="92123" tIns="46062" rIns="92123" bIns="46062" rtlCol="0" anchor="b"/>
          <a:lstStyle>
            <a:lvl1pPr algn="r">
              <a:spcBef>
                <a:spcPct val="20000"/>
              </a:spcBef>
              <a:buFont typeface="Wingdings" pitchFamily="2" charset="2"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167509E-7A7A-4E1C-8854-6794CE7A9F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79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FBB50F-A28F-408D-9F00-7DA1702FB018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BB50F-A28F-408D-9F00-7DA1702FB018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BB50F-A28F-408D-9F00-7DA1702FB018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1DD54-B00E-494D-A753-907C666260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2FBB50F-A28F-408D-9F00-7DA1702FB018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BB50F-A28F-408D-9F00-7DA1702FB018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BB50F-A28F-408D-9F00-7DA1702FB018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BB50F-A28F-408D-9F00-7DA1702FB018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BB50F-A28F-408D-9F00-7DA1702FB018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BB50F-A28F-408D-9F00-7DA1702FB018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2FBB50F-A28F-408D-9F00-7DA1702FB018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2FBB50F-A28F-408D-9F00-7DA1702FB018}" type="slidenum">
              <a:rPr lang="en-US" smtClean="0">
                <a:solidFill>
                  <a:prstClr val="black"/>
                </a:solidFill>
                <a:latin typeface="Times New Roman" pitchFamily="18" charset="0"/>
                <a:cs typeface="+mn-cs"/>
              </a:rPr>
              <a:pPr>
                <a:defRPr/>
              </a:pPr>
              <a:t>‹#›</a:t>
            </a:fld>
            <a:endParaRPr lang="en-US" dirty="0">
              <a:solidFill>
                <a:prstClr val="black"/>
              </a:solidFill>
              <a:latin typeface="Times New Roman" pitchFamily="18" charset="0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tada.info/" TargetMode="Externa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3733800"/>
          </a:xfrm>
        </p:spPr>
        <p:txBody>
          <a:bodyPr/>
          <a:lstStyle/>
          <a:p>
            <a:pPr algn="ctr"/>
            <a:r>
              <a:rPr lang="en-US" sz="4400" cap="none" dirty="0" smtClean="0"/>
              <a:t>Data Reporting FY 2015 </a:t>
            </a:r>
            <a:br>
              <a:rPr lang="en-US" sz="4400" cap="none" dirty="0" smtClean="0"/>
            </a:br>
            <a:r>
              <a:rPr lang="en-US" sz="4400" cap="none" dirty="0" smtClean="0"/>
              <a:t>Planning for FY 2016</a:t>
            </a:r>
            <a:endParaRPr lang="en-US" sz="44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858000" cy="1371600"/>
          </a:xfrm>
        </p:spPr>
        <p:txBody>
          <a:bodyPr/>
          <a:lstStyle/>
          <a:p>
            <a:pPr algn="r"/>
            <a:r>
              <a:rPr lang="en-US" cap="none" dirty="0" smtClean="0"/>
              <a:t>Diane Cordry Golden</a:t>
            </a:r>
          </a:p>
          <a:p>
            <a:pPr algn="r"/>
            <a:r>
              <a:rPr lang="en-US" cap="none" dirty="0" smtClean="0"/>
              <a:t>Vance Dhooge</a:t>
            </a:r>
          </a:p>
          <a:p>
            <a:pPr algn="r"/>
            <a:r>
              <a:rPr lang="en-US" cap="none" dirty="0" smtClean="0"/>
              <a:t> </a:t>
            </a:r>
            <a:endParaRPr lang="en-US" cap="none" dirty="0"/>
          </a:p>
        </p:txBody>
      </p:sp>
      <p:pic>
        <p:nvPicPr>
          <p:cNvPr id="4" name="Picture 2" descr="cata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00800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55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0668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sz="4800" b="1" cap="none" dirty="0" smtClean="0">
                <a:latin typeface="+mn-lt"/>
              </a:rPr>
              <a:t>Data Reporting History</a:t>
            </a:r>
            <a:endParaRPr lang="en-US" sz="4800" b="1" cap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05800" cy="52768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 smtClean="0"/>
              <a:t>1989 – 2004 No clear data reporting </a:t>
            </a:r>
          </a:p>
          <a:p>
            <a:pPr>
              <a:spcBef>
                <a:spcPts val="0"/>
              </a:spcBef>
            </a:pPr>
            <a:endParaRPr lang="en-US" sz="800" b="1" dirty="0" smtClean="0"/>
          </a:p>
          <a:p>
            <a:pPr>
              <a:spcBef>
                <a:spcPts val="0"/>
              </a:spcBef>
            </a:pPr>
            <a:r>
              <a:rPr lang="en-US" sz="2800" b="1" dirty="0" smtClean="0"/>
              <a:t>2004 AT Act annual data reporting requirements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	</a:t>
            </a:r>
            <a:r>
              <a:rPr lang="en-US" sz="2400" b="1" dirty="0" smtClean="0"/>
              <a:t>Very specific data elements </a:t>
            </a:r>
            <a:r>
              <a:rPr lang="en-US" sz="2400" dirty="0" smtClean="0"/>
              <a:t> </a:t>
            </a:r>
          </a:p>
          <a:p>
            <a:pPr>
              <a:spcBef>
                <a:spcPts val="0"/>
              </a:spcBef>
            </a:pPr>
            <a:endParaRPr lang="en-US" sz="800" dirty="0" smtClean="0"/>
          </a:p>
          <a:p>
            <a:pPr>
              <a:spcBef>
                <a:spcPts val="0"/>
              </a:spcBef>
            </a:pPr>
            <a:r>
              <a:rPr lang="en-US" sz="2800" b="1" dirty="0" smtClean="0"/>
              <a:t>NISAT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	</a:t>
            </a:r>
            <a:r>
              <a:rPr lang="en-US" sz="2400" dirty="0" smtClean="0"/>
              <a:t>Grant </a:t>
            </a:r>
            <a:r>
              <a:rPr lang="en-US" sz="2400" b="1" dirty="0" smtClean="0"/>
              <a:t>for aggregate online data </a:t>
            </a:r>
            <a:r>
              <a:rPr lang="en-US" sz="2400" dirty="0" smtClean="0"/>
              <a:t>reporting </a:t>
            </a:r>
            <a:r>
              <a:rPr lang="en-US" sz="2400" b="1" dirty="0" smtClean="0"/>
              <a:t>system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</a:t>
            </a:r>
            <a:r>
              <a:rPr lang="en-US" sz="2400" dirty="0" smtClean="0"/>
              <a:t>Never became official data system</a:t>
            </a:r>
          </a:p>
          <a:p>
            <a:pPr>
              <a:spcBef>
                <a:spcPts val="0"/>
              </a:spcBef>
            </a:pPr>
            <a:endParaRPr lang="en-US" sz="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RSA-MIS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	</a:t>
            </a:r>
            <a:r>
              <a:rPr lang="en-US" sz="2400" dirty="0" smtClean="0"/>
              <a:t>In-house online aggregate data system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	</a:t>
            </a:r>
            <a:r>
              <a:rPr lang="en-US" sz="2400" dirty="0" smtClean="0"/>
              <a:t>Used through FY14   </a:t>
            </a:r>
            <a:endParaRPr lang="en-US" sz="2400" b="1" dirty="0" smtClean="0"/>
          </a:p>
        </p:txBody>
      </p:sp>
      <p:pic>
        <p:nvPicPr>
          <p:cNvPr id="4" name="Picture 2" descr="cata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00800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10668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sz="4800" b="1" cap="none" dirty="0" smtClean="0">
                <a:latin typeface="+mn-lt"/>
              </a:rPr>
              <a:t>RSA-MIS Forms  </a:t>
            </a:r>
            <a:endParaRPr lang="en-US" sz="4800" b="1" cap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0457"/>
            <a:ext cx="8382000" cy="49203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 smtClean="0"/>
              <a:t>572 – State AT </a:t>
            </a:r>
            <a:r>
              <a:rPr lang="en-US" sz="2800" dirty="0" smtClean="0"/>
              <a:t>Program Annual Progress Report </a:t>
            </a:r>
            <a:endParaRPr lang="en-US" sz="2800" b="1" dirty="0" smtClean="0"/>
          </a:p>
          <a:p>
            <a:pPr>
              <a:spcBef>
                <a:spcPts val="0"/>
              </a:spcBef>
            </a:pPr>
            <a:r>
              <a:rPr lang="en-US" sz="3600" dirty="0"/>
              <a:t>	</a:t>
            </a:r>
            <a:r>
              <a:rPr lang="en-US" sz="2800" dirty="0"/>
              <a:t>M</a:t>
            </a:r>
            <a:r>
              <a:rPr lang="en-US" sz="2800" dirty="0" smtClean="0"/>
              <a:t>andated by Section 4 of the AT Act </a:t>
            </a:r>
          </a:p>
          <a:p>
            <a:pPr>
              <a:spcBef>
                <a:spcPts val="0"/>
              </a:spcBef>
            </a:pPr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800" dirty="0" smtClean="0"/>
              <a:t>664 – State Plan for AT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	</a:t>
            </a:r>
            <a:r>
              <a:rPr lang="en-US" sz="2800" dirty="0" smtClean="0"/>
              <a:t>Mandated by Section 4 of the AT Act </a:t>
            </a:r>
          </a:p>
          <a:p>
            <a:pPr>
              <a:spcBef>
                <a:spcPts val="0"/>
              </a:spcBef>
            </a:pPr>
            <a:endParaRPr lang="en-US" sz="800" dirty="0"/>
          </a:p>
          <a:p>
            <a:pPr>
              <a:spcBef>
                <a:spcPts val="0"/>
              </a:spcBef>
            </a:pPr>
            <a:r>
              <a:rPr lang="en-US" sz="2800" dirty="0" smtClean="0"/>
              <a:t>SF 425 – Federal Financial Report 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	</a:t>
            </a:r>
            <a:r>
              <a:rPr lang="en-US" sz="2800" dirty="0" smtClean="0"/>
              <a:t>Required annual grant expenditure report</a:t>
            </a:r>
          </a:p>
          <a:p>
            <a:pPr>
              <a:spcBef>
                <a:spcPts val="0"/>
              </a:spcBef>
            </a:pPr>
            <a:endParaRPr lang="en-US" sz="800" dirty="0" smtClean="0"/>
          </a:p>
          <a:p>
            <a:pPr>
              <a:spcBef>
                <a:spcPts val="0"/>
              </a:spcBef>
            </a:pPr>
            <a:r>
              <a:rPr lang="en-US" sz="2800" dirty="0" smtClean="0"/>
              <a:t>662 and 687 – Title III AFP and Telework Loans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	Not required by law </a:t>
            </a:r>
          </a:p>
        </p:txBody>
      </p:sp>
      <p:pic>
        <p:nvPicPr>
          <p:cNvPr id="4" name="Picture 2" descr="cata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00800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5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96200" cy="10668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sz="4800" b="1" cap="none" dirty="0" smtClean="0">
                <a:latin typeface="+mn-lt"/>
              </a:rPr>
              <a:t>Current Status</a:t>
            </a:r>
            <a:endParaRPr lang="en-US" sz="4800" b="1" cap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725"/>
            <a:ext cx="8305800" cy="4953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 smtClean="0"/>
              <a:t>Move to ACL for FY15 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	</a:t>
            </a:r>
            <a:r>
              <a:rPr lang="en-US" sz="3000" dirty="0" smtClean="0"/>
              <a:t>RSA-MIS archived and sent to ACL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	</a:t>
            </a:r>
            <a:r>
              <a:rPr lang="en-US" sz="3000" dirty="0" smtClean="0"/>
              <a:t>MIS application unique to RSA 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	</a:t>
            </a:r>
            <a:r>
              <a:rPr lang="en-US" sz="3000" dirty="0" smtClean="0"/>
              <a:t>572 Form VERY complex 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	</a:t>
            </a:r>
            <a:r>
              <a:rPr lang="en-US" sz="3000" dirty="0" smtClean="0"/>
              <a:t>	More data elements 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	</a:t>
            </a:r>
            <a:r>
              <a:rPr lang="en-US" sz="3000" dirty="0" smtClean="0"/>
              <a:t>	More validation rules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	</a:t>
            </a:r>
            <a:r>
              <a:rPr lang="en-US" sz="3000" dirty="0" smtClean="0"/>
              <a:t>	More complex form structure</a:t>
            </a:r>
          </a:p>
          <a:p>
            <a:pPr>
              <a:spcBef>
                <a:spcPts val="0"/>
              </a:spcBef>
            </a:pPr>
            <a:r>
              <a:rPr lang="en-US" sz="3600" dirty="0" smtClean="0"/>
              <a:t>Not possible to use 572 for FY15 </a:t>
            </a:r>
          </a:p>
        </p:txBody>
      </p:sp>
      <p:pic>
        <p:nvPicPr>
          <p:cNvPr id="4" name="Picture 2" descr="cata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00800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9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10668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b="1" dirty="0">
                <a:latin typeface="+mn-lt"/>
              </a:rPr>
              <a:t>NATADS - </a:t>
            </a:r>
            <a:r>
              <a:rPr lang="en-US" b="1" cap="none" dirty="0" smtClean="0">
                <a:latin typeface="+mn-lt"/>
              </a:rPr>
              <a:t>National Assistive Technology Act Data System (1) </a:t>
            </a:r>
            <a:endParaRPr lang="en-US" b="1" cap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305800" cy="461418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000" b="1" dirty="0" smtClean="0"/>
              <a:t>1.  Day-to-day data management system 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	</a:t>
            </a:r>
            <a:r>
              <a:rPr lang="en-US" sz="2700" dirty="0" smtClean="0"/>
              <a:t>CATADA developed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 </a:t>
            </a:r>
            <a:r>
              <a:rPr lang="en-US" sz="2700" dirty="0" smtClean="0"/>
              <a:t>	Robust data management by event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 </a:t>
            </a:r>
            <a:r>
              <a:rPr lang="en-US" sz="2700" dirty="0" smtClean="0"/>
              <a:t>	Modules for each activity</a:t>
            </a:r>
          </a:p>
          <a:p>
            <a:pPr lvl="1">
              <a:spcBef>
                <a:spcPts val="0"/>
              </a:spcBef>
            </a:pPr>
            <a:r>
              <a:rPr lang="en-US" sz="2700" dirty="0" smtClean="0"/>
              <a:t> 	Can use all activities or only parts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 </a:t>
            </a:r>
            <a:r>
              <a:rPr lang="en-US" sz="2700" dirty="0" smtClean="0"/>
              <a:t>	Built in validation rules for each entry </a:t>
            </a:r>
            <a:endParaRPr lang="en-US" sz="2500" dirty="0" smtClean="0"/>
          </a:p>
          <a:p>
            <a:pPr lvl="1">
              <a:spcBef>
                <a:spcPts val="0"/>
              </a:spcBef>
            </a:pPr>
            <a:r>
              <a:rPr lang="en-US" sz="2700" dirty="0"/>
              <a:t>	</a:t>
            </a:r>
            <a:r>
              <a:rPr lang="en-US" sz="2700" dirty="0" smtClean="0"/>
              <a:t>Produces valid federal aggregate data report  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	</a:t>
            </a:r>
            <a:r>
              <a:rPr lang="en-US" sz="2700" dirty="0" smtClean="0"/>
              <a:t>Optional program management (inventory) </a:t>
            </a:r>
          </a:p>
          <a:p>
            <a:pPr lvl="1">
              <a:spcBef>
                <a:spcPts val="0"/>
              </a:spcBef>
            </a:pPr>
            <a:r>
              <a:rPr lang="en-US" sz="2700" dirty="0" smtClean="0"/>
              <a:t>	Optional unique state data elements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 </a:t>
            </a:r>
            <a:r>
              <a:rPr lang="en-US" sz="2700" dirty="0" smtClean="0"/>
              <a:t>	Continued expansion based on user needs  </a:t>
            </a:r>
          </a:p>
          <a:p>
            <a:pPr>
              <a:spcBef>
                <a:spcPts val="0"/>
              </a:spcBef>
            </a:pPr>
            <a:endParaRPr lang="en-US" sz="800" dirty="0" smtClean="0"/>
          </a:p>
        </p:txBody>
      </p:sp>
      <p:pic>
        <p:nvPicPr>
          <p:cNvPr id="4" name="Picture 2" descr="cata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00800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12954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b="1" dirty="0">
                <a:latin typeface="+mn-lt"/>
              </a:rPr>
              <a:t>NATADS - </a:t>
            </a:r>
            <a:r>
              <a:rPr lang="en-US" b="1" cap="none" dirty="0" smtClean="0">
                <a:latin typeface="+mn-lt"/>
              </a:rPr>
              <a:t>National Assistive Technology Act Data System (2) </a:t>
            </a:r>
            <a:endParaRPr lang="en-US" b="1" cap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2228850"/>
            <a:ext cx="8305800" cy="4171950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AutoNum type="arabicPeriod" startAt="2"/>
            </a:pPr>
            <a:r>
              <a:rPr lang="en-US" sz="3000" dirty="0" smtClean="0"/>
              <a:t>Aggregate data system </a:t>
            </a:r>
            <a:endParaRPr lang="en-US" sz="3000" dirty="0"/>
          </a:p>
          <a:p>
            <a:pPr lvl="1">
              <a:spcBef>
                <a:spcPts val="0"/>
              </a:spcBef>
            </a:pPr>
            <a:r>
              <a:rPr lang="en-US" sz="3000" dirty="0" smtClean="0"/>
              <a:t> 	</a:t>
            </a:r>
            <a:r>
              <a:rPr lang="en-US" sz="2700" dirty="0" smtClean="0"/>
              <a:t>ATAP developed / CATADA supported </a:t>
            </a:r>
          </a:p>
          <a:p>
            <a:pPr lvl="1">
              <a:spcBef>
                <a:spcPts val="0"/>
              </a:spcBef>
            </a:pPr>
            <a:r>
              <a:rPr lang="en-US" sz="2700" dirty="0" smtClean="0"/>
              <a:t> 	Supports stand alone aggregate data entry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 </a:t>
            </a:r>
            <a:r>
              <a:rPr lang="en-US" sz="2700" dirty="0" smtClean="0"/>
              <a:t>	Includes all validation rules 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 </a:t>
            </a:r>
            <a:r>
              <a:rPr lang="en-US" sz="2700" dirty="0" smtClean="0"/>
              <a:t>	</a:t>
            </a:r>
            <a:r>
              <a:rPr lang="en-US" sz="2700" dirty="0"/>
              <a:t>F</a:t>
            </a:r>
            <a:r>
              <a:rPr lang="en-US" sz="2700" dirty="0" smtClean="0"/>
              <a:t>eatures to support accurate data entry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 </a:t>
            </a:r>
            <a:r>
              <a:rPr lang="en-US" sz="2700" dirty="0" smtClean="0"/>
              <a:t>	Done quickly to ensure FY15 data collected</a:t>
            </a:r>
          </a:p>
          <a:p>
            <a:pPr lvl="1">
              <a:spcBef>
                <a:spcPts val="0"/>
              </a:spcBef>
            </a:pPr>
            <a:r>
              <a:rPr lang="en-US" sz="2700" dirty="0"/>
              <a:t> </a:t>
            </a:r>
            <a:r>
              <a:rPr lang="en-US" sz="2700" dirty="0" smtClean="0"/>
              <a:t>	</a:t>
            </a:r>
            <a:r>
              <a:rPr lang="en-US" sz="2700" dirty="0"/>
              <a:t>Currently not linked to day-to-day system </a:t>
            </a:r>
          </a:p>
          <a:p>
            <a:pPr lvl="1">
              <a:spcBef>
                <a:spcPts val="0"/>
              </a:spcBef>
            </a:pPr>
            <a:r>
              <a:rPr lang="en-US" sz="2700" dirty="0" smtClean="0"/>
              <a:t> 	Potential for many improvements/additions </a:t>
            </a:r>
          </a:p>
        </p:txBody>
      </p:sp>
      <p:pic>
        <p:nvPicPr>
          <p:cNvPr id="4" name="Picture 2" descr="cata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00800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4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8382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b="1" dirty="0" smtClean="0">
                <a:latin typeface="+mn-lt"/>
              </a:rPr>
              <a:t>FY15 572 </a:t>
            </a:r>
            <a:r>
              <a:rPr lang="en-US" b="1" cap="none" dirty="0" smtClean="0">
                <a:latin typeface="+mn-lt"/>
              </a:rPr>
              <a:t>Data Status </a:t>
            </a:r>
            <a:endParaRPr lang="en-US" b="1" cap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95450"/>
            <a:ext cx="8153400" cy="4552950"/>
          </a:xfrm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All 56 grantee data is entered and valid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ROI document available now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Web portal data is </a:t>
            </a:r>
            <a:r>
              <a:rPr lang="en-US" sz="3200" dirty="0"/>
              <a:t>available </a:t>
            </a:r>
            <a:r>
              <a:rPr lang="en-US" sz="3200" dirty="0" smtClean="0"/>
              <a:t>at </a:t>
            </a:r>
            <a:r>
              <a:rPr lang="en-US" sz="3200" dirty="0" smtClean="0">
                <a:hlinkClick r:id="rId2"/>
              </a:rPr>
              <a:t>http</a:t>
            </a:r>
            <a:r>
              <a:rPr lang="en-US" sz="3200" dirty="0">
                <a:hlinkClick r:id="rId2"/>
              </a:rPr>
              <a:t>://www.catada.info</a:t>
            </a:r>
            <a:r>
              <a:rPr lang="en-US" sz="3200" dirty="0" smtClean="0">
                <a:hlinkClick r:id="rId2"/>
              </a:rPr>
              <a:t>/</a:t>
            </a:r>
            <a:r>
              <a:rPr lang="en-US" sz="3200" dirty="0" smtClean="0"/>
              <a:t> </a:t>
            </a:r>
          </a:p>
          <a:p>
            <a:pPr marL="457200" indent="-45720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Full annual report is in </a:t>
            </a:r>
            <a:r>
              <a:rPr lang="en-US" sz="3200" dirty="0" smtClean="0"/>
              <a:t>progress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800" dirty="0" smtClean="0"/>
          </a:p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FY15 going smoothly!</a:t>
            </a:r>
          </a:p>
        </p:txBody>
      </p:sp>
      <p:pic>
        <p:nvPicPr>
          <p:cNvPr id="4" name="Picture 2" descr="catad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00800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543800" cy="1066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b="1" cap="none" dirty="0" smtClean="0">
                <a:latin typeface="+mn-lt"/>
              </a:rPr>
              <a:t>Five Year Data Summary   </a:t>
            </a:r>
            <a:endParaRPr lang="en-US" sz="4400" b="1" cap="none" dirty="0">
              <a:latin typeface="+mn-lt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165110"/>
              </p:ext>
            </p:extLst>
          </p:nvPr>
        </p:nvGraphicFramePr>
        <p:xfrm>
          <a:off x="381000" y="1828800"/>
          <a:ext cx="8229600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4200"/>
                <a:gridCol w="1021080"/>
                <a:gridCol w="1021080"/>
                <a:gridCol w="1021080"/>
                <a:gridCol w="1021080"/>
                <a:gridCol w="1021080"/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SFA Cash Loans Made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773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768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631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731</a:t>
                      </a:r>
                      <a:endParaRPr lang="en-US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SFA Devices Acquired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2,760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2,957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2,848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2,976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2,899</a:t>
                      </a:r>
                      <a:endParaRPr lang="en-US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SFA Savings Devices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2,079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1,140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3,764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5,557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4,089</a:t>
                      </a:r>
                      <a:endParaRPr lang="en-US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Reused Devices Acquired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38,616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50,223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49,325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57,745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64,617</a:t>
                      </a:r>
                      <a:endParaRPr lang="en-US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Devices Borrowed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46,147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47,073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49,038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47,669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48,626</a:t>
                      </a:r>
                      <a:endParaRPr lang="en-US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Demonstration Participants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53,487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59,935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60,480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68,070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66,571</a:t>
                      </a:r>
                      <a:endParaRPr lang="en-US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Participants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108,047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116,211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121,505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118,244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120,483</a:t>
                      </a:r>
                      <a:endParaRPr lang="en-US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I&amp;A</a:t>
                      </a:r>
                      <a:r>
                        <a:rPr lang="en-US" baseline="0" dirty="0" smtClean="0"/>
                        <a:t> Recipients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295,381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333,029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427,415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414,061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336,370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 descr="cata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00800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8382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en-US" b="1" cap="none" dirty="0" smtClean="0">
                <a:latin typeface="+mn-lt"/>
              </a:rPr>
              <a:t>Issues &amp; Discussion </a:t>
            </a:r>
            <a:endParaRPr lang="en-US" b="1" cap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9418"/>
            <a:ext cx="7848600" cy="53952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 smtClean="0"/>
              <a:t>NATADS updates </a:t>
            </a:r>
          </a:p>
          <a:p>
            <a:pPr>
              <a:spcBef>
                <a:spcPts val="0"/>
              </a:spcBef>
            </a:pPr>
            <a:r>
              <a:rPr lang="en-US" sz="2800" b="0" dirty="0" smtClean="0"/>
              <a:t>  Anecdotes</a:t>
            </a:r>
          </a:p>
          <a:p>
            <a:pPr lvl="1">
              <a:spcBef>
                <a:spcPts val="0"/>
              </a:spcBef>
            </a:pPr>
            <a:r>
              <a:rPr lang="en-US" sz="2800" b="0" dirty="0" smtClean="0"/>
              <a:t>Current text limit – maintain? </a:t>
            </a:r>
          </a:p>
          <a:p>
            <a:pPr lvl="1">
              <a:spcBef>
                <a:spcPts val="0"/>
              </a:spcBef>
            </a:pPr>
            <a:r>
              <a:rPr lang="en-US" sz="2800" b="0" dirty="0" smtClean="0"/>
              <a:t>Goal:  </a:t>
            </a:r>
            <a:r>
              <a:rPr lang="en-US" sz="2800" b="0" u="sng" dirty="0" smtClean="0"/>
              <a:t>Brief</a:t>
            </a:r>
            <a:r>
              <a:rPr lang="en-US" sz="2800" b="0" dirty="0" smtClean="0"/>
              <a:t> description of who, what service, how benefitted or ROI outcome </a:t>
            </a:r>
          </a:p>
          <a:p>
            <a:pPr>
              <a:spcBef>
                <a:spcPts val="0"/>
              </a:spcBef>
            </a:pPr>
            <a:endParaRPr lang="en-US" sz="1200" b="1" dirty="0" smtClean="0"/>
          </a:p>
          <a:p>
            <a:pPr>
              <a:spcBef>
                <a:spcPts val="0"/>
              </a:spcBef>
            </a:pPr>
            <a:r>
              <a:rPr lang="en-US" sz="2800" b="0" dirty="0" smtClean="0"/>
              <a:t>  Quarterly Reporting?</a:t>
            </a:r>
          </a:p>
          <a:p>
            <a:pPr>
              <a:spcBef>
                <a:spcPts val="0"/>
              </a:spcBef>
            </a:pPr>
            <a:endParaRPr lang="en-US" sz="1200" b="1" dirty="0"/>
          </a:p>
          <a:p>
            <a:pPr>
              <a:spcBef>
                <a:spcPts val="0"/>
              </a:spcBef>
            </a:pPr>
            <a:r>
              <a:rPr lang="en-US" sz="3200" b="1" dirty="0" smtClean="0"/>
              <a:t>State </a:t>
            </a:r>
            <a:r>
              <a:rPr lang="en-US" sz="3200" dirty="0" smtClean="0"/>
              <a:t>Plan</a:t>
            </a:r>
            <a:endParaRPr lang="en-US" sz="2800" dirty="0"/>
          </a:p>
          <a:p>
            <a:pPr>
              <a:spcBef>
                <a:spcPts val="0"/>
              </a:spcBef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3200" dirty="0" smtClean="0"/>
              <a:t>FY16 State AT Program Data Reporting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	</a:t>
            </a:r>
            <a:r>
              <a:rPr lang="en-US" sz="2800" b="0" dirty="0" smtClean="0"/>
              <a:t>NATADS priorities? </a:t>
            </a:r>
          </a:p>
        </p:txBody>
      </p:sp>
      <p:pic>
        <p:nvPicPr>
          <p:cNvPr id="4" name="Picture 2" descr="catada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6400800"/>
            <a:ext cx="15240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24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5846</TotalTime>
  <Words>235</Words>
  <Application>Microsoft Macintosh PowerPoint</Application>
  <PresentationFormat>On-screen Show (4:3)</PresentationFormat>
  <Paragraphs>132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Data Reporting FY 2015  Planning for FY 2016</vt:lpstr>
      <vt:lpstr>Data Reporting History</vt:lpstr>
      <vt:lpstr>RSA-MIS Forms  </vt:lpstr>
      <vt:lpstr>Current Status</vt:lpstr>
      <vt:lpstr>NATADS - National Assistive Technology Act Data System (1) </vt:lpstr>
      <vt:lpstr>NATADS - National Assistive Technology Act Data System (2) </vt:lpstr>
      <vt:lpstr>FY15 572 Data Status </vt:lpstr>
      <vt:lpstr>Five Year Data Summary   </vt:lpstr>
      <vt:lpstr>Issues &amp; Discussion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NISAT</dc:title>
  <dc:creator>Deborah</dc:creator>
  <cp:lastModifiedBy>Daria Domin</cp:lastModifiedBy>
  <cp:revision>764</cp:revision>
  <cp:lastPrinted>2013-05-03T23:57:45Z</cp:lastPrinted>
  <dcterms:created xsi:type="dcterms:W3CDTF">2007-03-20T04:14:46Z</dcterms:created>
  <dcterms:modified xsi:type="dcterms:W3CDTF">2016-03-31T14:47:24Z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TC011367991033</vt:lpwstr>
  </property>
</Properties>
</file>