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59" r:id="rId3"/>
    <p:sldId id="256" r:id="rId4"/>
    <p:sldId id="257"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1" autoAdjust="0"/>
    <p:restoredTop sz="79853" autoAdjust="0"/>
  </p:normalViewPr>
  <p:slideViewPr>
    <p:cSldViewPr snapToGrid="0">
      <p:cViewPr varScale="1">
        <p:scale>
          <a:sx n="86" d="100"/>
          <a:sy n="86" d="100"/>
        </p:scale>
        <p:origin x="-752"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5BB05-1D2C-45FF-8AA1-07417839A67D}" type="datetimeFigureOut">
              <a:rPr lang="en-US" smtClean="0"/>
              <a:t>6/8/16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666F0-CB75-400B-B587-C63AE066A669}" type="slidenum">
              <a:rPr lang="en-US" smtClean="0"/>
              <a:t>‹#›</a:t>
            </a:fld>
            <a:endParaRPr lang="en-US"/>
          </a:p>
        </p:txBody>
      </p:sp>
    </p:spTree>
    <p:extLst>
      <p:ext uri="{BB962C8B-B14F-4D97-AF65-F5344CB8AC3E}">
        <p14:creationId xmlns:p14="http://schemas.microsoft.com/office/powerpoint/2010/main" val="79713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a:t>
            </a:r>
            <a:r>
              <a:rPr lang="en-US" baseline="0" dirty="0" err="1" smtClean="0"/>
              <a:t>Powerpoint</a:t>
            </a:r>
            <a:r>
              <a:rPr lang="en-US" baseline="0" dirty="0" smtClean="0"/>
              <a:t> “quiz” was developed because we were not only having a problem with subcontractors submitting stories that were not so great, but they were also recording what should have been a contact log (or file note) in the “Story” (Anecdote) section of our database instead of the Contact/Log section.  That’s why you will notice a couple of references to the Contact/Log.</a:t>
            </a:r>
          </a:p>
          <a:p>
            <a:endParaRPr lang="en-US" dirty="0"/>
          </a:p>
        </p:txBody>
      </p:sp>
      <p:sp>
        <p:nvSpPr>
          <p:cNvPr id="4" name="Slide Number Placeholder 3"/>
          <p:cNvSpPr>
            <a:spLocks noGrp="1"/>
          </p:cNvSpPr>
          <p:nvPr>
            <p:ph type="sldNum" sz="quarter" idx="10"/>
          </p:nvPr>
        </p:nvSpPr>
        <p:spPr/>
        <p:txBody>
          <a:bodyPr/>
          <a:lstStyle/>
          <a:p>
            <a:fld id="{36A666F0-CB75-400B-B587-C63AE066A669}" type="slidenum">
              <a:rPr lang="en-US" smtClean="0"/>
              <a:t>3</a:t>
            </a:fld>
            <a:endParaRPr lang="en-US"/>
          </a:p>
        </p:txBody>
      </p:sp>
    </p:spTree>
    <p:extLst>
      <p:ext uri="{BB962C8B-B14F-4D97-AF65-F5344CB8AC3E}">
        <p14:creationId xmlns:p14="http://schemas.microsoft.com/office/powerpoint/2010/main" val="412072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shown as a slideshow, the</a:t>
            </a:r>
            <a:r>
              <a:rPr lang="en-US" baseline="0" dirty="0" smtClean="0"/>
              <a:t> title “VOTE” shows (to give people a chance to respond), then click to reveal the correct answer.</a:t>
            </a:r>
          </a:p>
          <a:p>
            <a:r>
              <a:rPr lang="en-US" baseline="0" dirty="0" smtClean="0"/>
              <a:t>FYI: Contact/Log refers to a section of our statewide database.</a:t>
            </a:r>
          </a:p>
        </p:txBody>
      </p:sp>
      <p:sp>
        <p:nvSpPr>
          <p:cNvPr id="4" name="Slide Number Placeholder 3"/>
          <p:cNvSpPr>
            <a:spLocks noGrp="1"/>
          </p:cNvSpPr>
          <p:nvPr>
            <p:ph type="sldNum" sz="quarter" idx="10"/>
          </p:nvPr>
        </p:nvSpPr>
        <p:spPr/>
        <p:txBody>
          <a:bodyPr/>
          <a:lstStyle/>
          <a:p>
            <a:fld id="{36A666F0-CB75-400B-B587-C63AE066A669}" type="slidenum">
              <a:rPr lang="en-US" smtClean="0"/>
              <a:t>5</a:t>
            </a:fld>
            <a:endParaRPr lang="en-US"/>
          </a:p>
        </p:txBody>
      </p:sp>
    </p:spTree>
    <p:extLst>
      <p:ext uri="{BB962C8B-B14F-4D97-AF65-F5344CB8AC3E}">
        <p14:creationId xmlns:p14="http://schemas.microsoft.com/office/powerpoint/2010/main" val="255566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7800BD-E01E-476F-A731-CE2F0FCC0DC6}"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227612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800BD-E01E-476F-A731-CE2F0FCC0DC6}"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2087884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800BD-E01E-476F-A731-CE2F0FCC0DC6}"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4142621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7800BD-E01E-476F-A731-CE2F0FCC0DC6}"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4209404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57800BD-E01E-476F-A731-CE2F0FCC0DC6}" type="datetimeFigureOut">
              <a:rPr lang="en-US" smtClean="0"/>
              <a:t>6/8/16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30199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7800BD-E01E-476F-A731-CE2F0FCC0DC6}"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2524412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7800BD-E01E-476F-A731-CE2F0FCC0DC6}" type="datetimeFigureOut">
              <a:rPr lang="en-US" smtClean="0"/>
              <a:t>6/8/16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370025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7800BD-E01E-476F-A731-CE2F0FCC0DC6}" type="datetimeFigureOut">
              <a:rPr lang="en-US" smtClean="0"/>
              <a:t>6/8/16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494281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800BD-E01E-476F-A731-CE2F0FCC0DC6}" type="datetimeFigureOut">
              <a:rPr lang="en-US" smtClean="0"/>
              <a:t>6/8/16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24207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800BD-E01E-476F-A731-CE2F0FCC0DC6}"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351693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7800BD-E01E-476F-A731-CE2F0FCC0DC6}" type="datetimeFigureOut">
              <a:rPr lang="en-US" smtClean="0"/>
              <a:t>6/8/16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4E5EF-344B-41DD-AAE8-494B787F5E1D}" type="slidenum">
              <a:rPr lang="en-US" smtClean="0"/>
              <a:t>‹#›</a:t>
            </a:fld>
            <a:endParaRPr lang="en-US"/>
          </a:p>
        </p:txBody>
      </p:sp>
    </p:spTree>
    <p:extLst>
      <p:ext uri="{BB962C8B-B14F-4D97-AF65-F5344CB8AC3E}">
        <p14:creationId xmlns:p14="http://schemas.microsoft.com/office/powerpoint/2010/main" val="126742230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800BD-E01E-476F-A731-CE2F0FCC0DC6}" type="datetimeFigureOut">
              <a:rPr lang="en-US" smtClean="0"/>
              <a:t>6/8/16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4E5EF-344B-41DD-AAE8-494B787F5E1D}" type="slidenum">
              <a:rPr lang="en-US" smtClean="0"/>
              <a:t>‹#›</a:t>
            </a:fld>
            <a:endParaRPr lang="en-US"/>
          </a:p>
        </p:txBody>
      </p:sp>
    </p:spTree>
    <p:extLst>
      <p:ext uri="{BB962C8B-B14F-4D97-AF65-F5344CB8AC3E}">
        <p14:creationId xmlns:p14="http://schemas.microsoft.com/office/powerpoint/2010/main" val="2188400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Anecdotes (“Stories”)</a:t>
            </a:r>
            <a:endParaRPr lang="en-US" dirty="0"/>
          </a:p>
        </p:txBody>
      </p:sp>
      <p:sp>
        <p:nvSpPr>
          <p:cNvPr id="3" name="Content Placeholder 2"/>
          <p:cNvSpPr>
            <a:spLocks noGrp="1"/>
          </p:cNvSpPr>
          <p:nvPr>
            <p:ph idx="1"/>
          </p:nvPr>
        </p:nvSpPr>
        <p:spPr>
          <a:xfrm>
            <a:off x="838200" y="1506070"/>
            <a:ext cx="10515600" cy="5105745"/>
          </a:xfrm>
        </p:spPr>
        <p:txBody>
          <a:bodyPr>
            <a:normAutofit/>
          </a:bodyPr>
          <a:lstStyle/>
          <a:p>
            <a:pPr marL="0" indent="0">
              <a:buNone/>
            </a:pPr>
            <a:r>
              <a:rPr lang="en-US" dirty="0" smtClean="0">
                <a:latin typeface="+mj-lt"/>
              </a:rPr>
              <a:t>Be as specific as possible, and include the following information:</a:t>
            </a:r>
          </a:p>
          <a:p>
            <a:r>
              <a:rPr lang="en-US" dirty="0" smtClean="0">
                <a:latin typeface="+mj-lt"/>
              </a:rPr>
              <a:t>What </a:t>
            </a:r>
            <a:r>
              <a:rPr lang="en-US" dirty="0">
                <a:latin typeface="+mj-lt"/>
              </a:rPr>
              <a:t>AT device, service or information did the consumer need?</a:t>
            </a:r>
          </a:p>
          <a:p>
            <a:r>
              <a:rPr lang="en-US" dirty="0">
                <a:latin typeface="+mj-lt"/>
              </a:rPr>
              <a:t>How did you (the </a:t>
            </a:r>
            <a:r>
              <a:rPr lang="en-US" dirty="0" smtClean="0">
                <a:latin typeface="+mj-lt"/>
              </a:rPr>
              <a:t>State AT Program or contractor) </a:t>
            </a:r>
            <a:r>
              <a:rPr lang="en-US" dirty="0">
                <a:latin typeface="+mj-lt"/>
              </a:rPr>
              <a:t>help the consumer obtain that device, service or information?</a:t>
            </a:r>
          </a:p>
          <a:p>
            <a:r>
              <a:rPr lang="en-US" dirty="0">
                <a:latin typeface="+mj-lt"/>
              </a:rPr>
              <a:t>What barrier(s) did your Statewide AT Program help the consumer overcome?</a:t>
            </a:r>
          </a:p>
          <a:p>
            <a:r>
              <a:rPr lang="en-US" dirty="0">
                <a:latin typeface="+mj-lt"/>
              </a:rPr>
              <a:t>If applicable, how did </a:t>
            </a:r>
            <a:r>
              <a:rPr lang="en-US" dirty="0" smtClean="0">
                <a:latin typeface="+mj-lt"/>
              </a:rPr>
              <a:t>you </a:t>
            </a:r>
            <a:r>
              <a:rPr lang="en-US" dirty="0">
                <a:latin typeface="+mj-lt"/>
              </a:rPr>
              <a:t>collaborate with other entities in providing this help?</a:t>
            </a:r>
          </a:p>
          <a:p>
            <a:r>
              <a:rPr lang="en-US" dirty="0">
                <a:latin typeface="+mj-lt"/>
              </a:rPr>
              <a:t>How did obtaining that device or service improve that consumer’s life?</a:t>
            </a:r>
          </a:p>
          <a:p>
            <a:r>
              <a:rPr lang="en-US" dirty="0">
                <a:latin typeface="+mj-lt"/>
              </a:rPr>
              <a:t>How did it improve the consumer’s access to education, employment, community </a:t>
            </a:r>
            <a:r>
              <a:rPr lang="en-US" dirty="0" smtClean="0">
                <a:latin typeface="+mj-lt"/>
              </a:rPr>
              <a:t>living?</a:t>
            </a:r>
            <a:endParaRPr lang="en-US" dirty="0">
              <a:latin typeface="+mj-lt"/>
            </a:endParaRPr>
          </a:p>
          <a:p>
            <a:endParaRPr lang="en-US" dirty="0"/>
          </a:p>
        </p:txBody>
      </p:sp>
    </p:spTree>
    <p:extLst>
      <p:ext uri="{BB962C8B-B14F-4D97-AF65-F5344CB8AC3E}">
        <p14:creationId xmlns:p14="http://schemas.microsoft.com/office/powerpoint/2010/main" val="1755311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Reuse:</a:t>
            </a:r>
          </a:p>
          <a:p>
            <a:pPr marL="0" indent="0">
              <a:buNone/>
            </a:pPr>
            <a:r>
              <a:rPr lang="en-US" dirty="0">
                <a:latin typeface="+mj-lt"/>
              </a:rPr>
              <a:t>Ben </a:t>
            </a:r>
            <a:r>
              <a:rPr lang="en-US" dirty="0" smtClean="0">
                <a:latin typeface="+mj-lt"/>
              </a:rPr>
              <a:t>picked </a:t>
            </a:r>
            <a:r>
              <a:rPr lang="en-US" dirty="0">
                <a:latin typeface="+mj-lt"/>
              </a:rPr>
              <a:t>up an Apex desktop CCTV magnifier that was available through our </a:t>
            </a:r>
            <a:r>
              <a:rPr lang="en-US" dirty="0" smtClean="0">
                <a:latin typeface="+mj-lt"/>
              </a:rPr>
              <a:t>Reuse program. </a:t>
            </a:r>
            <a:r>
              <a:rPr lang="en-US" dirty="0">
                <a:latin typeface="+mj-lt"/>
              </a:rPr>
              <a:t>Ben, a </a:t>
            </a:r>
            <a:r>
              <a:rPr lang="en-US" dirty="0" smtClean="0">
                <a:latin typeface="+mj-lt"/>
              </a:rPr>
              <a:t>veteran, </a:t>
            </a:r>
            <a:r>
              <a:rPr lang="en-US" dirty="0">
                <a:latin typeface="+mj-lt"/>
              </a:rPr>
              <a:t>uses a CCTV to read print materials and is waiting for the VA to provide him with a new magnifier since his old device no longer works. Currently, he depends on his wife to read the mail and other print materials. While he waits for his new replacement CCTV, the reused CCTV will increase his independence! Once he receives the new device from the VA the consumer will use the reused CCTV as a backup device.</a:t>
            </a:r>
          </a:p>
        </p:txBody>
      </p:sp>
    </p:spTree>
    <p:extLst>
      <p:ext uri="{BB962C8B-B14F-4D97-AF65-F5344CB8AC3E}">
        <p14:creationId xmlns:p14="http://schemas.microsoft.com/office/powerpoint/2010/main" val="16181037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Story.</a:t>
            </a:r>
            <a:endParaRPr lang="en-US" dirty="0">
              <a:latin typeface="+mj-lt"/>
            </a:endParaRPr>
          </a:p>
        </p:txBody>
      </p:sp>
    </p:spTree>
    <p:extLst>
      <p:ext uri="{BB962C8B-B14F-4D97-AF65-F5344CB8AC3E}">
        <p14:creationId xmlns:p14="http://schemas.microsoft.com/office/powerpoint/2010/main" val="14458432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Device Loan:</a:t>
            </a:r>
          </a:p>
          <a:p>
            <a:pPr marL="0" indent="0">
              <a:buNone/>
            </a:pPr>
            <a:r>
              <a:rPr lang="en-US" dirty="0" smtClean="0">
                <a:latin typeface="+mj-lt"/>
              </a:rPr>
              <a:t>Allen </a:t>
            </a:r>
            <a:r>
              <a:rPr lang="en-US" dirty="0">
                <a:latin typeface="+mj-lt"/>
              </a:rPr>
              <a:t>borrowed a phone from the on-site library, but the entire time he had it on loan, the telephone service was out at his </a:t>
            </a:r>
            <a:r>
              <a:rPr lang="en-US" dirty="0" smtClean="0">
                <a:latin typeface="+mj-lt"/>
              </a:rPr>
              <a:t>house. I </a:t>
            </a:r>
            <a:r>
              <a:rPr lang="en-US" dirty="0">
                <a:latin typeface="+mj-lt"/>
              </a:rPr>
              <a:t>let </a:t>
            </a:r>
            <a:r>
              <a:rPr lang="en-US" dirty="0" smtClean="0">
                <a:latin typeface="+mj-lt"/>
              </a:rPr>
              <a:t>him know he could borrow again when his telephone service was back.</a:t>
            </a:r>
          </a:p>
          <a:p>
            <a:pPr marL="0" indent="0">
              <a:buNone/>
            </a:pPr>
            <a:endParaRPr lang="en-US" dirty="0">
              <a:latin typeface="+mj-lt"/>
            </a:endParaRPr>
          </a:p>
        </p:txBody>
      </p:sp>
    </p:spTree>
    <p:extLst>
      <p:ext uri="{BB962C8B-B14F-4D97-AF65-F5344CB8AC3E}">
        <p14:creationId xmlns:p14="http://schemas.microsoft.com/office/powerpoint/2010/main" val="101297957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NOT a story.  This belongs in the Contact/Log.</a:t>
            </a:r>
            <a:endParaRPr lang="en-US" dirty="0">
              <a:latin typeface="+mj-lt"/>
            </a:endParaRPr>
          </a:p>
        </p:txBody>
      </p:sp>
    </p:spTree>
    <p:extLst>
      <p:ext uri="{BB962C8B-B14F-4D97-AF65-F5344CB8AC3E}">
        <p14:creationId xmlns:p14="http://schemas.microsoft.com/office/powerpoint/2010/main" val="9127816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Lizzy, a college student with vision loss, borrowed a </a:t>
            </a:r>
            <a:r>
              <a:rPr lang="en-US" dirty="0" err="1" smtClean="0">
                <a:latin typeface="+mj-lt"/>
              </a:rPr>
              <a:t>notetaking</a:t>
            </a:r>
            <a:r>
              <a:rPr lang="en-US" dirty="0" smtClean="0">
                <a:latin typeface="+mj-lt"/>
              </a:rPr>
              <a:t> device from the AT Program, as her current device needed repair. She picked up the unfamiliar device and had it running smoothly in five minutes. Lizzy used this device for her final exams, whereby she would read the questions from a flash drive, answer them, and export the test to a printer as the note taker does back-translation into print for the professors. </a:t>
            </a:r>
            <a:endParaRPr lang="en-US" dirty="0">
              <a:latin typeface="+mj-lt"/>
            </a:endParaRPr>
          </a:p>
        </p:txBody>
      </p:sp>
    </p:spTree>
    <p:extLst>
      <p:ext uri="{BB962C8B-B14F-4D97-AF65-F5344CB8AC3E}">
        <p14:creationId xmlns:p14="http://schemas.microsoft.com/office/powerpoint/2010/main" val="297747167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Story.</a:t>
            </a:r>
            <a:endParaRPr lang="en-US" dirty="0">
              <a:latin typeface="+mj-lt"/>
            </a:endParaRPr>
          </a:p>
        </p:txBody>
      </p:sp>
    </p:spTree>
    <p:extLst>
      <p:ext uri="{BB962C8B-B14F-4D97-AF65-F5344CB8AC3E}">
        <p14:creationId xmlns:p14="http://schemas.microsoft.com/office/powerpoint/2010/main" val="174459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Demonstration:</a:t>
            </a:r>
          </a:p>
          <a:p>
            <a:pPr marL="0" indent="0">
              <a:buNone/>
            </a:pPr>
            <a:r>
              <a:rPr lang="en-US" dirty="0" smtClean="0">
                <a:latin typeface="+mj-lt"/>
              </a:rPr>
              <a:t>Sharon </a:t>
            </a:r>
            <a:r>
              <a:rPr lang="en-US" dirty="0">
                <a:latin typeface="+mj-lt"/>
              </a:rPr>
              <a:t>called to donate a walker. She came to the office with a </a:t>
            </a:r>
            <a:r>
              <a:rPr lang="en-US" dirty="0" err="1">
                <a:latin typeface="+mj-lt"/>
              </a:rPr>
              <a:t>rollator</a:t>
            </a:r>
            <a:r>
              <a:rPr lang="en-US" dirty="0">
                <a:latin typeface="+mj-lt"/>
              </a:rPr>
              <a:t>. </a:t>
            </a:r>
            <a:r>
              <a:rPr lang="en-US" dirty="0" smtClean="0">
                <a:latin typeface="+mj-lt"/>
              </a:rPr>
              <a:t>She </a:t>
            </a:r>
            <a:r>
              <a:rPr lang="en-US" dirty="0">
                <a:latin typeface="+mj-lt"/>
              </a:rPr>
              <a:t>mentioned that her mother was in a nursing home and was losing her ability to speak. </a:t>
            </a:r>
            <a:r>
              <a:rPr lang="en-US" dirty="0" smtClean="0">
                <a:latin typeface="+mj-lt"/>
              </a:rPr>
              <a:t>The AT Program offered </a:t>
            </a:r>
            <a:r>
              <a:rPr lang="en-US" dirty="0">
                <a:latin typeface="+mj-lt"/>
              </a:rPr>
              <a:t>her a </a:t>
            </a:r>
            <a:r>
              <a:rPr lang="en-US" dirty="0" err="1">
                <a:latin typeface="+mj-lt"/>
              </a:rPr>
              <a:t>Lightwriter</a:t>
            </a:r>
            <a:r>
              <a:rPr lang="en-US" dirty="0">
                <a:latin typeface="+mj-lt"/>
              </a:rPr>
              <a:t> </a:t>
            </a:r>
            <a:r>
              <a:rPr lang="en-US" dirty="0" smtClean="0">
                <a:latin typeface="+mj-lt"/>
              </a:rPr>
              <a:t>from the equipment reuse program. A typing aid was demonstrated for use with the </a:t>
            </a:r>
            <a:r>
              <a:rPr lang="en-US" dirty="0" err="1" smtClean="0">
                <a:latin typeface="+mj-lt"/>
              </a:rPr>
              <a:t>Lightwriter</a:t>
            </a:r>
            <a:r>
              <a:rPr lang="en-US" dirty="0" smtClean="0">
                <a:latin typeface="+mj-lt"/>
              </a:rPr>
              <a:t>.   Sharon </a:t>
            </a:r>
            <a:r>
              <a:rPr lang="en-US" dirty="0">
                <a:latin typeface="+mj-lt"/>
              </a:rPr>
              <a:t>left with the device. She will coordinate with her mother's speech therapist to see if it is appropriate for her.</a:t>
            </a:r>
          </a:p>
        </p:txBody>
      </p:sp>
    </p:spTree>
    <p:extLst>
      <p:ext uri="{BB962C8B-B14F-4D97-AF65-F5344CB8AC3E}">
        <p14:creationId xmlns:p14="http://schemas.microsoft.com/office/powerpoint/2010/main" val="14683275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Could be a story, if written clearly and with more information that provides an impact/outcome from the device loan (some kind of decision was reached).  </a:t>
            </a:r>
            <a:endParaRPr lang="en-US" dirty="0">
              <a:latin typeface="+mj-lt"/>
            </a:endParaRPr>
          </a:p>
        </p:txBody>
      </p:sp>
    </p:spTree>
    <p:extLst>
      <p:ext uri="{BB962C8B-B14F-4D97-AF65-F5344CB8AC3E}">
        <p14:creationId xmlns:p14="http://schemas.microsoft.com/office/powerpoint/2010/main" val="1043373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mj-lt"/>
              </a:rPr>
              <a:t>Reuse: </a:t>
            </a:r>
          </a:p>
          <a:p>
            <a:pPr marL="0" indent="0">
              <a:buNone/>
            </a:pPr>
            <a:r>
              <a:rPr lang="en-US" dirty="0" smtClean="0">
                <a:latin typeface="+mj-lt"/>
              </a:rPr>
              <a:t>Complications from two years of leukemia treatments resulted in a 15-year-old girl experiencing deterioration and collapse of her shoulder, hip, knee and ankle joints. No longer able to walk, the teenager was using an office chair with rollers to move around her house, until her mother came in contact with the reuse program. Through this resource, the teenager was able to obtain a lightweight wheelchair, bathroom safety equipment, and an electric scooter at no charge. The cost of these items purchased new would have been over $5,000. The family is so grateful and the 15-year-old said, “Without the equipment…I would be stuck in bed every day. Now I can be the teenager I was meant to be.”</a:t>
            </a:r>
            <a:endParaRPr lang="en-US" dirty="0">
              <a:latin typeface="+mj-lt"/>
            </a:endParaRPr>
          </a:p>
        </p:txBody>
      </p:sp>
    </p:spTree>
    <p:extLst>
      <p:ext uri="{BB962C8B-B14F-4D97-AF65-F5344CB8AC3E}">
        <p14:creationId xmlns:p14="http://schemas.microsoft.com/office/powerpoint/2010/main" val="42853272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Story.</a:t>
            </a:r>
            <a:endParaRPr lang="en-US" dirty="0">
              <a:latin typeface="+mj-lt"/>
            </a:endParaRPr>
          </a:p>
        </p:txBody>
      </p:sp>
    </p:spTree>
    <p:extLst>
      <p:ext uri="{BB962C8B-B14F-4D97-AF65-F5344CB8AC3E}">
        <p14:creationId xmlns:p14="http://schemas.microsoft.com/office/powerpoint/2010/main" val="6541095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instructions to follow:</a:t>
            </a:r>
            <a:endParaRPr lang="en-US" dirty="0"/>
          </a:p>
        </p:txBody>
      </p:sp>
      <p:sp>
        <p:nvSpPr>
          <p:cNvPr id="3" name="Content Placeholder 2"/>
          <p:cNvSpPr>
            <a:spLocks noGrp="1"/>
          </p:cNvSpPr>
          <p:nvPr>
            <p:ph idx="1"/>
          </p:nvPr>
        </p:nvSpPr>
        <p:spPr>
          <a:xfrm>
            <a:off x="492369" y="1825625"/>
            <a:ext cx="10861431" cy="4715852"/>
          </a:xfrm>
        </p:spPr>
        <p:txBody>
          <a:bodyPr>
            <a:normAutofit/>
          </a:bodyPr>
          <a:lstStyle/>
          <a:p>
            <a:r>
              <a:rPr lang="en-US" sz="3200" dirty="0">
                <a:latin typeface="+mj-lt"/>
              </a:rPr>
              <a:t>Limit each anecdote to 1000 words or less.  </a:t>
            </a:r>
          </a:p>
          <a:p>
            <a:r>
              <a:rPr lang="en-US" sz="3200" u="sng" dirty="0">
                <a:latin typeface="+mj-lt"/>
              </a:rPr>
              <a:t>Include examples that are understandable to an uninformed audience</a:t>
            </a:r>
            <a:r>
              <a:rPr lang="en-US" sz="3200" dirty="0">
                <a:latin typeface="+mj-lt"/>
              </a:rPr>
              <a:t>.  </a:t>
            </a:r>
          </a:p>
          <a:p>
            <a:r>
              <a:rPr lang="en-US" sz="3200" dirty="0">
                <a:latin typeface="+mj-lt"/>
              </a:rPr>
              <a:t>Do not repeat the same anecdote for multiple activities</a:t>
            </a:r>
            <a:r>
              <a:rPr lang="en-US" sz="3200" dirty="0" smtClean="0">
                <a:latin typeface="+mj-lt"/>
              </a:rPr>
              <a:t>.</a:t>
            </a:r>
          </a:p>
          <a:p>
            <a:r>
              <a:rPr lang="en-US" sz="3200" dirty="0" smtClean="0">
                <a:latin typeface="+mj-lt"/>
              </a:rPr>
              <a:t>Do not include more than one activity in the same story.</a:t>
            </a:r>
            <a:endParaRPr lang="en-US" sz="3200" dirty="0">
              <a:latin typeface="+mj-lt"/>
            </a:endParaRPr>
          </a:p>
          <a:p>
            <a:r>
              <a:rPr lang="en-US" sz="3200" dirty="0">
                <a:latin typeface="+mj-lt"/>
              </a:rPr>
              <a:t>Do not identify any consumers by name or use other details that would allow a consumer to be identified.</a:t>
            </a:r>
          </a:p>
          <a:p>
            <a:r>
              <a:rPr lang="en-US" sz="3200" dirty="0">
                <a:latin typeface="+mj-lt"/>
              </a:rPr>
              <a:t>Be sure that the example clearly fits within the appropriate activities </a:t>
            </a:r>
            <a:r>
              <a:rPr lang="en-US" sz="3200" dirty="0" smtClean="0">
                <a:latin typeface="+mj-lt"/>
              </a:rPr>
              <a:t>supported </a:t>
            </a:r>
            <a:r>
              <a:rPr lang="en-US" sz="3200" dirty="0">
                <a:latin typeface="+mj-lt"/>
              </a:rPr>
              <a:t>by the AT Act</a:t>
            </a:r>
            <a:r>
              <a:rPr lang="en-US" sz="3200" dirty="0" smtClean="0">
                <a:latin typeface="+mj-lt"/>
              </a:rPr>
              <a:t>.  </a:t>
            </a:r>
            <a:endParaRPr lang="en-US" sz="3200" dirty="0">
              <a:latin typeface="+mj-lt"/>
            </a:endParaRPr>
          </a:p>
        </p:txBody>
      </p:sp>
    </p:spTree>
    <p:extLst>
      <p:ext uri="{BB962C8B-B14F-4D97-AF65-F5344CB8AC3E}">
        <p14:creationId xmlns:p14="http://schemas.microsoft.com/office/powerpoint/2010/main" val="15116301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cs typeface="Arial" panose="020B0604020202020204" pitchFamily="34" charset="0"/>
              </a:rPr>
              <a:t>Story or No Story?</a:t>
            </a:r>
            <a:endParaRPr lang="en-US" dirty="0">
              <a:cs typeface="Arial" panose="020B0604020202020204" pitchFamily="34" charset="0"/>
            </a:endParaRPr>
          </a:p>
        </p:txBody>
      </p:sp>
    </p:spTree>
    <p:extLst>
      <p:ext uri="{BB962C8B-B14F-4D97-AF65-F5344CB8AC3E}">
        <p14:creationId xmlns:p14="http://schemas.microsoft.com/office/powerpoint/2010/main" val="33625208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a:t>
            </a:r>
            <a:endParaRPr lang="en-US" dirty="0"/>
          </a:p>
        </p:txBody>
      </p:sp>
      <p:sp>
        <p:nvSpPr>
          <p:cNvPr id="5" name="Content Placeholder 4"/>
          <p:cNvSpPr>
            <a:spLocks noGrp="1"/>
          </p:cNvSpPr>
          <p:nvPr>
            <p:ph idx="1"/>
          </p:nvPr>
        </p:nvSpPr>
        <p:spPr/>
        <p:txBody>
          <a:bodyPr/>
          <a:lstStyle/>
          <a:p>
            <a:pPr marL="0" indent="0">
              <a:buNone/>
            </a:pPr>
            <a:r>
              <a:rPr lang="en-US" dirty="0" smtClean="0">
                <a:latin typeface="+mj-lt"/>
              </a:rPr>
              <a:t>Demonstration:</a:t>
            </a:r>
          </a:p>
          <a:p>
            <a:pPr marL="0" indent="0">
              <a:buNone/>
            </a:pPr>
            <a:r>
              <a:rPr lang="en-US" dirty="0" smtClean="0">
                <a:latin typeface="+mj-lt"/>
              </a:rPr>
              <a:t>John was not happy with using a JV35 phone.  He had a demonstration of other phones and decided on the HD-60J.  He will apply for one through TDDP.</a:t>
            </a:r>
          </a:p>
          <a:p>
            <a:pPr marL="0" indent="0">
              <a:buNone/>
            </a:pPr>
            <a:endParaRPr lang="en-US" dirty="0"/>
          </a:p>
        </p:txBody>
      </p:sp>
    </p:spTree>
    <p:extLst>
      <p:ext uri="{BB962C8B-B14F-4D97-AF65-F5344CB8AC3E}">
        <p14:creationId xmlns:p14="http://schemas.microsoft.com/office/powerpoint/2010/main" val="18865099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NOT a story.  This belongs in the Contact/Log.</a:t>
            </a:r>
            <a:endParaRPr lang="en-US" dirty="0">
              <a:latin typeface="+mj-lt"/>
            </a:endParaRPr>
          </a:p>
        </p:txBody>
      </p:sp>
    </p:spTree>
    <p:extLst>
      <p:ext uri="{BB962C8B-B14F-4D97-AF65-F5344CB8AC3E}">
        <p14:creationId xmlns:p14="http://schemas.microsoft.com/office/powerpoint/2010/main" val="17077746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Demonstration:</a:t>
            </a:r>
          </a:p>
          <a:p>
            <a:pPr marL="0" indent="0">
              <a:buNone/>
            </a:pPr>
            <a:r>
              <a:rPr lang="en-US" dirty="0" smtClean="0">
                <a:latin typeface="+mj-lt"/>
              </a:rPr>
              <a:t>Jack </a:t>
            </a:r>
            <a:r>
              <a:rPr lang="en-US" dirty="0">
                <a:latin typeface="+mj-lt"/>
              </a:rPr>
              <a:t>is two years old and has optic nerve hypoplasia, an underdevelopment of the optic nerves in his eyes, which classifies him as blind. Staff from the </a:t>
            </a:r>
            <a:r>
              <a:rPr lang="en-US" dirty="0" smtClean="0">
                <a:latin typeface="+mj-lt"/>
              </a:rPr>
              <a:t>Assistive </a:t>
            </a:r>
            <a:r>
              <a:rPr lang="en-US" dirty="0">
                <a:latin typeface="+mj-lt"/>
              </a:rPr>
              <a:t>Technology Program provided </a:t>
            </a:r>
            <a:r>
              <a:rPr lang="en-US" dirty="0" smtClean="0">
                <a:latin typeface="+mj-lt"/>
              </a:rPr>
              <a:t>a demonstration </a:t>
            </a:r>
            <a:r>
              <a:rPr lang="en-US" dirty="0">
                <a:latin typeface="+mj-lt"/>
              </a:rPr>
              <a:t>of </a:t>
            </a:r>
            <a:r>
              <a:rPr lang="en-US" dirty="0" smtClean="0">
                <a:latin typeface="+mj-lt"/>
              </a:rPr>
              <a:t>an </a:t>
            </a:r>
            <a:r>
              <a:rPr lang="en-US" dirty="0">
                <a:latin typeface="+mj-lt"/>
              </a:rPr>
              <a:t>iPad that </a:t>
            </a:r>
            <a:r>
              <a:rPr lang="en-US" dirty="0" smtClean="0">
                <a:latin typeface="+mj-lt"/>
              </a:rPr>
              <a:t>was then incorporated </a:t>
            </a:r>
            <a:r>
              <a:rPr lang="en-US" dirty="0">
                <a:latin typeface="+mj-lt"/>
              </a:rPr>
              <a:t>into his early intervention program. The iPad was especially helpful for development of eye tracking and color association skills. Jack's early intervention services and AT device demonstrations aided in creating an environment to help him learn and grow.</a:t>
            </a:r>
          </a:p>
        </p:txBody>
      </p:sp>
    </p:spTree>
    <p:extLst>
      <p:ext uri="{BB962C8B-B14F-4D97-AF65-F5344CB8AC3E}">
        <p14:creationId xmlns:p14="http://schemas.microsoft.com/office/powerpoint/2010/main" val="146057352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Story.</a:t>
            </a:r>
            <a:endParaRPr lang="en-US" dirty="0">
              <a:latin typeface="+mj-lt"/>
            </a:endParaRPr>
          </a:p>
        </p:txBody>
      </p:sp>
    </p:spTree>
    <p:extLst>
      <p:ext uri="{BB962C8B-B14F-4D97-AF65-F5344CB8AC3E}">
        <p14:creationId xmlns:p14="http://schemas.microsoft.com/office/powerpoint/2010/main" val="36371325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t>
            </a:r>
            <a:endParaRPr lang="en-US" dirty="0"/>
          </a:p>
        </p:txBody>
      </p:sp>
      <p:sp>
        <p:nvSpPr>
          <p:cNvPr id="3" name="Content Placeholder 2"/>
          <p:cNvSpPr>
            <a:spLocks noGrp="1"/>
          </p:cNvSpPr>
          <p:nvPr>
            <p:ph idx="1"/>
          </p:nvPr>
        </p:nvSpPr>
        <p:spPr/>
        <p:txBody>
          <a:bodyPr/>
          <a:lstStyle/>
          <a:p>
            <a:pPr marL="0" indent="0">
              <a:buNone/>
            </a:pPr>
            <a:r>
              <a:rPr lang="en-US" dirty="0" smtClean="0">
                <a:latin typeface="+mj-lt"/>
              </a:rPr>
              <a:t>Device Lending:</a:t>
            </a:r>
          </a:p>
          <a:p>
            <a:pPr marL="0" indent="0">
              <a:buNone/>
            </a:pPr>
            <a:r>
              <a:rPr lang="en-US" dirty="0" smtClean="0">
                <a:latin typeface="+mj-lt"/>
              </a:rPr>
              <a:t>A device loan was provided to a gentleman with low vision who lost his home and AT in a flood. The gentleman was able to borrow an electronic enlarging device to accommodate his needs until a replacement device was provided by the Veteran’s Administration. He stated that through the device loan he was able to read mail and take care of personal business during the period he was displaced and without a working device of his own. </a:t>
            </a:r>
            <a:endParaRPr lang="en-US" dirty="0">
              <a:latin typeface="+mj-lt"/>
            </a:endParaRPr>
          </a:p>
        </p:txBody>
      </p:sp>
    </p:spTree>
    <p:extLst>
      <p:ext uri="{BB962C8B-B14F-4D97-AF65-F5344CB8AC3E}">
        <p14:creationId xmlns:p14="http://schemas.microsoft.com/office/powerpoint/2010/main" val="392163841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VOTE</a:t>
            </a:r>
            <a:endParaRPr lang="en-US" dirty="0"/>
          </a:p>
        </p:txBody>
      </p:sp>
      <p:sp>
        <p:nvSpPr>
          <p:cNvPr id="3" name="Content Placeholder 2"/>
          <p:cNvSpPr>
            <a:spLocks noGrp="1"/>
          </p:cNvSpPr>
          <p:nvPr>
            <p:ph idx="1"/>
          </p:nvPr>
        </p:nvSpPr>
        <p:spPr/>
        <p:txBody>
          <a:bodyPr/>
          <a:lstStyle/>
          <a:p>
            <a:pPr marL="0" indent="0">
              <a:buNone/>
            </a:pPr>
            <a:endParaRPr lang="en-US" dirty="0" smtClean="0">
              <a:latin typeface="+mj-lt"/>
            </a:endParaRPr>
          </a:p>
          <a:p>
            <a:pPr marL="0" indent="0">
              <a:buNone/>
            </a:pPr>
            <a:endParaRPr lang="en-US" dirty="0">
              <a:latin typeface="+mj-lt"/>
            </a:endParaRPr>
          </a:p>
          <a:p>
            <a:pPr marL="0" indent="0">
              <a:buNone/>
            </a:pPr>
            <a:endParaRPr lang="en-US" dirty="0" smtClean="0">
              <a:latin typeface="+mj-lt"/>
            </a:endParaRPr>
          </a:p>
          <a:p>
            <a:pPr marL="0" indent="0">
              <a:buNone/>
            </a:pPr>
            <a:r>
              <a:rPr lang="en-US" dirty="0" smtClean="0">
                <a:latin typeface="+mj-lt"/>
              </a:rPr>
              <a:t>Story.</a:t>
            </a:r>
            <a:endParaRPr lang="en-US" dirty="0">
              <a:latin typeface="+mj-lt"/>
            </a:endParaRPr>
          </a:p>
        </p:txBody>
      </p:sp>
    </p:spTree>
    <p:extLst>
      <p:ext uri="{BB962C8B-B14F-4D97-AF65-F5344CB8AC3E}">
        <p14:creationId xmlns:p14="http://schemas.microsoft.com/office/powerpoint/2010/main" val="3678772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1079</Words>
  <Application>Microsoft Macintosh PowerPoint</Application>
  <PresentationFormat>Custom</PresentationFormat>
  <Paragraphs>84</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Anecdotes (“Stories”)</vt:lpstr>
      <vt:lpstr>Other instructions to follow:</vt:lpstr>
      <vt:lpstr>Story or No Story?</vt:lpstr>
      <vt:lpstr>#1</vt:lpstr>
      <vt:lpstr>VOTE</vt:lpstr>
      <vt:lpstr>#2</vt:lpstr>
      <vt:lpstr>VOTE</vt:lpstr>
      <vt:lpstr>#3</vt:lpstr>
      <vt:lpstr>VOTE</vt:lpstr>
      <vt:lpstr>#4</vt:lpstr>
      <vt:lpstr>VOTE</vt:lpstr>
      <vt:lpstr>#5</vt:lpstr>
      <vt:lpstr>VOTE</vt:lpstr>
      <vt:lpstr>#6</vt:lpstr>
      <vt:lpstr>VOTE</vt:lpstr>
      <vt:lpstr>#7</vt:lpstr>
      <vt:lpstr>VOTE</vt:lpstr>
      <vt:lpstr>#8</vt:lpstr>
      <vt:lpstr>VOTE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or No Story?</dc:title>
  <dc:creator>Sandi McNally</dc:creator>
  <cp:lastModifiedBy>Daria Domin</cp:lastModifiedBy>
  <cp:revision>14</cp:revision>
  <dcterms:created xsi:type="dcterms:W3CDTF">2015-09-07T22:34:41Z</dcterms:created>
  <dcterms:modified xsi:type="dcterms:W3CDTF">2016-06-08T15:19:29Z</dcterms:modified>
</cp:coreProperties>
</file>