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4" r:id="rId1"/>
  </p:sldMasterIdLst>
  <p:notesMasterIdLst>
    <p:notesMasterId r:id="rId20"/>
  </p:notesMasterIdLst>
  <p:handoutMasterIdLst>
    <p:handoutMasterId r:id="rId21"/>
  </p:handoutMasterIdLst>
  <p:sldIdLst>
    <p:sldId id="498" r:id="rId2"/>
    <p:sldId id="499" r:id="rId3"/>
    <p:sldId id="494" r:id="rId4"/>
    <p:sldId id="501" r:id="rId5"/>
    <p:sldId id="502" r:id="rId6"/>
    <p:sldId id="484" r:id="rId7"/>
    <p:sldId id="490" r:id="rId8"/>
    <p:sldId id="503" r:id="rId9"/>
    <p:sldId id="505" r:id="rId10"/>
    <p:sldId id="506" r:id="rId11"/>
    <p:sldId id="495" r:id="rId12"/>
    <p:sldId id="496" r:id="rId13"/>
    <p:sldId id="509" r:id="rId14"/>
    <p:sldId id="497" r:id="rId15"/>
    <p:sldId id="507" r:id="rId16"/>
    <p:sldId id="493" r:id="rId17"/>
    <p:sldId id="500" r:id="rId18"/>
    <p:sldId id="508" r:id="rId19"/>
  </p:sldIdLst>
  <p:sldSz cx="9144000" cy="6858000" type="screen4x3"/>
  <p:notesSz cx="7102475" cy="9388475"/>
  <p:defaultTextStyle>
    <a:defPPr>
      <a:defRPr lang="en-US"/>
    </a:defPPr>
    <a:lvl1pPr algn="l" rtl="0" fontAlgn="base">
      <a:spcBef>
        <a:spcPct val="0"/>
      </a:spcBef>
      <a:spcAft>
        <a:spcPct val="0"/>
      </a:spcAft>
      <a:defRPr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bg1"/>
        </a:solidFill>
        <a:latin typeface="Arial" charset="0"/>
        <a:ea typeface="+mn-ea"/>
        <a:cs typeface="Arial" charset="0"/>
      </a:defRPr>
    </a:lvl2pPr>
    <a:lvl3pPr marL="914400" algn="l" rtl="0" fontAlgn="base">
      <a:spcBef>
        <a:spcPct val="0"/>
      </a:spcBef>
      <a:spcAft>
        <a:spcPct val="0"/>
      </a:spcAft>
      <a:defRPr kern="1200">
        <a:solidFill>
          <a:schemeClr val="bg1"/>
        </a:solidFill>
        <a:latin typeface="Arial" charset="0"/>
        <a:ea typeface="+mn-ea"/>
        <a:cs typeface="Arial" charset="0"/>
      </a:defRPr>
    </a:lvl3pPr>
    <a:lvl4pPr marL="1371600" algn="l" rtl="0" fontAlgn="base">
      <a:spcBef>
        <a:spcPct val="0"/>
      </a:spcBef>
      <a:spcAft>
        <a:spcPct val="0"/>
      </a:spcAft>
      <a:defRPr kern="1200">
        <a:solidFill>
          <a:schemeClr val="bg1"/>
        </a:solidFill>
        <a:latin typeface="Arial" charset="0"/>
        <a:ea typeface="+mn-ea"/>
        <a:cs typeface="Arial" charset="0"/>
      </a:defRPr>
    </a:lvl4pPr>
    <a:lvl5pPr marL="1828800" algn="l" rtl="0" fontAlgn="base">
      <a:spcBef>
        <a:spcPct val="0"/>
      </a:spcBef>
      <a:spcAft>
        <a:spcPct val="0"/>
      </a:spcAft>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9246"/>
    <a:srgbClr val="FFFF00"/>
    <a:srgbClr val="FFFF66"/>
    <a:srgbClr val="9453DB"/>
    <a:srgbClr val="A7C472"/>
    <a:srgbClr val="AEC97D"/>
    <a:srgbClr val="F1F1F1"/>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95256" autoAdjust="0"/>
  </p:normalViewPr>
  <p:slideViewPr>
    <p:cSldViewPr>
      <p:cViewPr varScale="1">
        <p:scale>
          <a:sx n="84" d="100"/>
          <a:sy n="84" d="100"/>
        </p:scale>
        <p:origin x="1596" y="90"/>
      </p:cViewPr>
      <p:guideLst>
        <p:guide orient="horz" pos="2160"/>
        <p:guide pos="2880"/>
      </p:guideLst>
    </p:cSldViewPr>
  </p:slideViewPr>
  <p:outlineViewPr>
    <p:cViewPr>
      <p:scale>
        <a:sx n="33" d="100"/>
        <a:sy n="33" d="100"/>
      </p:scale>
      <p:origin x="0" y="339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058" cy="469584"/>
          </a:xfrm>
          <a:prstGeom prst="rect">
            <a:avLst/>
          </a:prstGeom>
        </p:spPr>
        <p:txBody>
          <a:bodyPr vert="horz" lIns="91711" tIns="45856" rIns="91711" bIns="45856" rtlCol="0"/>
          <a:lstStyle>
            <a:lvl1pPr algn="l">
              <a:spcBef>
                <a:spcPct val="20000"/>
              </a:spcBef>
              <a:buFont typeface="Wingdings" pitchFamily="2" charset="2"/>
              <a:buNone/>
              <a:defRPr sz="1200">
                <a:latin typeface="Arial" charset="0"/>
                <a:cs typeface="+mn-cs"/>
              </a:defRPr>
            </a:lvl1pPr>
          </a:lstStyle>
          <a:p>
            <a:pPr>
              <a:defRPr/>
            </a:pPr>
            <a:endParaRPr lang="en-US" dirty="0"/>
          </a:p>
        </p:txBody>
      </p:sp>
      <p:sp>
        <p:nvSpPr>
          <p:cNvPr id="3" name="Date Placeholder 2"/>
          <p:cNvSpPr>
            <a:spLocks noGrp="1"/>
          </p:cNvSpPr>
          <p:nvPr>
            <p:ph type="dt" sz="quarter" idx="1"/>
          </p:nvPr>
        </p:nvSpPr>
        <p:spPr>
          <a:xfrm>
            <a:off x="4022825" y="0"/>
            <a:ext cx="3078058" cy="469584"/>
          </a:xfrm>
          <a:prstGeom prst="rect">
            <a:avLst/>
          </a:prstGeom>
        </p:spPr>
        <p:txBody>
          <a:bodyPr vert="horz" lIns="91711" tIns="45856" rIns="91711" bIns="45856" rtlCol="0"/>
          <a:lstStyle>
            <a:lvl1pPr algn="r">
              <a:spcBef>
                <a:spcPct val="20000"/>
              </a:spcBef>
              <a:buFont typeface="Wingdings" pitchFamily="2" charset="2"/>
              <a:buNone/>
              <a:defRPr sz="1200">
                <a:latin typeface="Arial" charset="0"/>
                <a:cs typeface="+mn-cs"/>
              </a:defRPr>
            </a:lvl1pPr>
          </a:lstStyle>
          <a:p>
            <a:pPr>
              <a:defRPr/>
            </a:pPr>
            <a:fld id="{CCB865B1-CE6C-4918-A9F9-ED4B7F377C8E}" type="datetimeFigureOut">
              <a:rPr lang="en-US"/>
              <a:pPr>
                <a:defRPr/>
              </a:pPr>
              <a:t>7/30/2024</a:t>
            </a:fld>
            <a:endParaRPr lang="en-US" dirty="0"/>
          </a:p>
        </p:txBody>
      </p:sp>
      <p:sp>
        <p:nvSpPr>
          <p:cNvPr id="4" name="Footer Placeholder 3"/>
          <p:cNvSpPr>
            <a:spLocks noGrp="1"/>
          </p:cNvSpPr>
          <p:nvPr>
            <p:ph type="ftr" sz="quarter" idx="2"/>
          </p:nvPr>
        </p:nvSpPr>
        <p:spPr>
          <a:xfrm>
            <a:off x="0" y="8917301"/>
            <a:ext cx="3078058" cy="469584"/>
          </a:xfrm>
          <a:prstGeom prst="rect">
            <a:avLst/>
          </a:prstGeom>
        </p:spPr>
        <p:txBody>
          <a:bodyPr vert="horz" lIns="91711" tIns="45856" rIns="91711" bIns="45856" rtlCol="0" anchor="b"/>
          <a:lstStyle>
            <a:lvl1pPr algn="l">
              <a:spcBef>
                <a:spcPct val="20000"/>
              </a:spcBef>
              <a:buFont typeface="Wingdings" pitchFamily="2" charset="2"/>
              <a:buNone/>
              <a:defRPr sz="1200">
                <a:latin typeface="Arial" charset="0"/>
                <a:cs typeface="+mn-cs"/>
              </a:defRPr>
            </a:lvl1pPr>
          </a:lstStyle>
          <a:p>
            <a:pPr>
              <a:defRPr/>
            </a:pPr>
            <a:endParaRPr lang="en-US" dirty="0"/>
          </a:p>
        </p:txBody>
      </p:sp>
      <p:sp>
        <p:nvSpPr>
          <p:cNvPr id="5" name="Slide Number Placeholder 4"/>
          <p:cNvSpPr>
            <a:spLocks noGrp="1"/>
          </p:cNvSpPr>
          <p:nvPr>
            <p:ph type="sldNum" sz="quarter" idx="3"/>
          </p:nvPr>
        </p:nvSpPr>
        <p:spPr>
          <a:xfrm>
            <a:off x="4022825" y="8917301"/>
            <a:ext cx="3078058" cy="469584"/>
          </a:xfrm>
          <a:prstGeom prst="rect">
            <a:avLst/>
          </a:prstGeom>
        </p:spPr>
        <p:txBody>
          <a:bodyPr vert="horz" lIns="91711" tIns="45856" rIns="91711" bIns="45856" rtlCol="0" anchor="b"/>
          <a:lstStyle>
            <a:lvl1pPr algn="r">
              <a:spcBef>
                <a:spcPct val="20000"/>
              </a:spcBef>
              <a:buFont typeface="Wingdings" pitchFamily="2" charset="2"/>
              <a:buNone/>
              <a:defRPr sz="1200">
                <a:latin typeface="Arial" charset="0"/>
                <a:cs typeface="+mn-cs"/>
              </a:defRPr>
            </a:lvl1pPr>
          </a:lstStyle>
          <a:p>
            <a:pPr>
              <a:defRPr/>
            </a:pPr>
            <a:fld id="{62F43EDC-B12B-4C13-BB7A-BC0710506DDB}" type="slidenum">
              <a:rPr lang="en-US"/>
              <a:pPr>
                <a:defRPr/>
              </a:pPr>
              <a:t>‹#›</a:t>
            </a:fld>
            <a:endParaRPr lang="en-US" dirty="0"/>
          </a:p>
        </p:txBody>
      </p:sp>
    </p:spTree>
    <p:extLst>
      <p:ext uri="{BB962C8B-B14F-4D97-AF65-F5344CB8AC3E}">
        <p14:creationId xmlns:p14="http://schemas.microsoft.com/office/powerpoint/2010/main" val="2261304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058" cy="469584"/>
          </a:xfrm>
          <a:prstGeom prst="rect">
            <a:avLst/>
          </a:prstGeom>
        </p:spPr>
        <p:txBody>
          <a:bodyPr vert="horz" lIns="94214" tIns="47108" rIns="94214" bIns="47108" rtlCol="0"/>
          <a:lstStyle>
            <a:lvl1pPr algn="l">
              <a:spcBef>
                <a:spcPct val="20000"/>
              </a:spcBef>
              <a:buFont typeface="Wingdings" pitchFamily="2" charset="2"/>
              <a:buNone/>
              <a:defRPr sz="1200">
                <a:latin typeface="Arial" charset="0"/>
                <a:cs typeface="+mn-cs"/>
              </a:defRPr>
            </a:lvl1pPr>
          </a:lstStyle>
          <a:p>
            <a:pPr>
              <a:defRPr/>
            </a:pPr>
            <a:endParaRPr lang="en-US" dirty="0"/>
          </a:p>
        </p:txBody>
      </p:sp>
      <p:sp>
        <p:nvSpPr>
          <p:cNvPr id="3" name="Date Placeholder 2"/>
          <p:cNvSpPr>
            <a:spLocks noGrp="1"/>
          </p:cNvSpPr>
          <p:nvPr>
            <p:ph type="dt" idx="1"/>
          </p:nvPr>
        </p:nvSpPr>
        <p:spPr>
          <a:xfrm>
            <a:off x="4022825" y="0"/>
            <a:ext cx="3078058" cy="469584"/>
          </a:xfrm>
          <a:prstGeom prst="rect">
            <a:avLst/>
          </a:prstGeom>
        </p:spPr>
        <p:txBody>
          <a:bodyPr vert="horz" lIns="94214" tIns="47108" rIns="94214" bIns="47108" rtlCol="0"/>
          <a:lstStyle>
            <a:lvl1pPr algn="r">
              <a:spcBef>
                <a:spcPct val="20000"/>
              </a:spcBef>
              <a:buFont typeface="Wingdings" pitchFamily="2" charset="2"/>
              <a:buNone/>
              <a:defRPr sz="1200">
                <a:latin typeface="Arial" charset="0"/>
                <a:cs typeface="+mn-cs"/>
              </a:defRPr>
            </a:lvl1pPr>
          </a:lstStyle>
          <a:p>
            <a:pPr>
              <a:defRPr/>
            </a:pPr>
            <a:fld id="{DFEE6B7B-E4AA-4E38-BB12-02C372F4F542}" type="datetimeFigureOut">
              <a:rPr lang="en-US"/>
              <a:pPr>
                <a:defRPr/>
              </a:pPr>
              <a:t>7/30/2024</a:t>
            </a:fld>
            <a:endParaRPr lang="en-US" dirty="0"/>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14" tIns="47108" rIns="94214" bIns="47108" rtlCol="0" anchor="ctr"/>
          <a:lstStyle/>
          <a:p>
            <a:pPr lvl="0"/>
            <a:endParaRPr lang="en-US" noProof="0" dirty="0"/>
          </a:p>
        </p:txBody>
      </p:sp>
      <p:sp>
        <p:nvSpPr>
          <p:cNvPr id="5" name="Notes Placeholder 4"/>
          <p:cNvSpPr>
            <a:spLocks noGrp="1"/>
          </p:cNvSpPr>
          <p:nvPr>
            <p:ph type="body" sz="quarter" idx="3"/>
          </p:nvPr>
        </p:nvSpPr>
        <p:spPr>
          <a:xfrm>
            <a:off x="710566" y="4460243"/>
            <a:ext cx="5681343" cy="4224655"/>
          </a:xfrm>
          <a:prstGeom prst="rect">
            <a:avLst/>
          </a:prstGeom>
        </p:spPr>
        <p:txBody>
          <a:bodyPr vert="horz" lIns="94214" tIns="47108" rIns="94214" bIns="4710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7301"/>
            <a:ext cx="3078058" cy="469584"/>
          </a:xfrm>
          <a:prstGeom prst="rect">
            <a:avLst/>
          </a:prstGeom>
        </p:spPr>
        <p:txBody>
          <a:bodyPr vert="horz" lIns="94214" tIns="47108" rIns="94214" bIns="47108" rtlCol="0" anchor="b"/>
          <a:lstStyle>
            <a:lvl1pPr algn="l">
              <a:spcBef>
                <a:spcPct val="20000"/>
              </a:spcBef>
              <a:buFont typeface="Wingdings" pitchFamily="2" charset="2"/>
              <a:buNone/>
              <a:defRPr sz="1200">
                <a:latin typeface="Arial" charset="0"/>
                <a:cs typeface="+mn-cs"/>
              </a:defRPr>
            </a:lvl1pPr>
          </a:lstStyle>
          <a:p>
            <a:pPr>
              <a:defRPr/>
            </a:pPr>
            <a:endParaRPr lang="en-US" dirty="0"/>
          </a:p>
        </p:txBody>
      </p:sp>
      <p:sp>
        <p:nvSpPr>
          <p:cNvPr id="7" name="Slide Number Placeholder 6"/>
          <p:cNvSpPr>
            <a:spLocks noGrp="1"/>
          </p:cNvSpPr>
          <p:nvPr>
            <p:ph type="sldNum" sz="quarter" idx="5"/>
          </p:nvPr>
        </p:nvSpPr>
        <p:spPr>
          <a:xfrm>
            <a:off x="4022825" y="8917301"/>
            <a:ext cx="3078058" cy="469584"/>
          </a:xfrm>
          <a:prstGeom prst="rect">
            <a:avLst/>
          </a:prstGeom>
        </p:spPr>
        <p:txBody>
          <a:bodyPr vert="horz" lIns="94214" tIns="47108" rIns="94214" bIns="47108" rtlCol="0" anchor="b"/>
          <a:lstStyle>
            <a:lvl1pPr algn="r">
              <a:spcBef>
                <a:spcPct val="20000"/>
              </a:spcBef>
              <a:buFont typeface="Wingdings" pitchFamily="2" charset="2"/>
              <a:buNone/>
              <a:defRPr sz="1200">
                <a:latin typeface="Arial" charset="0"/>
                <a:cs typeface="+mn-cs"/>
              </a:defRPr>
            </a:lvl1pPr>
          </a:lstStyle>
          <a:p>
            <a:pPr>
              <a:defRPr/>
            </a:pPr>
            <a:fld id="{6167509E-7A7A-4E1C-8854-6794CE7A9FBE}" type="slidenum">
              <a:rPr lang="en-US"/>
              <a:pPr>
                <a:defRPr/>
              </a:pPr>
              <a:t>‹#›</a:t>
            </a:fld>
            <a:endParaRPr lang="en-US" dirty="0"/>
          </a:p>
        </p:txBody>
      </p:sp>
    </p:spTree>
    <p:extLst>
      <p:ext uri="{BB962C8B-B14F-4D97-AF65-F5344CB8AC3E}">
        <p14:creationId xmlns:p14="http://schemas.microsoft.com/office/powerpoint/2010/main" val="41118797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2</a:t>
            </a:fld>
            <a:endParaRPr lang="en-US" dirty="0"/>
          </a:p>
        </p:txBody>
      </p:sp>
    </p:spTree>
    <p:extLst>
      <p:ext uri="{BB962C8B-B14F-4D97-AF65-F5344CB8AC3E}">
        <p14:creationId xmlns:p14="http://schemas.microsoft.com/office/powerpoint/2010/main" val="89868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11</a:t>
            </a:fld>
            <a:endParaRPr lang="en-US" dirty="0"/>
          </a:p>
        </p:txBody>
      </p:sp>
    </p:spTree>
    <p:extLst>
      <p:ext uri="{BB962C8B-B14F-4D97-AF65-F5344CB8AC3E}">
        <p14:creationId xmlns:p14="http://schemas.microsoft.com/office/powerpoint/2010/main" val="3344223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12</a:t>
            </a:fld>
            <a:endParaRPr lang="en-US" dirty="0"/>
          </a:p>
        </p:txBody>
      </p:sp>
    </p:spTree>
    <p:extLst>
      <p:ext uri="{BB962C8B-B14F-4D97-AF65-F5344CB8AC3E}">
        <p14:creationId xmlns:p14="http://schemas.microsoft.com/office/powerpoint/2010/main" val="3328097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13</a:t>
            </a:fld>
            <a:endParaRPr lang="en-US" dirty="0"/>
          </a:p>
        </p:txBody>
      </p:sp>
    </p:spTree>
    <p:extLst>
      <p:ext uri="{BB962C8B-B14F-4D97-AF65-F5344CB8AC3E}">
        <p14:creationId xmlns:p14="http://schemas.microsoft.com/office/powerpoint/2010/main" val="2583596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14</a:t>
            </a:fld>
            <a:endParaRPr lang="en-US" dirty="0"/>
          </a:p>
        </p:txBody>
      </p:sp>
    </p:spTree>
    <p:extLst>
      <p:ext uri="{BB962C8B-B14F-4D97-AF65-F5344CB8AC3E}">
        <p14:creationId xmlns:p14="http://schemas.microsoft.com/office/powerpoint/2010/main" val="3674011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15</a:t>
            </a:fld>
            <a:endParaRPr lang="en-US" dirty="0"/>
          </a:p>
        </p:txBody>
      </p:sp>
    </p:spTree>
    <p:extLst>
      <p:ext uri="{BB962C8B-B14F-4D97-AF65-F5344CB8AC3E}">
        <p14:creationId xmlns:p14="http://schemas.microsoft.com/office/powerpoint/2010/main" val="3807235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16</a:t>
            </a:fld>
            <a:endParaRPr lang="en-US" dirty="0"/>
          </a:p>
        </p:txBody>
      </p:sp>
    </p:spTree>
    <p:extLst>
      <p:ext uri="{BB962C8B-B14F-4D97-AF65-F5344CB8AC3E}">
        <p14:creationId xmlns:p14="http://schemas.microsoft.com/office/powerpoint/2010/main" val="211784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17</a:t>
            </a:fld>
            <a:endParaRPr lang="en-US" dirty="0"/>
          </a:p>
        </p:txBody>
      </p:sp>
    </p:spTree>
    <p:extLst>
      <p:ext uri="{BB962C8B-B14F-4D97-AF65-F5344CB8AC3E}">
        <p14:creationId xmlns:p14="http://schemas.microsoft.com/office/powerpoint/2010/main" val="1872429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18</a:t>
            </a:fld>
            <a:endParaRPr lang="en-US" dirty="0"/>
          </a:p>
        </p:txBody>
      </p:sp>
    </p:spTree>
    <p:extLst>
      <p:ext uri="{BB962C8B-B14F-4D97-AF65-F5344CB8AC3E}">
        <p14:creationId xmlns:p14="http://schemas.microsoft.com/office/powerpoint/2010/main" val="270087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3</a:t>
            </a:fld>
            <a:endParaRPr lang="en-US" dirty="0"/>
          </a:p>
        </p:txBody>
      </p:sp>
    </p:spTree>
    <p:extLst>
      <p:ext uri="{BB962C8B-B14F-4D97-AF65-F5344CB8AC3E}">
        <p14:creationId xmlns:p14="http://schemas.microsoft.com/office/powerpoint/2010/main" val="347399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4</a:t>
            </a:fld>
            <a:endParaRPr lang="en-US" dirty="0"/>
          </a:p>
        </p:txBody>
      </p:sp>
    </p:spTree>
    <p:extLst>
      <p:ext uri="{BB962C8B-B14F-4D97-AF65-F5344CB8AC3E}">
        <p14:creationId xmlns:p14="http://schemas.microsoft.com/office/powerpoint/2010/main" val="931748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5</a:t>
            </a:fld>
            <a:endParaRPr lang="en-US" dirty="0"/>
          </a:p>
        </p:txBody>
      </p:sp>
    </p:spTree>
    <p:extLst>
      <p:ext uri="{BB962C8B-B14F-4D97-AF65-F5344CB8AC3E}">
        <p14:creationId xmlns:p14="http://schemas.microsoft.com/office/powerpoint/2010/main" val="273163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6</a:t>
            </a:fld>
            <a:endParaRPr lang="en-US" dirty="0"/>
          </a:p>
        </p:txBody>
      </p:sp>
    </p:spTree>
    <p:extLst>
      <p:ext uri="{BB962C8B-B14F-4D97-AF65-F5344CB8AC3E}">
        <p14:creationId xmlns:p14="http://schemas.microsoft.com/office/powerpoint/2010/main" val="3303291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7</a:t>
            </a:fld>
            <a:endParaRPr lang="en-US" dirty="0"/>
          </a:p>
        </p:txBody>
      </p:sp>
    </p:spTree>
    <p:extLst>
      <p:ext uri="{BB962C8B-B14F-4D97-AF65-F5344CB8AC3E}">
        <p14:creationId xmlns:p14="http://schemas.microsoft.com/office/powerpoint/2010/main" val="399018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8</a:t>
            </a:fld>
            <a:endParaRPr lang="en-US" dirty="0"/>
          </a:p>
        </p:txBody>
      </p:sp>
    </p:spTree>
    <p:extLst>
      <p:ext uri="{BB962C8B-B14F-4D97-AF65-F5344CB8AC3E}">
        <p14:creationId xmlns:p14="http://schemas.microsoft.com/office/powerpoint/2010/main" val="382528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9</a:t>
            </a:fld>
            <a:endParaRPr lang="en-US" dirty="0"/>
          </a:p>
        </p:txBody>
      </p:sp>
    </p:spTree>
    <p:extLst>
      <p:ext uri="{BB962C8B-B14F-4D97-AF65-F5344CB8AC3E}">
        <p14:creationId xmlns:p14="http://schemas.microsoft.com/office/powerpoint/2010/main" val="382675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67509E-7A7A-4E1C-8854-6794CE7A9FBE}" type="slidenum">
              <a:rPr lang="en-US" smtClean="0"/>
              <a:pPr>
                <a:defRPr/>
              </a:pPr>
              <a:t>10</a:t>
            </a:fld>
            <a:endParaRPr lang="en-US" dirty="0"/>
          </a:p>
        </p:txBody>
      </p:sp>
    </p:spTree>
    <p:extLst>
      <p:ext uri="{BB962C8B-B14F-4D97-AF65-F5344CB8AC3E}">
        <p14:creationId xmlns:p14="http://schemas.microsoft.com/office/powerpoint/2010/main" val="197481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5" name="Footer Placeholder 4"/>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5" name="Footer Placeholder 4"/>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6" name="Slide Number Placeholder 5"/>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5" name="Footer Placeholder 4"/>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6" name="Slide Number Placeholder 5"/>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DD1DD54-B00E-494D-A753-907C6662609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8" name="Slide Number Placeholder 7"/>
          <p:cNvSpPr>
            <a:spLocks noGrp="1"/>
          </p:cNvSpPr>
          <p:nvPr>
            <p:ph type="sldNum" sz="quarter" idx="11"/>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
        <p:nvSpPr>
          <p:cNvPr id="9" name="Footer Placeholder 8"/>
          <p:cNvSpPr>
            <a:spLocks noGrp="1"/>
          </p:cNvSpPr>
          <p:nvPr>
            <p:ph type="ftr" sz="quarter" idx="12"/>
          </p:nvPr>
        </p:nvSpPr>
        <p:spPr/>
        <p:txBody>
          <a:bodyPr/>
          <a:lstStyle/>
          <a:p>
            <a:pPr>
              <a:defRPr/>
            </a:pPr>
            <a:endParaRPr lang="en-US" dirty="0">
              <a:solidFill>
                <a:prstClr val="black"/>
              </a:solidFill>
              <a:latin typeface="Times New Roman" pitchFamily="18" charset="0"/>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6" name="Footer Placeholder 5"/>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7" name="Slide Number Placeholder 6"/>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8" name="Footer Placeholder 7"/>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9" name="Slide Number Placeholder 8"/>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4" name="Footer Placeholder 3"/>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5" name="Slide Number Placeholder 4"/>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3" name="Footer Placeholder 2"/>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4" name="Slide Number Placeholder 3"/>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6" name="Footer Placeholder 5"/>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7" name="Slide Number Placeholder 6"/>
          <p:cNvSpPr>
            <a:spLocks noGrp="1"/>
          </p:cNvSpPr>
          <p:nvPr>
            <p:ph type="sldNum" sz="quarter" idx="12"/>
          </p:nvPr>
        </p:nvSpPr>
        <p:spPr/>
        <p:txBody>
          <a:body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solidFill>
                <a:prstClr val="black"/>
              </a:solidFill>
              <a:latin typeface="Times New Roman" pitchFamily="18" charset="0"/>
              <a:cs typeface="+mn-cs"/>
            </a:endParaRPr>
          </a:p>
        </p:txBody>
      </p:sp>
      <p:sp>
        <p:nvSpPr>
          <p:cNvPr id="6" name="Footer Placeholder 5"/>
          <p:cNvSpPr>
            <a:spLocks noGrp="1"/>
          </p:cNvSpPr>
          <p:nvPr>
            <p:ph type="ftr" sz="quarter" idx="11"/>
          </p:nvPr>
        </p:nvSpPr>
        <p:spPr/>
        <p:txBody>
          <a:bodyPr/>
          <a:lstStyle/>
          <a:p>
            <a:pPr>
              <a:defRPr/>
            </a:pPr>
            <a:endParaRPr lang="en-US" dirty="0">
              <a:solidFill>
                <a:prstClr val="black"/>
              </a:solidFill>
              <a:latin typeface="Times New Roman" pitchFamily="18" charset="0"/>
              <a:cs typeface="+mn-cs"/>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endParaRPr lang="en-US" dirty="0">
              <a:solidFill>
                <a:prstClr val="black"/>
              </a:solidFill>
              <a:latin typeface="Times New Roman" pitchFamily="18" charset="0"/>
              <a:cs typeface="+mn-cs"/>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endParaRPr lang="en-US" dirty="0">
              <a:solidFill>
                <a:prstClr val="black"/>
              </a:solidFill>
              <a:latin typeface="Times New Roman" pitchFamily="18" charset="0"/>
              <a:cs typeface="+mn-cs"/>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pPr>
              <a:defRPr/>
            </a:pPr>
            <a:fld id="{92FBB50F-A28F-408D-9F00-7DA1702FB018}" type="slidenum">
              <a:rPr lang="en-US" smtClean="0">
                <a:solidFill>
                  <a:prstClr val="black"/>
                </a:solidFill>
                <a:latin typeface="Times New Roman" pitchFamily="18" charset="0"/>
                <a:cs typeface="+mn-cs"/>
              </a:rPr>
              <a:pPr>
                <a:defRPr/>
              </a:pPr>
              <a:t>‹#›</a:t>
            </a:fld>
            <a:endParaRPr lang="en-US" dirty="0">
              <a:solidFill>
                <a:prstClr val="black"/>
              </a:solidFill>
              <a:latin typeface="Times New Roman" pitchFamily="18" charset="0"/>
              <a:cs typeface="+mn-cs"/>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Robert.Groenendaal@acl.hhs.gov" TargetMode="External"/><Relationship Id="rId7" Type="http://schemas.openxmlformats.org/officeDocument/2006/relationships/hyperlink" Target="https://catada.info/federal-reporting-form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catada.info/training-materials/" TargetMode="External"/><Relationship Id="rId5" Type="http://schemas.openxmlformats.org/officeDocument/2006/relationships/hyperlink" Target="mailto:vdhooge@iltech.org" TargetMode="External"/><Relationship Id="rId4" Type="http://schemas.openxmlformats.org/officeDocument/2006/relationships/hyperlink" Target="mailto:dgolden@iltech.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da.info/federal-reporting-form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F58C-494A-48FD-A456-F262EC32BDB9}"/>
              </a:ext>
            </a:extLst>
          </p:cNvPr>
          <p:cNvSpPr>
            <a:spLocks noGrp="1"/>
          </p:cNvSpPr>
          <p:nvPr>
            <p:ph type="ctrTitle"/>
          </p:nvPr>
        </p:nvSpPr>
        <p:spPr>
          <a:xfrm>
            <a:off x="457200" y="609600"/>
            <a:ext cx="7772400" cy="2286000"/>
          </a:xfrm>
        </p:spPr>
        <p:txBody>
          <a:bodyPr/>
          <a:lstStyle/>
          <a:p>
            <a:pPr algn="ctr"/>
            <a:r>
              <a:rPr lang="en-US" sz="4400" cap="none" dirty="0"/>
              <a:t>State Plan for AT &amp; APR Data Submission 2024 </a:t>
            </a:r>
          </a:p>
        </p:txBody>
      </p:sp>
      <p:sp>
        <p:nvSpPr>
          <p:cNvPr id="3" name="Subtitle 2">
            <a:extLst>
              <a:ext uri="{FF2B5EF4-FFF2-40B4-BE49-F238E27FC236}">
                <a16:creationId xmlns:a16="http://schemas.microsoft.com/office/drawing/2014/main" id="{052BAE0D-4E2B-4FF2-A979-91B5A55E7301}"/>
              </a:ext>
            </a:extLst>
          </p:cNvPr>
          <p:cNvSpPr>
            <a:spLocks noGrp="1"/>
          </p:cNvSpPr>
          <p:nvPr>
            <p:ph type="subTitle" idx="1"/>
          </p:nvPr>
        </p:nvSpPr>
        <p:spPr>
          <a:xfrm>
            <a:off x="419100" y="3657600"/>
            <a:ext cx="7772400" cy="2743200"/>
          </a:xfrm>
        </p:spPr>
        <p:txBody>
          <a:bodyPr>
            <a:normAutofit/>
          </a:bodyPr>
          <a:lstStyle/>
          <a:p>
            <a:pPr algn="r"/>
            <a:r>
              <a:rPr lang="en-US" sz="2800" cap="none" dirty="0">
                <a:solidFill>
                  <a:srgbClr val="0070C0"/>
                </a:solidFill>
              </a:rPr>
              <a:t>Rob Groenendaal</a:t>
            </a:r>
          </a:p>
          <a:p>
            <a:pPr algn="r"/>
            <a:r>
              <a:rPr lang="en-US" sz="2800" cap="none" dirty="0">
                <a:solidFill>
                  <a:srgbClr val="0070C0"/>
                </a:solidFill>
              </a:rPr>
              <a:t>Diane Cordry Golden</a:t>
            </a:r>
          </a:p>
          <a:p>
            <a:pPr algn="r"/>
            <a:r>
              <a:rPr lang="en-US" sz="2800" cap="none" dirty="0">
                <a:solidFill>
                  <a:srgbClr val="0070C0"/>
                </a:solidFill>
              </a:rPr>
              <a:t>Vance Dhooge</a:t>
            </a:r>
          </a:p>
          <a:p>
            <a:pPr algn="ctr"/>
            <a:endParaRPr lang="en-US" cap="none" dirty="0">
              <a:solidFill>
                <a:srgbClr val="0070C0"/>
              </a:solidFill>
            </a:endParaRPr>
          </a:p>
          <a:p>
            <a:pPr algn="r"/>
            <a:r>
              <a:rPr lang="en-US" cap="none" dirty="0">
                <a:solidFill>
                  <a:srgbClr val="0070C0"/>
                </a:solidFill>
              </a:rPr>
              <a:t>July 30, 2024   </a:t>
            </a:r>
          </a:p>
        </p:txBody>
      </p:sp>
      <p:pic>
        <p:nvPicPr>
          <p:cNvPr id="4" name="Picture 2" descr="catada logo">
            <a:extLst>
              <a:ext uri="{FF2B5EF4-FFF2-40B4-BE49-F238E27FC236}">
                <a16:creationId xmlns:a16="http://schemas.microsoft.com/office/drawing/2014/main" id="{95B01334-9FB6-41CC-BDC7-A281498CB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12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8305800" cy="1085850"/>
          </a:xfrm>
        </p:spPr>
        <p:txBody>
          <a:bodyPr>
            <a:noAutofit/>
          </a:bodyPr>
          <a:lstStyle/>
          <a:p>
            <a:pPr algn="ctr">
              <a:spcBef>
                <a:spcPts val="600"/>
              </a:spcBef>
              <a:spcAft>
                <a:spcPts val="1200"/>
              </a:spcAft>
            </a:pPr>
            <a:r>
              <a:rPr lang="en-US" sz="2800" b="1" cap="none" dirty="0">
                <a:solidFill>
                  <a:srgbClr val="0070C0"/>
                </a:solidFill>
                <a:latin typeface="+mn-lt"/>
              </a:rPr>
              <a:t>State Plan Modules E through K: </a:t>
            </a:r>
            <a:br>
              <a:rPr lang="en-US" sz="2800" b="1" cap="none" dirty="0">
                <a:solidFill>
                  <a:srgbClr val="0070C0"/>
                </a:solidFill>
                <a:latin typeface="+mn-lt"/>
              </a:rPr>
            </a:br>
            <a:r>
              <a:rPr lang="en-US" sz="2800" b="1" cap="none" dirty="0">
                <a:solidFill>
                  <a:srgbClr val="0070C0"/>
                </a:solidFill>
                <a:latin typeface="+mn-lt"/>
              </a:rPr>
              <a:t>State Level Activities Conducted (no change) </a:t>
            </a:r>
          </a:p>
        </p:txBody>
      </p:sp>
      <p:sp>
        <p:nvSpPr>
          <p:cNvPr id="3" name="Content Placeholder 2"/>
          <p:cNvSpPr>
            <a:spLocks noGrp="1"/>
          </p:cNvSpPr>
          <p:nvPr>
            <p:ph idx="1"/>
          </p:nvPr>
        </p:nvSpPr>
        <p:spPr>
          <a:xfrm>
            <a:off x="533400" y="1609725"/>
            <a:ext cx="7357110" cy="4953000"/>
          </a:xfrm>
        </p:spPr>
        <p:txBody>
          <a:bodyPr>
            <a:noAutofit/>
          </a:bodyPr>
          <a:lstStyle/>
          <a:p>
            <a:pPr>
              <a:spcBef>
                <a:spcPts val="0"/>
              </a:spcBef>
              <a:spcAft>
                <a:spcPts val="0"/>
              </a:spcAft>
            </a:pPr>
            <a:r>
              <a:rPr lang="en-US" sz="2800" b="0" dirty="0">
                <a:latin typeface="Verdana" panose="020B0604030504040204" pitchFamily="34" charset="0"/>
                <a:ea typeface="Verdana" panose="020B0604030504040204" pitchFamily="34" charset="0"/>
              </a:rPr>
              <a:t>Who conducts? </a:t>
            </a:r>
          </a:p>
          <a:p>
            <a:pPr lvl="1">
              <a:spcBef>
                <a:spcPts val="0"/>
              </a:spcBef>
            </a:pPr>
            <a:r>
              <a:rPr lang="en-US" sz="2400" b="0" dirty="0">
                <a:latin typeface="Verdana" panose="020B0604030504040204" pitchFamily="34" charset="0"/>
                <a:ea typeface="Verdana" panose="020B0604030504040204" pitchFamily="34" charset="0"/>
              </a:rPr>
              <a:t>State AT Program, Contractors, Both</a:t>
            </a:r>
            <a:endParaRPr lang="en-US" sz="2400" dirty="0">
              <a:latin typeface="Verdana" panose="020B0604030504040204" pitchFamily="34" charset="0"/>
              <a:ea typeface="Verdana" panose="020B0604030504040204" pitchFamily="34" charset="0"/>
            </a:endParaRPr>
          </a:p>
          <a:p>
            <a:pPr lvl="1">
              <a:spcBef>
                <a:spcPts val="0"/>
              </a:spcBef>
            </a:pPr>
            <a:endParaRPr lang="en-US" sz="1600" b="0" dirty="0">
              <a:latin typeface="Verdana" panose="020B0604030504040204" pitchFamily="34" charset="0"/>
              <a:ea typeface="Verdana" panose="020B0604030504040204" pitchFamily="34" charset="0"/>
            </a:endParaRPr>
          </a:p>
          <a:p>
            <a:pPr>
              <a:spcBef>
                <a:spcPts val="0"/>
              </a:spcBef>
              <a:spcAft>
                <a:spcPts val="0"/>
              </a:spcAft>
            </a:pPr>
            <a:r>
              <a:rPr lang="en-US" sz="2800" b="0" dirty="0">
                <a:latin typeface="Verdana" panose="020B0604030504040204" pitchFamily="34" charset="0"/>
                <a:ea typeface="Verdana" panose="020B0604030504040204" pitchFamily="34" charset="0"/>
              </a:rPr>
              <a:t>How implemented? </a:t>
            </a:r>
          </a:p>
          <a:p>
            <a:pPr lvl="1">
              <a:spcBef>
                <a:spcPts val="0"/>
              </a:spcBef>
            </a:pPr>
            <a:r>
              <a:rPr lang="en-US" sz="2400" b="0" dirty="0">
                <a:latin typeface="Verdana" panose="020B0604030504040204" pitchFamily="34" charset="0"/>
                <a:ea typeface="Verdana" panose="020B0604030504040204" pitchFamily="34" charset="0"/>
              </a:rPr>
              <a:t>Central location, Regional sites, Combination</a:t>
            </a:r>
          </a:p>
          <a:p>
            <a:pPr marL="274320" lvl="1" indent="0">
              <a:spcBef>
                <a:spcPts val="0"/>
              </a:spcBef>
              <a:buNone/>
            </a:pPr>
            <a:endParaRPr lang="en-US" sz="1600" b="0" dirty="0">
              <a:latin typeface="Verdana" panose="020B0604030504040204" pitchFamily="34" charset="0"/>
              <a:ea typeface="Verdana" panose="020B0604030504040204" pitchFamily="34" charset="0"/>
            </a:endParaRPr>
          </a:p>
          <a:p>
            <a:pPr>
              <a:spcBef>
                <a:spcPts val="0"/>
              </a:spcBef>
              <a:spcAft>
                <a:spcPts val="0"/>
              </a:spcAft>
            </a:pPr>
            <a:r>
              <a:rPr lang="en-US" sz="2800" b="0" dirty="0">
                <a:latin typeface="Verdana" panose="020B0604030504040204" pitchFamily="34" charset="0"/>
                <a:ea typeface="Verdana" panose="020B0604030504040204" pitchFamily="34" charset="0"/>
              </a:rPr>
              <a:t>Fee Charged? </a:t>
            </a:r>
          </a:p>
          <a:p>
            <a:pPr>
              <a:spcBef>
                <a:spcPts val="0"/>
              </a:spcBef>
              <a:spcAft>
                <a:spcPts val="0"/>
              </a:spcAft>
            </a:pPr>
            <a:endParaRPr lang="en-US" sz="1600" b="0" dirty="0">
              <a:latin typeface="Verdana" panose="020B0604030504040204" pitchFamily="34" charset="0"/>
              <a:ea typeface="Verdana" panose="020B0604030504040204" pitchFamily="34" charset="0"/>
            </a:endParaRPr>
          </a:p>
          <a:p>
            <a:pPr>
              <a:spcBef>
                <a:spcPts val="0"/>
              </a:spcBef>
              <a:spcAft>
                <a:spcPts val="0"/>
              </a:spcAft>
            </a:pPr>
            <a:r>
              <a:rPr lang="en-US" sz="2800" b="0" dirty="0">
                <a:latin typeface="Verdana" panose="020B0604030504040204" pitchFamily="34" charset="0"/>
                <a:ea typeface="Verdana" panose="020B0604030504040204" pitchFamily="34" charset="0"/>
              </a:rPr>
              <a:t>Collaborations? (Pick List) </a:t>
            </a:r>
          </a:p>
          <a:p>
            <a:pPr>
              <a:spcBef>
                <a:spcPts val="0"/>
              </a:spcBef>
              <a:spcAft>
                <a:spcPts val="0"/>
              </a:spcAft>
            </a:pPr>
            <a:endParaRPr lang="en-US" sz="1600" b="0" dirty="0">
              <a:latin typeface="Verdana" panose="020B0604030504040204" pitchFamily="34" charset="0"/>
              <a:ea typeface="Verdana" panose="020B0604030504040204" pitchFamily="34" charset="0"/>
            </a:endParaRPr>
          </a:p>
          <a:p>
            <a:pPr>
              <a:spcBef>
                <a:spcPts val="0"/>
              </a:spcBef>
              <a:spcAft>
                <a:spcPts val="0"/>
              </a:spcAft>
            </a:pPr>
            <a:r>
              <a:rPr lang="en-US" sz="2800" b="0" dirty="0">
                <a:latin typeface="Verdana" panose="020B0604030504040204" pitchFamily="34" charset="0"/>
                <a:ea typeface="Verdana" panose="020B0604030504040204" pitchFamily="34" charset="0"/>
              </a:rPr>
              <a:t>Description (Narrative) </a:t>
            </a:r>
            <a:endParaRPr lang="en-US" sz="2800" dirty="0">
              <a:latin typeface="Verdana" panose="020B0604030504040204" pitchFamily="34" charset="0"/>
              <a:ea typeface="Verdana" panose="020B0604030504040204" pitchFamily="34" charset="0"/>
            </a:endParaRPr>
          </a:p>
          <a:p>
            <a:pPr>
              <a:spcBef>
                <a:spcPts val="0"/>
              </a:spcBef>
              <a:spcAft>
                <a:spcPts val="0"/>
              </a:spcAft>
            </a:pPr>
            <a:endParaRPr lang="en-US" sz="1600" b="0" dirty="0">
              <a:latin typeface="Verdana" panose="020B0604030504040204" pitchFamily="34" charset="0"/>
              <a:ea typeface="Verdana" panose="020B0604030504040204" pitchFamily="34" charset="0"/>
            </a:endParaRPr>
          </a:p>
          <a:p>
            <a:pPr>
              <a:spcBef>
                <a:spcPts val="0"/>
              </a:spcBef>
              <a:spcAft>
                <a:spcPts val="0"/>
              </a:spcAft>
            </a:pPr>
            <a:r>
              <a:rPr lang="en-US" sz="2800" b="0" dirty="0">
                <a:latin typeface="Verdana" panose="020B0604030504040204" pitchFamily="34" charset="0"/>
                <a:ea typeface="Verdana" panose="020B0604030504040204" pitchFamily="34" charset="0"/>
              </a:rPr>
              <a:t>Activity URL </a:t>
            </a:r>
          </a:p>
        </p:txBody>
      </p:sp>
      <p:pic>
        <p:nvPicPr>
          <p:cNvPr id="4" name="Picture 2" descr="catad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6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04" y="313944"/>
            <a:ext cx="8534400" cy="1057656"/>
          </a:xfrm>
        </p:spPr>
        <p:txBody>
          <a:bodyPr>
            <a:noAutofit/>
          </a:bodyPr>
          <a:lstStyle/>
          <a:p>
            <a:pPr algn="ctr">
              <a:spcBef>
                <a:spcPts val="600"/>
              </a:spcBef>
              <a:spcAft>
                <a:spcPts val="1200"/>
              </a:spcAft>
            </a:pPr>
            <a:r>
              <a:rPr lang="en-US" sz="2800" b="1" cap="none" dirty="0">
                <a:solidFill>
                  <a:srgbClr val="0070C0"/>
                </a:solidFill>
                <a:latin typeface="+mn-lt"/>
              </a:rPr>
              <a:t>State Plan Module L </a:t>
            </a:r>
            <a:br>
              <a:rPr lang="en-US" sz="2800" b="1" cap="none" dirty="0">
                <a:solidFill>
                  <a:srgbClr val="0070C0"/>
                </a:solidFill>
                <a:latin typeface="+mn-lt"/>
              </a:rPr>
            </a:br>
            <a:r>
              <a:rPr lang="en-US" sz="2800" b="1" cap="none" dirty="0">
                <a:solidFill>
                  <a:srgbClr val="0070C0"/>
                </a:solidFill>
                <a:latin typeface="+mn-lt"/>
              </a:rPr>
              <a:t>“Training” to “Educational/Training” </a:t>
            </a:r>
            <a:endParaRPr lang="en-US" sz="1800" b="1" cap="none" dirty="0">
              <a:solidFill>
                <a:srgbClr val="0070C0"/>
              </a:solidFill>
              <a:latin typeface="+mn-lt"/>
            </a:endParaRPr>
          </a:p>
        </p:txBody>
      </p:sp>
      <p:sp>
        <p:nvSpPr>
          <p:cNvPr id="3" name="Content Placeholder 2"/>
          <p:cNvSpPr>
            <a:spLocks noGrp="1"/>
          </p:cNvSpPr>
          <p:nvPr>
            <p:ph idx="1"/>
          </p:nvPr>
        </p:nvSpPr>
        <p:spPr>
          <a:xfrm>
            <a:off x="492252" y="1676400"/>
            <a:ext cx="7994904" cy="4867656"/>
          </a:xfrm>
        </p:spPr>
        <p:txBody>
          <a:bodyPr>
            <a:noAutofit/>
          </a:bodyPr>
          <a:lstStyle/>
          <a:p>
            <a:pPr marL="0" marR="0">
              <a:spcBef>
                <a:spcPts val="0"/>
              </a:spcBef>
              <a:spcAft>
                <a:spcPts val="0"/>
              </a:spcAft>
            </a:pPr>
            <a:r>
              <a:rPr lang="en-US" sz="1800" b="0" cap="none" dirty="0">
                <a:latin typeface="Verdana" panose="020B0604030504040204" pitchFamily="34" charset="0"/>
                <a:ea typeface="Verdana" panose="020B0604030504040204" pitchFamily="34" charset="0"/>
              </a:rPr>
              <a:t>AT Act Section 4(e)(3)(A) changes the term “</a:t>
            </a:r>
            <a:r>
              <a:rPr lang="en-US" sz="1800" b="0" dirty="0">
                <a:effectLst/>
                <a:latin typeface="Verdana" panose="020B0604030504040204" pitchFamily="34" charset="0"/>
                <a:ea typeface="Verdana" panose="020B0604030504040204" pitchFamily="34" charset="0"/>
                <a:cs typeface="Calibri" panose="020F0502020204030204" pitchFamily="34" charset="0"/>
              </a:rPr>
              <a:t>training activities” to “educational activities.” </a:t>
            </a:r>
            <a:endParaRPr lang="en-US" sz="1800" b="0" dirty="0">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endParaRPr lang="en-US" sz="1800" b="0" dirty="0">
              <a:effectLst/>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r>
              <a:rPr lang="en-US" sz="1800" b="0" dirty="0">
                <a:effectLst/>
                <a:latin typeface="Verdana" panose="020B0604030504040204" pitchFamily="34" charset="0"/>
                <a:ea typeface="Verdana" panose="020B0604030504040204" pitchFamily="34" charset="0"/>
                <a:cs typeface="Calibri" panose="020F0502020204030204" pitchFamily="34" charset="0"/>
              </a:rPr>
              <a:t>Educational activities generally provide theoretical knowledge while training activities provide more practical skills. </a:t>
            </a:r>
          </a:p>
          <a:p>
            <a:pPr marL="0" marR="0">
              <a:spcBef>
                <a:spcPts val="0"/>
              </a:spcBef>
              <a:spcAft>
                <a:spcPts val="0"/>
              </a:spcAft>
            </a:pPr>
            <a:endParaRPr lang="en-US" sz="1800" b="0" dirty="0">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r>
              <a:rPr lang="en-US" sz="1800" b="0" dirty="0">
                <a:effectLst/>
                <a:latin typeface="Verdana" panose="020B0604030504040204" pitchFamily="34" charset="0"/>
                <a:ea typeface="Verdana" panose="020B0604030504040204" pitchFamily="34" charset="0"/>
                <a:cs typeface="Calibri" panose="020F0502020204030204" pitchFamily="34" charset="0"/>
              </a:rPr>
              <a:t>Current APR definition of training </a:t>
            </a:r>
            <a:r>
              <a:rPr lang="en-US" sz="1800" b="0" dirty="0">
                <a:latin typeface="Verdana" panose="020B0604030504040204" pitchFamily="34" charset="0"/>
                <a:ea typeface="Verdana" panose="020B0604030504040204" pitchFamily="34" charset="0"/>
                <a:cs typeface="Calibri" panose="020F0502020204030204" pitchFamily="34" charset="0"/>
              </a:rPr>
              <a:t>i</a:t>
            </a:r>
            <a:r>
              <a:rPr lang="en-US" sz="1800" b="0" dirty="0">
                <a:effectLst/>
                <a:latin typeface="Verdana" panose="020B0604030504040204" pitchFamily="34" charset="0"/>
                <a:ea typeface="Verdana" panose="020B0604030504040204" pitchFamily="34" charset="0"/>
                <a:cs typeface="Calibri" panose="020F0502020204030204" pitchFamily="34" charset="0"/>
              </a:rPr>
              <a:t>s inclusive of providing both theoretical knowledge and practical skills instruction. The only existing restriction is between training and more superficial awareness level activities reported as public awareness. </a:t>
            </a:r>
          </a:p>
          <a:p>
            <a:pPr marL="0" marR="0">
              <a:spcBef>
                <a:spcPts val="0"/>
              </a:spcBef>
              <a:spcAft>
                <a:spcPts val="0"/>
              </a:spcAft>
            </a:pPr>
            <a:endParaRPr lang="en-US" sz="1800" b="0" dirty="0">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r>
              <a:rPr lang="en-US" sz="1800" b="0" dirty="0">
                <a:effectLst/>
                <a:latin typeface="Verdana" panose="020B0604030504040204" pitchFamily="34" charset="0"/>
                <a:ea typeface="Verdana" panose="020B0604030504040204" pitchFamily="34" charset="0"/>
                <a:cs typeface="Calibri" panose="020F0502020204030204" pitchFamily="34" charset="0"/>
              </a:rPr>
              <a:t>The APR and State Plan have been  revised to clarify both terms have the same meaning. Instruments now use broad term  “educational/training activities” to be maximally inclusive. Goal is to </a:t>
            </a:r>
            <a:r>
              <a:rPr lang="en-US" sz="1800" b="0" dirty="0">
                <a:latin typeface="Verdana" panose="020B0604030504040204" pitchFamily="34" charset="0"/>
                <a:ea typeface="Verdana" panose="020B0604030504040204" pitchFamily="34" charset="0"/>
                <a:cs typeface="Calibri" panose="020F0502020204030204" pitchFamily="34" charset="0"/>
              </a:rPr>
              <a:t>support </a:t>
            </a:r>
            <a:r>
              <a:rPr lang="en-US" sz="1800" b="0" dirty="0">
                <a:effectLst/>
                <a:latin typeface="Verdana" panose="020B0604030504040204" pitchFamily="34" charset="0"/>
                <a:ea typeface="Verdana" panose="020B0604030504040204" pitchFamily="34" charset="0"/>
                <a:cs typeface="Calibri" panose="020F0502020204030204" pitchFamily="34" charset="0"/>
              </a:rPr>
              <a:t>consistency in longitudinal data reporting and not create any new data reporting burden.  </a:t>
            </a:r>
          </a:p>
          <a:p>
            <a:pPr marL="0" marR="0">
              <a:spcBef>
                <a:spcPts val="0"/>
              </a:spcBef>
              <a:spcAft>
                <a:spcPts val="0"/>
              </a:spcAft>
            </a:pPr>
            <a:endParaRPr lang="en-US" b="0" dirty="0">
              <a:latin typeface="Verdana" panose="020B0604030504040204" pitchFamily="34" charset="0"/>
              <a:ea typeface="Calibri" panose="020F0502020204030204" pitchFamily="34" charset="0"/>
              <a:cs typeface="Calibri" panose="020F0502020204030204" pitchFamily="34" charset="0"/>
            </a:endParaRPr>
          </a:p>
        </p:txBody>
      </p:sp>
      <p:pic>
        <p:nvPicPr>
          <p:cNvPr id="4" name="Picture 2" descr="catada logo">
            <a:extLst>
              <a:ext uri="{FF2B5EF4-FFF2-40B4-BE49-F238E27FC236}">
                <a16:creationId xmlns:a16="http://schemas.microsoft.com/office/drawing/2014/main" id="{D56FC4E6-9299-A349-D63D-EAF4A6AEE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79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1016000"/>
          </a:xfrm>
        </p:spPr>
        <p:txBody>
          <a:bodyPr>
            <a:noAutofit/>
          </a:bodyPr>
          <a:lstStyle/>
          <a:p>
            <a:pPr algn="ctr">
              <a:spcBef>
                <a:spcPts val="600"/>
              </a:spcBef>
              <a:spcAft>
                <a:spcPts val="1200"/>
              </a:spcAft>
            </a:pPr>
            <a:r>
              <a:rPr lang="en-US" sz="2800" b="1" cap="none" dirty="0">
                <a:solidFill>
                  <a:srgbClr val="0070C0"/>
                </a:solidFill>
                <a:latin typeface="+mn-lt"/>
              </a:rPr>
              <a:t>State Plan Modules L-O: </a:t>
            </a:r>
            <a:br>
              <a:rPr lang="en-US" sz="2800" b="1" cap="none" dirty="0">
                <a:solidFill>
                  <a:srgbClr val="0070C0"/>
                </a:solidFill>
                <a:latin typeface="+mn-lt"/>
              </a:rPr>
            </a:br>
            <a:r>
              <a:rPr lang="en-US" sz="2800" b="1" cap="none" dirty="0">
                <a:solidFill>
                  <a:srgbClr val="0070C0"/>
                </a:solidFill>
                <a:latin typeface="+mn-lt"/>
              </a:rPr>
              <a:t>State Leadership Activities  </a:t>
            </a:r>
            <a:endParaRPr lang="en-US" sz="1800" b="1" cap="none" dirty="0">
              <a:solidFill>
                <a:srgbClr val="0070C0"/>
              </a:solidFill>
              <a:latin typeface="+mn-lt"/>
            </a:endParaRPr>
          </a:p>
        </p:txBody>
      </p:sp>
      <p:sp>
        <p:nvSpPr>
          <p:cNvPr id="3" name="Content Placeholder 2"/>
          <p:cNvSpPr>
            <a:spLocks noGrp="1"/>
          </p:cNvSpPr>
          <p:nvPr>
            <p:ph idx="1"/>
          </p:nvPr>
        </p:nvSpPr>
        <p:spPr>
          <a:xfrm>
            <a:off x="316611" y="1556004"/>
            <a:ext cx="8358378" cy="4867656"/>
          </a:xfrm>
        </p:spPr>
        <p:txBody>
          <a:bodyPr>
            <a:noAutofit/>
          </a:bodyPr>
          <a:lstStyle/>
          <a:p>
            <a:pPr marL="0" marR="0">
              <a:spcBef>
                <a:spcPts val="0"/>
              </a:spcBef>
              <a:spcAft>
                <a:spcPts val="0"/>
              </a:spcAft>
            </a:pPr>
            <a:r>
              <a:rPr lang="en-US" sz="1800" b="0" cap="none" dirty="0">
                <a:latin typeface="Verdana" panose="020B0604030504040204" pitchFamily="34" charset="0"/>
                <a:ea typeface="Verdana" panose="020B0604030504040204" pitchFamily="34" charset="0"/>
              </a:rPr>
              <a:t>AT Act Section 4(e)(4)(B) requires </a:t>
            </a:r>
            <a:r>
              <a:rPr lang="en-US" sz="1800" b="0" dirty="0">
                <a:effectLst/>
                <a:latin typeface="Verdana" panose="020B0604030504040204" pitchFamily="34" charset="0"/>
                <a:ea typeface="Verdana" panose="020B0604030504040204" pitchFamily="34" charset="0"/>
                <a:cs typeface="Calibri" panose="020F0502020204030204" pitchFamily="34" charset="0"/>
              </a:rPr>
              <a:t>State </a:t>
            </a:r>
            <a:r>
              <a:rPr lang="en-US" sz="1800" b="0" dirty="0">
                <a:effectLst/>
                <a:latin typeface="Verdana" panose="020B0604030504040204" pitchFamily="34" charset="0"/>
                <a:ea typeface="Calibri" panose="020F0502020204030204" pitchFamily="34" charset="0"/>
                <a:cs typeface="Calibri" panose="020F0502020204030204" pitchFamily="34" charset="0"/>
              </a:rPr>
              <a:t>AT Programs conduct outreach to and as appropriate collaborate with state agencies that receive federal funding for AT including -</a:t>
            </a:r>
          </a:p>
          <a:p>
            <a:pPr lvl="1">
              <a:spcBef>
                <a:spcPts val="0"/>
              </a:spcBef>
            </a:pPr>
            <a:r>
              <a:rPr lang="en-US" sz="1600" b="0" dirty="0">
                <a:effectLst/>
                <a:latin typeface="Verdana" panose="020B0604030504040204" pitchFamily="34" charset="0"/>
                <a:ea typeface="Calibri" panose="020F0502020204030204" pitchFamily="34" charset="0"/>
                <a:cs typeface="Calibri" panose="020F0502020204030204" pitchFamily="34" charset="0"/>
              </a:rPr>
              <a:t>State education agency that receives/administers IDEA funding</a:t>
            </a:r>
          </a:p>
          <a:p>
            <a:pPr lvl="1">
              <a:spcBef>
                <a:spcPts val="0"/>
              </a:spcBef>
            </a:pPr>
            <a:r>
              <a:rPr lang="en-US" sz="1600" b="0" dirty="0">
                <a:effectLst/>
                <a:latin typeface="Verdana" panose="020B0604030504040204" pitchFamily="34" charset="0"/>
                <a:ea typeface="Calibri" panose="020F0502020204030204" pitchFamily="34" charset="0"/>
                <a:cs typeface="Calibri" panose="020F0502020204030204" pitchFamily="34" charset="0"/>
              </a:rPr>
              <a:t>State VR agency that receives/administers Rehab Act funding</a:t>
            </a:r>
          </a:p>
          <a:p>
            <a:pPr lvl="1">
              <a:spcBef>
                <a:spcPts val="0"/>
              </a:spcBef>
            </a:pPr>
            <a:r>
              <a:rPr lang="en-US" sz="1600" b="0" dirty="0">
                <a:effectLst/>
                <a:latin typeface="Verdana" panose="020B0604030504040204" pitchFamily="34" charset="0"/>
                <a:ea typeface="Calibri" panose="020F0502020204030204" pitchFamily="34" charset="0"/>
                <a:cs typeface="Calibri" panose="020F0502020204030204" pitchFamily="34" charset="0"/>
              </a:rPr>
              <a:t>State Medicaid agency that receives/administers Medicaid funding</a:t>
            </a:r>
          </a:p>
          <a:p>
            <a:pPr lvl="1">
              <a:spcBef>
                <a:spcPts val="0"/>
              </a:spcBef>
            </a:pPr>
            <a:r>
              <a:rPr lang="en-US" sz="1600" b="0" dirty="0">
                <a:effectLst/>
                <a:latin typeface="Verdana" panose="020B0604030504040204" pitchFamily="34" charset="0"/>
                <a:ea typeface="Calibri" panose="020F0502020204030204" pitchFamily="34" charset="0"/>
                <a:cs typeface="Calibri" panose="020F0502020204030204" pitchFamily="34" charset="0"/>
              </a:rPr>
              <a:t>State Aging agency that receives/administers Older Americans Act funding</a:t>
            </a:r>
          </a:p>
          <a:p>
            <a:pPr lvl="1">
              <a:spcBef>
                <a:spcPts val="0"/>
              </a:spcBef>
            </a:pPr>
            <a:r>
              <a:rPr lang="en-US" sz="1600" b="0" dirty="0">
                <a:effectLst/>
                <a:latin typeface="Verdana" panose="020B0604030504040204" pitchFamily="34" charset="0"/>
                <a:ea typeface="Calibri" panose="020F0502020204030204" pitchFamily="34" charset="0"/>
                <a:cs typeface="Calibri" panose="020F0502020204030204" pitchFamily="34" charset="0"/>
              </a:rPr>
              <a:t>Any other agency in a state that funds assistive technology </a:t>
            </a:r>
          </a:p>
          <a:p>
            <a:pPr marL="0" marR="0">
              <a:spcBef>
                <a:spcPts val="0"/>
              </a:spcBef>
              <a:spcAft>
                <a:spcPts val="0"/>
              </a:spcAft>
            </a:pPr>
            <a:endParaRPr lang="en-US" sz="1800" b="0" dirty="0">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800" b="0" dirty="0">
                <a:latin typeface="Verdana" panose="020B0604030504040204" pitchFamily="34" charset="0"/>
                <a:ea typeface="Calibri" panose="020F0502020204030204" pitchFamily="34" charset="0"/>
                <a:cs typeface="Calibri" panose="020F0502020204030204" pitchFamily="34" charset="0"/>
              </a:rPr>
              <a:t>Organization type checklists have been expanded for --  </a:t>
            </a:r>
          </a:p>
          <a:p>
            <a:pPr lvl="1">
              <a:spcBef>
                <a:spcPts val="0"/>
              </a:spcBef>
            </a:pPr>
            <a:r>
              <a:rPr lang="en-US" sz="1800" b="0" dirty="0">
                <a:latin typeface="Verdana" panose="020B0604030504040204" pitchFamily="34" charset="0"/>
                <a:ea typeface="Calibri" panose="020F0502020204030204" pitchFamily="34" charset="0"/>
                <a:cs typeface="Calibri" panose="020F0502020204030204" pitchFamily="34" charset="0"/>
              </a:rPr>
              <a:t>Module L: Training/Educational Activities</a:t>
            </a:r>
          </a:p>
          <a:p>
            <a:pPr lvl="1">
              <a:spcBef>
                <a:spcPts val="0"/>
              </a:spcBef>
            </a:pPr>
            <a:r>
              <a:rPr lang="en-US" sz="1800" b="0" dirty="0">
                <a:latin typeface="Verdana" panose="020B0604030504040204" pitchFamily="34" charset="0"/>
                <a:ea typeface="Calibri" panose="020F0502020204030204" pitchFamily="34" charset="0"/>
                <a:cs typeface="Calibri" panose="020F0502020204030204" pitchFamily="34" charset="0"/>
              </a:rPr>
              <a:t>Module M: Technical Assistance</a:t>
            </a:r>
          </a:p>
          <a:p>
            <a:pPr lvl="1">
              <a:spcBef>
                <a:spcPts val="0"/>
              </a:spcBef>
            </a:pPr>
            <a:r>
              <a:rPr lang="en-US" sz="1800" b="0" dirty="0">
                <a:latin typeface="Verdana" panose="020B0604030504040204" pitchFamily="34" charset="0"/>
                <a:ea typeface="Calibri" panose="020F0502020204030204" pitchFamily="34" charset="0"/>
                <a:cs typeface="Calibri" panose="020F0502020204030204" pitchFamily="34" charset="0"/>
              </a:rPr>
              <a:t>Module N: Public Awareness</a:t>
            </a:r>
          </a:p>
          <a:p>
            <a:pPr lvl="1">
              <a:spcBef>
                <a:spcPts val="0"/>
              </a:spcBef>
            </a:pPr>
            <a:r>
              <a:rPr lang="en-US" sz="1800" b="0" dirty="0">
                <a:latin typeface="Verdana" panose="020B0604030504040204" pitchFamily="34" charset="0"/>
                <a:ea typeface="Calibri" panose="020F0502020204030204" pitchFamily="34" charset="0"/>
                <a:cs typeface="Calibri" panose="020F0502020204030204" pitchFamily="34" charset="0"/>
              </a:rPr>
              <a:t>Module O: Information and Assistance   </a:t>
            </a:r>
          </a:p>
          <a:p>
            <a:pPr marL="0" marR="0">
              <a:spcBef>
                <a:spcPts val="0"/>
              </a:spcBef>
              <a:spcAft>
                <a:spcPts val="0"/>
              </a:spcAft>
            </a:pPr>
            <a:endParaRPr lang="en-US" sz="1800" b="0" dirty="0">
              <a:latin typeface="Verdana" panose="020B0604030504040204" pitchFamily="34" charset="0"/>
              <a:ea typeface="Calibri" panose="020F0502020204030204" pitchFamily="34" charset="0"/>
              <a:cs typeface="Calibri" panose="020F0502020204030204" pitchFamily="34" charset="0"/>
            </a:endParaRPr>
          </a:p>
          <a:p>
            <a:pPr>
              <a:spcBef>
                <a:spcPts val="0"/>
              </a:spcBef>
              <a:spcAft>
                <a:spcPts val="0"/>
              </a:spcAft>
            </a:pPr>
            <a:r>
              <a:rPr lang="en-US" sz="1800" b="0" dirty="0">
                <a:effectLst/>
                <a:latin typeface="Verdana" panose="020B0604030504040204" pitchFamily="34" charset="0"/>
                <a:ea typeface="Calibri" panose="020F0502020204030204" pitchFamily="34" charset="0"/>
                <a:cs typeface="Calibri" panose="020F0502020204030204" pitchFamily="34" charset="0"/>
              </a:rPr>
              <a:t>An assurance has been added to submission </a:t>
            </a:r>
            <a:r>
              <a:rPr lang="en-US" sz="1800" b="0" dirty="0">
                <a:latin typeface="Verdana" panose="020B0604030504040204" pitchFamily="34" charset="0"/>
                <a:ea typeface="Calibri" panose="020F0502020204030204" pitchFamily="34" charset="0"/>
                <a:cs typeface="Calibri" panose="020F0502020204030204" pitchFamily="34" charset="0"/>
              </a:rPr>
              <a:t>process </a:t>
            </a:r>
            <a:r>
              <a:rPr lang="en-US" sz="1800" b="0" dirty="0">
                <a:effectLst/>
                <a:latin typeface="Verdana" panose="020B0604030504040204" pitchFamily="34" charset="0"/>
                <a:ea typeface="Calibri" panose="020F0502020204030204" pitchFamily="34" charset="0"/>
                <a:cs typeface="Calibri" panose="020F0502020204030204" pitchFamily="34" charset="0"/>
              </a:rPr>
              <a:t>that affirms grantee efforts to implement this new coordination requirement. </a:t>
            </a:r>
          </a:p>
          <a:p>
            <a:pPr>
              <a:spcBef>
                <a:spcPts val="0"/>
              </a:spcBef>
              <a:spcAft>
                <a:spcPts val="0"/>
              </a:spcAft>
            </a:pPr>
            <a:endParaRPr lang="en-US" sz="2000" b="0" dirty="0">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dirty="0">
              <a:latin typeface="Verdana" panose="020B0604030504040204" pitchFamily="34" charset="0"/>
              <a:ea typeface="Calibri" panose="020F0502020204030204" pitchFamily="34" charset="0"/>
              <a:cs typeface="Calibri" panose="020F0502020204030204" pitchFamily="34" charset="0"/>
            </a:endParaRPr>
          </a:p>
        </p:txBody>
      </p:sp>
      <p:pic>
        <p:nvPicPr>
          <p:cNvPr id="4" name="Picture 2" descr="catada logo">
            <a:extLst>
              <a:ext uri="{FF2B5EF4-FFF2-40B4-BE49-F238E27FC236}">
                <a16:creationId xmlns:a16="http://schemas.microsoft.com/office/drawing/2014/main" id="{C2E45283-671A-0987-BDA9-08067E91D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35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534400" cy="1016000"/>
          </a:xfrm>
        </p:spPr>
        <p:txBody>
          <a:bodyPr>
            <a:noAutofit/>
          </a:bodyPr>
          <a:lstStyle/>
          <a:p>
            <a:pPr algn="ctr">
              <a:spcBef>
                <a:spcPts val="600"/>
              </a:spcBef>
              <a:spcAft>
                <a:spcPts val="1200"/>
              </a:spcAft>
            </a:pPr>
            <a:r>
              <a:rPr lang="en-US" b="1" cap="none" dirty="0">
                <a:solidFill>
                  <a:srgbClr val="0070C0"/>
                </a:solidFill>
                <a:latin typeface="+mn-lt"/>
              </a:rPr>
              <a:t>State Plan Demo  </a:t>
            </a:r>
          </a:p>
        </p:txBody>
      </p:sp>
      <p:sp>
        <p:nvSpPr>
          <p:cNvPr id="3" name="Content Placeholder 2"/>
          <p:cNvSpPr>
            <a:spLocks noGrp="1"/>
          </p:cNvSpPr>
          <p:nvPr>
            <p:ph idx="1"/>
          </p:nvPr>
        </p:nvSpPr>
        <p:spPr>
          <a:xfrm>
            <a:off x="1066800" y="2514600"/>
            <a:ext cx="7608188" cy="1981200"/>
          </a:xfrm>
        </p:spPr>
        <p:txBody>
          <a:bodyPr>
            <a:noAutofit/>
          </a:bodyPr>
          <a:lstStyle/>
          <a:p>
            <a:pPr>
              <a:spcBef>
                <a:spcPts val="0"/>
              </a:spcBef>
              <a:spcAft>
                <a:spcPts val="0"/>
              </a:spcAft>
            </a:pPr>
            <a:r>
              <a:rPr lang="en-US" sz="2000" b="0" dirty="0">
                <a:latin typeface="Verdana" panose="020B0604030504040204" pitchFamily="34" charset="0"/>
                <a:ea typeface="Calibri" panose="020F0502020204030204" pitchFamily="34" charset="0"/>
                <a:cs typeface="Calibri" panose="020F0502020204030204" pitchFamily="34" charset="0"/>
              </a:rPr>
              <a:t>Live Screens – Major Changes</a:t>
            </a:r>
          </a:p>
          <a:p>
            <a:pPr marL="0" marR="0">
              <a:spcBef>
                <a:spcPts val="0"/>
              </a:spcBef>
              <a:spcAft>
                <a:spcPts val="0"/>
              </a:spcAft>
            </a:pPr>
            <a:endParaRPr lang="en-US" dirty="0">
              <a:latin typeface="Verdana" panose="020B0604030504040204" pitchFamily="34" charset="0"/>
              <a:ea typeface="Calibri" panose="020F0502020204030204" pitchFamily="34" charset="0"/>
              <a:cs typeface="Calibri" panose="020F0502020204030204" pitchFamily="34" charset="0"/>
            </a:endParaRPr>
          </a:p>
        </p:txBody>
      </p:sp>
      <p:pic>
        <p:nvPicPr>
          <p:cNvPr id="4" name="Picture 2" descr="catada logo">
            <a:extLst>
              <a:ext uri="{FF2B5EF4-FFF2-40B4-BE49-F238E27FC236}">
                <a16:creationId xmlns:a16="http://schemas.microsoft.com/office/drawing/2014/main" id="{C2E45283-671A-0987-BDA9-08067E91D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11" y="514350"/>
            <a:ext cx="8534400" cy="609600"/>
          </a:xfrm>
        </p:spPr>
        <p:txBody>
          <a:bodyPr>
            <a:noAutofit/>
          </a:bodyPr>
          <a:lstStyle/>
          <a:p>
            <a:pPr algn="ctr">
              <a:spcBef>
                <a:spcPts val="600"/>
              </a:spcBef>
              <a:spcAft>
                <a:spcPts val="1200"/>
              </a:spcAft>
            </a:pPr>
            <a:r>
              <a:rPr lang="en-US" sz="3200" b="1" cap="none" dirty="0">
                <a:solidFill>
                  <a:srgbClr val="0070C0"/>
                </a:solidFill>
                <a:latin typeface="+mn-lt"/>
              </a:rPr>
              <a:t>APR Revision Overview </a:t>
            </a:r>
          </a:p>
        </p:txBody>
      </p:sp>
      <p:sp>
        <p:nvSpPr>
          <p:cNvPr id="3" name="Content Placeholder 2"/>
          <p:cNvSpPr>
            <a:spLocks noGrp="1"/>
          </p:cNvSpPr>
          <p:nvPr>
            <p:ph idx="1"/>
          </p:nvPr>
        </p:nvSpPr>
        <p:spPr>
          <a:xfrm>
            <a:off x="381000" y="1400175"/>
            <a:ext cx="8129778" cy="4724400"/>
          </a:xfrm>
        </p:spPr>
        <p:txBody>
          <a:bodyPr>
            <a:noAutofit/>
          </a:bodyPr>
          <a:lstStyle/>
          <a:p>
            <a:pPr marL="0" marR="0">
              <a:spcBef>
                <a:spcPts val="0"/>
              </a:spcBef>
              <a:spcAft>
                <a:spcPts val="0"/>
              </a:spcAft>
            </a:pPr>
            <a:r>
              <a:rPr lang="en-US" sz="2400" cap="none" dirty="0">
                <a:latin typeface="Verdana" panose="020B0604030504040204" pitchFamily="34" charset="0"/>
                <a:ea typeface="Verdana" panose="020B0604030504040204" pitchFamily="34" charset="0"/>
              </a:rPr>
              <a:t>Changes made to align APR with new AT Act</a:t>
            </a:r>
          </a:p>
          <a:p>
            <a:pPr marL="0" marR="0">
              <a:spcBef>
                <a:spcPts val="0"/>
              </a:spcBef>
              <a:spcAft>
                <a:spcPts val="0"/>
              </a:spcAft>
            </a:pPr>
            <a:endParaRPr lang="en-US" sz="2400" b="0" dirty="0">
              <a:latin typeface="Verdana" panose="020B0604030504040204" pitchFamily="34" charset="0"/>
              <a:ea typeface="Verdana" panose="020B0604030504040204" pitchFamily="34" charset="0"/>
            </a:endParaRPr>
          </a:p>
          <a:p>
            <a:pPr lvl="1">
              <a:spcBef>
                <a:spcPts val="0"/>
              </a:spcBef>
            </a:pPr>
            <a:r>
              <a:rPr lang="en-US" sz="2400" b="0" cap="none" dirty="0">
                <a:latin typeface="Verdana" panose="020B0604030504040204" pitchFamily="34" charset="0"/>
                <a:ea typeface="Verdana" panose="020B0604030504040204" pitchFamily="34" charset="0"/>
              </a:rPr>
              <a:t>“Training” changed to “Educational/Training”</a:t>
            </a:r>
          </a:p>
          <a:p>
            <a:pPr marL="960120" lvl="2" indent="0">
              <a:spcBef>
                <a:spcPts val="0"/>
              </a:spcBef>
              <a:buNone/>
            </a:pPr>
            <a:r>
              <a:rPr lang="en-US" sz="2200" b="0" dirty="0">
                <a:latin typeface="Verdana" panose="020B0604030504040204" pitchFamily="34" charset="0"/>
                <a:ea typeface="Verdana" panose="020B0604030504040204" pitchFamily="34" charset="0"/>
                <a:cs typeface="Calibri" panose="020F0502020204030204" pitchFamily="34" charset="0"/>
              </a:rPr>
              <a:t>Same change made in APR as in State Plan</a:t>
            </a:r>
          </a:p>
          <a:p>
            <a:pPr lvl="1">
              <a:spcBef>
                <a:spcPts val="0"/>
              </a:spcBef>
            </a:pPr>
            <a:endParaRPr lang="en-US" sz="2400" b="0" dirty="0">
              <a:latin typeface="Verdana" panose="020B0604030504040204" pitchFamily="34" charset="0"/>
              <a:ea typeface="Verdana" panose="020B0604030504040204" pitchFamily="34" charset="0"/>
              <a:cs typeface="Calibri" panose="020F0502020204030204" pitchFamily="34" charset="0"/>
            </a:endParaRPr>
          </a:p>
          <a:p>
            <a:pPr lvl="1">
              <a:spcBef>
                <a:spcPts val="0"/>
              </a:spcBef>
            </a:pPr>
            <a:r>
              <a:rPr lang="en-US" sz="2400" b="0" dirty="0">
                <a:latin typeface="Verdana" panose="020B0604030504040204" pitchFamily="34" charset="0"/>
                <a:ea typeface="Verdana" panose="020B0604030504040204" pitchFamily="34" charset="0"/>
                <a:cs typeface="Calibri" panose="020F0502020204030204" pitchFamily="34" charset="0"/>
              </a:rPr>
              <a:t> Expanded Coordination &amp; Collaboration reporting and changed from optional to required </a:t>
            </a:r>
          </a:p>
          <a:p>
            <a:pPr lvl="1">
              <a:spcBef>
                <a:spcPts val="0"/>
              </a:spcBef>
            </a:pPr>
            <a:endParaRPr lang="en-US" sz="2400" b="0" dirty="0">
              <a:latin typeface="Verdana" panose="020B0604030504040204" pitchFamily="34" charset="0"/>
              <a:ea typeface="Verdana" panose="020B0604030504040204" pitchFamily="34" charset="0"/>
              <a:cs typeface="Calibri" panose="020F0502020204030204" pitchFamily="34" charset="0"/>
            </a:endParaRPr>
          </a:p>
          <a:p>
            <a:pPr lvl="1">
              <a:spcBef>
                <a:spcPts val="0"/>
              </a:spcBef>
            </a:pPr>
            <a:r>
              <a:rPr lang="en-US" sz="2400" b="0" dirty="0">
                <a:latin typeface="Verdana" panose="020B0604030504040204" pitchFamily="34" charset="0"/>
                <a:ea typeface="Verdana" panose="020B0604030504040204" pitchFamily="34" charset="0"/>
                <a:cs typeface="Calibri" panose="020F0502020204030204" pitchFamily="34" charset="0"/>
              </a:rPr>
              <a:t>Clarified existing Performance Measures include new statute requirements. </a:t>
            </a:r>
          </a:p>
          <a:p>
            <a:pPr marL="342900" marR="0" indent="-342900">
              <a:spcBef>
                <a:spcPts val="0"/>
              </a:spcBef>
              <a:spcAft>
                <a:spcPts val="0"/>
              </a:spcAft>
              <a:buFont typeface="Arial" panose="020B0604020202020204" pitchFamily="34" charset="0"/>
              <a:buChar char="•"/>
            </a:pPr>
            <a:endParaRPr lang="en-US" sz="2400" b="0" dirty="0">
              <a:latin typeface="Verdana" panose="020B0604030504040204" pitchFamily="34" charset="0"/>
              <a:ea typeface="Verdana" panose="020B0604030504040204" pitchFamily="34" charset="0"/>
              <a:cs typeface="Calibri" panose="020F0502020204030204" pitchFamily="34" charset="0"/>
            </a:endParaRPr>
          </a:p>
          <a:p>
            <a:pPr marR="0">
              <a:spcBef>
                <a:spcPts val="0"/>
              </a:spcBef>
              <a:spcAft>
                <a:spcPts val="0"/>
              </a:spcAft>
            </a:pPr>
            <a:r>
              <a:rPr lang="en-US" sz="2400" dirty="0">
                <a:latin typeface="Verdana" panose="020B0604030504040204" pitchFamily="34" charset="0"/>
                <a:ea typeface="Verdana" panose="020B0604030504040204" pitchFamily="34" charset="0"/>
                <a:cs typeface="Calibri" panose="020F0502020204030204" pitchFamily="34" charset="0"/>
              </a:rPr>
              <a:t>Updated final Public Health Workforce grant reporting </a:t>
            </a:r>
          </a:p>
        </p:txBody>
      </p:sp>
      <p:pic>
        <p:nvPicPr>
          <p:cNvPr id="4" name="Picture 2" descr="catada logo">
            <a:extLst>
              <a:ext uri="{FF2B5EF4-FFF2-40B4-BE49-F238E27FC236}">
                <a16:creationId xmlns:a16="http://schemas.microsoft.com/office/drawing/2014/main" id="{55847EFA-8CCD-0A63-9F6B-8124ED329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04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609600"/>
          </a:xfrm>
        </p:spPr>
        <p:txBody>
          <a:bodyPr>
            <a:noAutofit/>
          </a:bodyPr>
          <a:lstStyle/>
          <a:p>
            <a:pPr algn="ctr">
              <a:spcBef>
                <a:spcPts val="600"/>
              </a:spcBef>
              <a:spcAft>
                <a:spcPts val="1200"/>
              </a:spcAft>
            </a:pPr>
            <a:r>
              <a:rPr lang="en-US" sz="2800" b="1" cap="none" dirty="0">
                <a:solidFill>
                  <a:srgbClr val="0070C0"/>
                </a:solidFill>
                <a:latin typeface="+mn-lt"/>
              </a:rPr>
              <a:t>APR Revision: Coordination &amp; Collaboration </a:t>
            </a:r>
            <a:endParaRPr lang="en-US" sz="1800" b="1" cap="none" dirty="0">
              <a:solidFill>
                <a:srgbClr val="0070C0"/>
              </a:solidFill>
              <a:latin typeface="+mn-lt"/>
            </a:endParaRPr>
          </a:p>
        </p:txBody>
      </p:sp>
      <p:sp>
        <p:nvSpPr>
          <p:cNvPr id="3" name="Content Placeholder 2"/>
          <p:cNvSpPr>
            <a:spLocks noGrp="1"/>
          </p:cNvSpPr>
          <p:nvPr>
            <p:ph idx="1"/>
          </p:nvPr>
        </p:nvSpPr>
        <p:spPr>
          <a:xfrm>
            <a:off x="480822" y="1106817"/>
            <a:ext cx="8182356" cy="5490885"/>
          </a:xfrm>
        </p:spPr>
        <p:txBody>
          <a:bodyPr>
            <a:noAutofit/>
          </a:bodyPr>
          <a:lstStyle/>
          <a:p>
            <a:pPr marL="0" marR="0">
              <a:spcBef>
                <a:spcPts val="0"/>
              </a:spcBef>
              <a:spcAft>
                <a:spcPts val="0"/>
              </a:spcAft>
            </a:pPr>
            <a:r>
              <a:rPr lang="en-US" sz="1800" b="0" cap="none" dirty="0">
                <a:latin typeface="Verdana" panose="020B0604030504040204" pitchFamily="34" charset="0"/>
                <a:ea typeface="Verdana" panose="020B0604030504040204" pitchFamily="34" charset="0"/>
              </a:rPr>
              <a:t>AT Act Section 4(e)(4)(B) requires </a:t>
            </a:r>
            <a:r>
              <a:rPr lang="en-US" sz="1800" b="0" dirty="0">
                <a:effectLst/>
                <a:latin typeface="Verdana" panose="020B0604030504040204" pitchFamily="34" charset="0"/>
                <a:ea typeface="Verdana" panose="020B0604030504040204" pitchFamily="34" charset="0"/>
                <a:cs typeface="Calibri" panose="020F0502020204030204" pitchFamily="34" charset="0"/>
              </a:rPr>
              <a:t>State </a:t>
            </a:r>
            <a:r>
              <a:rPr lang="en-US" sz="1800" b="0" dirty="0">
                <a:effectLst/>
                <a:latin typeface="Verdana" panose="020B0604030504040204" pitchFamily="34" charset="0"/>
                <a:ea typeface="Calibri" panose="020F0502020204030204" pitchFamily="34" charset="0"/>
                <a:cs typeface="Calibri" panose="020F0502020204030204" pitchFamily="34" charset="0"/>
              </a:rPr>
              <a:t>AT Programs conduct outreach to and as appropriate collaborate with state agencies that receive federal funding for AT including -</a:t>
            </a:r>
          </a:p>
          <a:p>
            <a:pPr marL="342900" indent="-342900">
              <a:spcBef>
                <a:spcPts val="0"/>
              </a:spcBef>
              <a:buFont typeface="Symbol" panose="05050102010706020507" pitchFamily="18" charset="2"/>
              <a:buChar char=""/>
            </a:pPr>
            <a:r>
              <a:rPr lang="en-US" sz="1600" b="0" dirty="0">
                <a:effectLst/>
                <a:latin typeface="Verdana" panose="020B0604030504040204" pitchFamily="34" charset="0"/>
                <a:ea typeface="Calibri" panose="020F0502020204030204" pitchFamily="34" charset="0"/>
                <a:cs typeface="Calibri" panose="020F0502020204030204" pitchFamily="34" charset="0"/>
              </a:rPr>
              <a:t>State education agency that receives/administers IDEA funding</a:t>
            </a:r>
          </a:p>
          <a:p>
            <a:pPr marL="342900" indent="-342900">
              <a:spcBef>
                <a:spcPts val="0"/>
              </a:spcBef>
              <a:buFont typeface="Symbol" panose="05050102010706020507" pitchFamily="18" charset="2"/>
              <a:buChar char=""/>
            </a:pPr>
            <a:r>
              <a:rPr lang="en-US" sz="1600" b="0" dirty="0">
                <a:effectLst/>
                <a:latin typeface="Verdana" panose="020B0604030504040204" pitchFamily="34" charset="0"/>
                <a:ea typeface="Calibri" panose="020F0502020204030204" pitchFamily="34" charset="0"/>
                <a:cs typeface="Calibri" panose="020F0502020204030204" pitchFamily="34" charset="0"/>
              </a:rPr>
              <a:t>State VR agency that receives/administers Rehab Act funding</a:t>
            </a:r>
          </a:p>
          <a:p>
            <a:pPr marL="342900" indent="-342900">
              <a:spcBef>
                <a:spcPts val="0"/>
              </a:spcBef>
              <a:buFont typeface="Symbol" panose="05050102010706020507" pitchFamily="18" charset="2"/>
              <a:buChar char=""/>
            </a:pPr>
            <a:r>
              <a:rPr lang="en-US" sz="1600" b="0" dirty="0">
                <a:effectLst/>
                <a:latin typeface="Verdana" panose="020B0604030504040204" pitchFamily="34" charset="0"/>
                <a:ea typeface="Calibri" panose="020F0502020204030204" pitchFamily="34" charset="0"/>
                <a:cs typeface="Calibri" panose="020F0502020204030204" pitchFamily="34" charset="0"/>
              </a:rPr>
              <a:t>State Medicaid agency that receives/administers Medicaid funding</a:t>
            </a:r>
          </a:p>
          <a:p>
            <a:pPr marL="342900" indent="-342900">
              <a:spcBef>
                <a:spcPts val="0"/>
              </a:spcBef>
              <a:buFont typeface="Symbol" panose="05050102010706020507" pitchFamily="18" charset="2"/>
              <a:buChar char=""/>
            </a:pPr>
            <a:r>
              <a:rPr lang="en-US" sz="1600" b="0" dirty="0">
                <a:effectLst/>
                <a:latin typeface="Verdana" panose="020B0604030504040204" pitchFamily="34" charset="0"/>
                <a:ea typeface="Calibri" panose="020F0502020204030204" pitchFamily="34" charset="0"/>
                <a:cs typeface="Calibri" panose="020F0502020204030204" pitchFamily="34" charset="0"/>
              </a:rPr>
              <a:t>State Aging agency that receives/administers Older Americans Act funding</a:t>
            </a:r>
          </a:p>
          <a:p>
            <a:pPr marL="342900" indent="-342900">
              <a:spcBef>
                <a:spcPts val="0"/>
              </a:spcBef>
              <a:buFont typeface="Symbol" panose="05050102010706020507" pitchFamily="18" charset="2"/>
              <a:buChar char=""/>
            </a:pPr>
            <a:r>
              <a:rPr lang="en-US" sz="1600" b="0" dirty="0">
                <a:effectLst/>
                <a:latin typeface="Verdana" panose="020B0604030504040204" pitchFamily="34" charset="0"/>
                <a:ea typeface="Calibri" panose="020F0502020204030204" pitchFamily="34" charset="0"/>
                <a:cs typeface="Calibri" panose="020F0502020204030204" pitchFamily="34" charset="0"/>
              </a:rPr>
              <a:t>Any other agency in a state that funds assistive technology </a:t>
            </a:r>
          </a:p>
          <a:p>
            <a:pPr marL="0" marR="0">
              <a:spcBef>
                <a:spcPts val="0"/>
              </a:spcBef>
              <a:spcAft>
                <a:spcPts val="0"/>
              </a:spcAft>
            </a:pPr>
            <a:endParaRPr lang="en-US" b="0" dirty="0">
              <a:latin typeface="Verdana" panose="020B0604030504040204" pitchFamily="34" charset="0"/>
              <a:ea typeface="Calibri" panose="020F0502020204030204" pitchFamily="34" charset="0"/>
              <a:cs typeface="Calibri" panose="020F0502020204030204" pitchFamily="34" charset="0"/>
            </a:endParaRPr>
          </a:p>
          <a:p>
            <a:pPr>
              <a:spcBef>
                <a:spcPts val="0"/>
              </a:spcBef>
              <a:spcAft>
                <a:spcPts val="0"/>
              </a:spcAft>
            </a:pPr>
            <a:r>
              <a:rPr lang="en-US" sz="1800" b="0" dirty="0">
                <a:effectLst/>
                <a:latin typeface="Verdana" panose="020B0604030504040204" pitchFamily="34" charset="0"/>
                <a:ea typeface="Calibri" panose="020F0502020204030204" pitchFamily="34" charset="0"/>
                <a:cs typeface="Calibri" panose="020F0502020204030204" pitchFamily="34" charset="0"/>
              </a:rPr>
              <a:t>Coordination and Collaboration revised to require reporting on outreach efforts to each of above 4 state agencies. </a:t>
            </a:r>
          </a:p>
          <a:p>
            <a:pPr marL="285750" indent="-285750">
              <a:spcBef>
                <a:spcPts val="0"/>
              </a:spcBef>
              <a:spcAft>
                <a:spcPts val="0"/>
              </a:spcAft>
              <a:buFont typeface="Arial" panose="020B0604020202020204" pitchFamily="34" charset="0"/>
              <a:buChar char="•"/>
            </a:pPr>
            <a:r>
              <a:rPr lang="en-US" sz="1800" b="0" dirty="0">
                <a:latin typeface="Verdana" panose="020B0604030504040204" pitchFamily="34" charset="0"/>
                <a:ea typeface="Calibri" panose="020F0502020204030204" pitchFamily="34" charset="0"/>
                <a:cs typeface="Calibri" panose="020F0502020204030204" pitchFamily="34" charset="0"/>
              </a:rPr>
              <a:t>Was outreach conducted with the agency?</a:t>
            </a:r>
          </a:p>
          <a:p>
            <a:pPr marL="742950" lvl="1" indent="-285750">
              <a:spcBef>
                <a:spcPts val="0"/>
              </a:spcBef>
            </a:pPr>
            <a:r>
              <a:rPr lang="en-US" sz="1800" b="0" dirty="0">
                <a:latin typeface="Verdana" panose="020B0604030504040204" pitchFamily="34" charset="0"/>
                <a:ea typeface="Calibri" panose="020F0502020204030204" pitchFamily="34" charset="0"/>
                <a:cs typeface="Calibri" panose="020F0502020204030204" pitchFamily="34" charset="0"/>
              </a:rPr>
              <a:t>If no, why was outreach not conducted?</a:t>
            </a:r>
          </a:p>
          <a:p>
            <a:pPr marL="285750" indent="-285750">
              <a:spcBef>
                <a:spcPts val="0"/>
              </a:spcBef>
              <a:spcAft>
                <a:spcPts val="0"/>
              </a:spcAft>
              <a:buFont typeface="Arial" panose="020B0604020202020204" pitchFamily="34" charset="0"/>
              <a:buChar char="•"/>
            </a:pPr>
            <a:r>
              <a:rPr lang="en-US" sz="1800" b="0" dirty="0">
                <a:latin typeface="Verdana" panose="020B0604030504040204" pitchFamily="34" charset="0"/>
                <a:ea typeface="Calibri" panose="020F0502020204030204" pitchFamily="34" charset="0"/>
                <a:cs typeface="Calibri" panose="020F0502020204030204" pitchFamily="34" charset="0"/>
              </a:rPr>
              <a:t>If yes, was collaboration implemented?</a:t>
            </a:r>
          </a:p>
          <a:p>
            <a:pPr marL="742950" lvl="1" indent="-285750">
              <a:spcBef>
                <a:spcPts val="0"/>
              </a:spcBef>
            </a:pPr>
            <a:r>
              <a:rPr lang="en-US" sz="1800" dirty="0">
                <a:latin typeface="Verdana" panose="020B0604030504040204" pitchFamily="34" charset="0"/>
                <a:ea typeface="Calibri" panose="020F0502020204030204" pitchFamily="34" charset="0"/>
                <a:cs typeface="Calibri" panose="020F0502020204030204" pitchFamily="34" charset="0"/>
              </a:rPr>
              <a:t>If no collaboration implemented, why not? </a:t>
            </a:r>
          </a:p>
          <a:p>
            <a:pPr marL="285750" indent="-285750">
              <a:spcBef>
                <a:spcPts val="0"/>
              </a:spcBef>
              <a:spcAft>
                <a:spcPts val="0"/>
              </a:spcAft>
              <a:buFont typeface="Arial" panose="020B0604020202020204" pitchFamily="34" charset="0"/>
              <a:buChar char="•"/>
            </a:pPr>
            <a:r>
              <a:rPr lang="en-US" sz="1800" b="0" dirty="0">
                <a:latin typeface="Verdana" panose="020B0604030504040204" pitchFamily="34" charset="0"/>
                <a:ea typeface="Calibri" panose="020F0502020204030204" pitchFamily="34" charset="0"/>
                <a:cs typeface="Calibri" panose="020F0502020204030204" pitchFamily="34" charset="0"/>
              </a:rPr>
              <a:t>If collaboration was implemented, current 4 fields will populate asking you to describe the partnership, describe results, identify  focus area(s) in checklist, identify AT activity(s) in checklist. </a:t>
            </a:r>
            <a:endParaRPr lang="en-US" sz="2000" b="0" dirty="0">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dirty="0">
              <a:latin typeface="Verdana" panose="020B0604030504040204" pitchFamily="34" charset="0"/>
              <a:ea typeface="Calibri" panose="020F0502020204030204" pitchFamily="34" charset="0"/>
              <a:cs typeface="Calibri" panose="020F0502020204030204" pitchFamily="34" charset="0"/>
            </a:endParaRPr>
          </a:p>
        </p:txBody>
      </p:sp>
      <p:pic>
        <p:nvPicPr>
          <p:cNvPr id="4" name="Picture 2" descr="catada logo">
            <a:extLst>
              <a:ext uri="{FF2B5EF4-FFF2-40B4-BE49-F238E27FC236}">
                <a16:creationId xmlns:a16="http://schemas.microsoft.com/office/drawing/2014/main" id="{55847EFA-8CCD-0A63-9F6B-8124ED329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298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04" y="313944"/>
            <a:ext cx="8534400" cy="600456"/>
          </a:xfrm>
        </p:spPr>
        <p:txBody>
          <a:bodyPr>
            <a:noAutofit/>
          </a:bodyPr>
          <a:lstStyle/>
          <a:p>
            <a:pPr algn="ctr">
              <a:spcBef>
                <a:spcPts val="600"/>
              </a:spcBef>
              <a:spcAft>
                <a:spcPts val="1200"/>
              </a:spcAft>
            </a:pPr>
            <a:r>
              <a:rPr lang="en-US" sz="2800" b="1" cap="none" dirty="0">
                <a:solidFill>
                  <a:srgbClr val="0070C0"/>
                </a:solidFill>
                <a:latin typeface="+mn-lt"/>
              </a:rPr>
              <a:t>APR Revision: Expanded Performance Area</a:t>
            </a:r>
            <a:endParaRPr lang="en-US" sz="1800" b="1" cap="none" dirty="0">
              <a:solidFill>
                <a:srgbClr val="0070C0"/>
              </a:solidFill>
              <a:latin typeface="+mn-lt"/>
            </a:endParaRPr>
          </a:p>
        </p:txBody>
      </p:sp>
      <p:sp>
        <p:nvSpPr>
          <p:cNvPr id="3" name="Content Placeholder 2"/>
          <p:cNvSpPr>
            <a:spLocks noGrp="1"/>
          </p:cNvSpPr>
          <p:nvPr>
            <p:ph idx="1"/>
          </p:nvPr>
        </p:nvSpPr>
        <p:spPr>
          <a:xfrm>
            <a:off x="457200" y="1371600"/>
            <a:ext cx="8275970" cy="4867656"/>
          </a:xfrm>
        </p:spPr>
        <p:txBody>
          <a:bodyPr>
            <a:noAutofit/>
          </a:bodyPr>
          <a:lstStyle/>
          <a:p>
            <a:pPr marL="0" marR="0">
              <a:spcBef>
                <a:spcPts val="0"/>
              </a:spcBef>
              <a:spcAft>
                <a:spcPts val="0"/>
              </a:spcAft>
            </a:pPr>
            <a:r>
              <a:rPr lang="en-US" b="0" cap="none" dirty="0">
                <a:latin typeface="Verdana" panose="020B0604030504040204" pitchFamily="34" charset="0"/>
                <a:ea typeface="Verdana" panose="020B0604030504040204" pitchFamily="34" charset="0"/>
              </a:rPr>
              <a:t>Section 4(d)(3)(C) of the reauthorization adds a new area to the performance measure section -- </a:t>
            </a:r>
            <a:r>
              <a:rPr lang="en-US" b="0" i="1" cap="none" dirty="0">
                <a:latin typeface="Verdana" panose="020B0604030504040204" pitchFamily="34" charset="0"/>
                <a:ea typeface="Verdana" panose="020B0604030504040204" pitchFamily="34" charset="0"/>
              </a:rPr>
              <a:t>“</a:t>
            </a:r>
            <a:r>
              <a:rPr lang="en-US" b="0" i="1" dirty="0">
                <a:effectLst/>
                <a:latin typeface="Verdana" panose="020B0604030504040204" pitchFamily="34" charset="0"/>
                <a:ea typeface="Verdana" panose="020B0604030504040204" pitchFamily="34" charset="0"/>
                <a:cs typeface="Calibri" panose="020F0502020204030204" pitchFamily="34" charset="0"/>
              </a:rPr>
              <a:t>(iii) access to tele-assistive technology to aid in the access of health care services, including mental health and substance use disorder services.”</a:t>
            </a:r>
            <a:r>
              <a:rPr lang="en-US" b="0" i="1" cap="none" dirty="0">
                <a:latin typeface="Verdana" panose="020B0604030504040204" pitchFamily="34" charset="0"/>
                <a:ea typeface="Verdana" panose="020B0604030504040204" pitchFamily="34" charset="0"/>
              </a:rPr>
              <a:t> </a:t>
            </a:r>
          </a:p>
          <a:p>
            <a:pPr marL="0" marR="0">
              <a:spcBef>
                <a:spcPts val="0"/>
              </a:spcBef>
              <a:spcAft>
                <a:spcPts val="0"/>
              </a:spcAft>
            </a:pPr>
            <a:endParaRPr lang="en-US" b="0" i="1" dirty="0">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r>
              <a:rPr lang="en-US" b="0" dirty="0">
                <a:latin typeface="Verdana" panose="020B0604030504040204" pitchFamily="34" charset="0"/>
                <a:ea typeface="Verdana" panose="020B0604030504040204" pitchFamily="34" charset="0"/>
                <a:cs typeface="Calibri" panose="020F0502020204030204" pitchFamily="34" charset="0"/>
              </a:rPr>
              <a:t>No change in APR </a:t>
            </a:r>
            <a:r>
              <a:rPr lang="en-US" b="0" dirty="0">
                <a:effectLst/>
                <a:latin typeface="Verdana" panose="020B0604030504040204" pitchFamily="34" charset="0"/>
                <a:ea typeface="Verdana" panose="020B0604030504040204" pitchFamily="34" charset="0"/>
                <a:cs typeface="Calibri" panose="020F0502020204030204" pitchFamily="34" charset="0"/>
              </a:rPr>
              <a:t>performance measure requirements in the areas of education, employment, community living, and accessible information and communication technology</a:t>
            </a:r>
            <a:r>
              <a:rPr lang="en-US" b="0" dirty="0">
                <a:latin typeface="Verdana" panose="020B0604030504040204" pitchFamily="34" charset="0"/>
                <a:ea typeface="Verdana" panose="020B0604030504040204" pitchFamily="34" charset="0"/>
                <a:cs typeface="Calibri" panose="020F0502020204030204" pitchFamily="34" charset="0"/>
              </a:rPr>
              <a:t>. </a:t>
            </a:r>
            <a:endParaRPr lang="en-US" b="0" dirty="0">
              <a:effectLst/>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endParaRPr lang="en-US" b="0" dirty="0">
              <a:latin typeface="Verdana" panose="020B0604030504040204" pitchFamily="34" charset="0"/>
              <a:ea typeface="Verdana" panose="020B0604030504040204" pitchFamily="34" charset="0"/>
              <a:cs typeface="Calibri" panose="020F0502020204030204" pitchFamily="34" charset="0"/>
            </a:endParaRPr>
          </a:p>
          <a:p>
            <a:pPr marL="0" marR="0">
              <a:spcBef>
                <a:spcPts val="0"/>
              </a:spcBef>
              <a:spcAft>
                <a:spcPts val="0"/>
              </a:spcAft>
            </a:pPr>
            <a:r>
              <a:rPr lang="en-US" b="0" dirty="0">
                <a:latin typeface="Verdana" panose="020B0604030504040204" pitchFamily="34" charset="0"/>
                <a:ea typeface="Verdana" panose="020B0604030504040204" pitchFamily="34" charset="0"/>
              </a:rPr>
              <a:t>The APR Instruction manual definition of “community living” was revised to explicitly include the additional area as part of the community living measure. The existing ICT accessibility measure already includes accessibility of tele-assistive technology. </a:t>
            </a:r>
          </a:p>
        </p:txBody>
      </p:sp>
      <p:pic>
        <p:nvPicPr>
          <p:cNvPr id="4" name="Picture 2" descr="catada logo">
            <a:extLst>
              <a:ext uri="{FF2B5EF4-FFF2-40B4-BE49-F238E27FC236}">
                <a16:creationId xmlns:a16="http://schemas.microsoft.com/office/drawing/2014/main" id="{1B9DC5AF-D927-69A0-135D-690E450E9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0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04" y="313944"/>
            <a:ext cx="8534400" cy="600456"/>
          </a:xfrm>
        </p:spPr>
        <p:txBody>
          <a:bodyPr>
            <a:noAutofit/>
          </a:bodyPr>
          <a:lstStyle/>
          <a:p>
            <a:pPr algn="ctr">
              <a:spcBef>
                <a:spcPts val="600"/>
              </a:spcBef>
              <a:spcAft>
                <a:spcPts val="1200"/>
              </a:spcAft>
            </a:pPr>
            <a:r>
              <a:rPr lang="en-US" sz="2800" b="1" cap="none" dirty="0">
                <a:solidFill>
                  <a:srgbClr val="0070C0"/>
                </a:solidFill>
                <a:latin typeface="+mn-lt"/>
              </a:rPr>
              <a:t>APR Revision: Public Health Workforce</a:t>
            </a:r>
            <a:endParaRPr lang="en-US" sz="1800" b="1" cap="none" dirty="0">
              <a:solidFill>
                <a:srgbClr val="0070C0"/>
              </a:solidFill>
              <a:latin typeface="+mn-lt"/>
            </a:endParaRPr>
          </a:p>
        </p:txBody>
      </p:sp>
      <p:sp>
        <p:nvSpPr>
          <p:cNvPr id="3" name="Content Placeholder 2"/>
          <p:cNvSpPr>
            <a:spLocks noGrp="1"/>
          </p:cNvSpPr>
          <p:nvPr>
            <p:ph idx="1"/>
          </p:nvPr>
        </p:nvSpPr>
        <p:spPr>
          <a:xfrm>
            <a:off x="286062" y="1223772"/>
            <a:ext cx="8452104" cy="5100828"/>
          </a:xfrm>
        </p:spPr>
        <p:txBody>
          <a:bodyPr>
            <a:noAutofit/>
          </a:bodyPr>
          <a:lstStyle/>
          <a:p>
            <a:pPr marL="0" marR="0">
              <a:spcBef>
                <a:spcPts val="0"/>
              </a:spcBef>
              <a:spcAft>
                <a:spcPts val="0"/>
              </a:spcAft>
            </a:pPr>
            <a:r>
              <a:rPr lang="en-US" b="0" dirty="0">
                <a:latin typeface="Verdana" panose="020B0604030504040204" pitchFamily="34" charset="0"/>
                <a:ea typeface="Verdana" panose="020B0604030504040204" pitchFamily="34" charset="0"/>
              </a:rPr>
              <a:t>Revised choices for status of Public Health Workforce grant expenditures. </a:t>
            </a:r>
          </a:p>
          <a:p>
            <a:pPr marL="457200" marR="0" lvl="0" indent="-457200">
              <a:spcBef>
                <a:spcPts val="0"/>
              </a:spcBef>
              <a:spcAft>
                <a:spcPts val="0"/>
              </a:spcAft>
              <a:buFont typeface="+mj-lt"/>
              <a:buAutoNum type="arabicPeriod"/>
            </a:pPr>
            <a:r>
              <a:rPr lang="en-US" b="0" dirty="0">
                <a:effectLst/>
                <a:latin typeface="Verdana" panose="020B0604030504040204" pitchFamily="34" charset="0"/>
                <a:ea typeface="Calibri" panose="020F0502020204030204" pitchFamily="34" charset="0"/>
                <a:cs typeface="Times New Roman" panose="02020603050405020304" pitchFamily="18" charset="0"/>
              </a:rPr>
              <a:t>We already expended the full award amount and reported associated data in the FY22 and/or FY23 APR. </a:t>
            </a:r>
          </a:p>
          <a:p>
            <a:pPr marL="457200" marR="0" lvl="0" indent="-457200">
              <a:spcBef>
                <a:spcPts val="0"/>
              </a:spcBef>
              <a:spcAft>
                <a:spcPts val="0"/>
              </a:spcAft>
              <a:buFont typeface="+mj-lt"/>
              <a:buAutoNum type="arabicPeriod"/>
            </a:pPr>
            <a:r>
              <a:rPr lang="en-US" b="0" dirty="0">
                <a:effectLst/>
                <a:latin typeface="Verdana" panose="020B0604030504040204" pitchFamily="34" charset="0"/>
                <a:ea typeface="Calibri" panose="020F0502020204030204" pitchFamily="34" charset="0"/>
                <a:cs typeface="Times New Roman" panose="02020603050405020304" pitchFamily="18" charset="0"/>
              </a:rPr>
              <a:t>We did not utilize this funding in FY22, FY23 or FY24 </a:t>
            </a:r>
          </a:p>
          <a:p>
            <a:pPr marL="457200" marR="0" lvl="0" indent="-457200">
              <a:spcBef>
                <a:spcPts val="0"/>
              </a:spcBef>
              <a:spcAft>
                <a:spcPts val="0"/>
              </a:spcAft>
              <a:buFont typeface="+mj-lt"/>
              <a:buAutoNum type="arabicPeriod"/>
            </a:pPr>
            <a:r>
              <a:rPr lang="en-US" b="0" dirty="0">
                <a:effectLst/>
                <a:latin typeface="Verdana" panose="020B0604030504040204" pitchFamily="34" charset="0"/>
                <a:ea typeface="Calibri" panose="020F0502020204030204" pitchFamily="34" charset="0"/>
                <a:cs typeface="Times New Roman" panose="02020603050405020304" pitchFamily="18" charset="0"/>
              </a:rPr>
              <a:t>We expended some OR all this funding in FY24 </a:t>
            </a:r>
          </a:p>
          <a:p>
            <a:pPr marL="0" marR="0">
              <a:spcBef>
                <a:spcPts val="0"/>
              </a:spcBef>
              <a:spcAft>
                <a:spcPts val="0"/>
              </a:spcAft>
            </a:pPr>
            <a:endParaRPr lang="en-US" b="0" dirty="0">
              <a:effectLst/>
              <a:latin typeface="Verdana" panose="020B060403050404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0" dirty="0">
                <a:effectLst/>
                <a:latin typeface="Verdana" panose="020B0604030504040204" pitchFamily="34" charset="0"/>
                <a:ea typeface="Calibri" panose="020F0502020204030204" pitchFamily="34" charset="0"/>
                <a:cs typeface="Times New Roman" panose="02020603050405020304" pitchFamily="18" charset="0"/>
              </a:rPr>
              <a:t>If you check #3, you will again need to report the amount expended and the FTE paid with those expenditures.  </a:t>
            </a:r>
          </a:p>
          <a:p>
            <a:pPr marL="0" marR="0">
              <a:spcBef>
                <a:spcPts val="0"/>
              </a:spcBef>
              <a:spcAft>
                <a:spcPts val="0"/>
              </a:spcAft>
            </a:pPr>
            <a:endParaRPr lang="en-US" b="0" dirty="0">
              <a:effectLst/>
              <a:latin typeface="Verdana" panose="020B060403050404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b="0" dirty="0">
                <a:latin typeface="Verdana" panose="020B0604030504040204" pitchFamily="34" charset="0"/>
                <a:ea typeface="Calibri" panose="020F0502020204030204" pitchFamily="34" charset="0"/>
                <a:cs typeface="Times New Roman" panose="02020603050405020304" pitchFamily="18" charset="0"/>
              </a:rPr>
              <a:t>When reporting FTE, </a:t>
            </a:r>
            <a:r>
              <a:rPr lang="en-US" b="0" dirty="0">
                <a:effectLst/>
                <a:latin typeface="Verdana" panose="020B0604030504040204" pitchFamily="34" charset="0"/>
                <a:ea typeface="Calibri" panose="020F0502020204030204" pitchFamily="34" charset="0"/>
                <a:cs typeface="Times New Roman" panose="02020603050405020304" pitchFamily="18" charset="0"/>
              </a:rPr>
              <a:t>1.0 means a position is full-time for the entire year and must be pro-rated if the position was only filled for part of the 12-month reporting period. </a:t>
            </a:r>
          </a:p>
          <a:p>
            <a:pPr marL="0" marR="0">
              <a:spcBef>
                <a:spcPts val="0"/>
              </a:spcBef>
              <a:spcAft>
                <a:spcPts val="0"/>
              </a:spcAft>
            </a:pPr>
            <a:endParaRPr lang="en-US" b="0" dirty="0">
              <a:latin typeface="Verdana" panose="020B0604030504040204" pitchFamily="34" charset="0"/>
              <a:ea typeface="Verdana" panose="020B0604030504040204" pitchFamily="34" charset="0"/>
            </a:endParaRPr>
          </a:p>
          <a:p>
            <a:pPr marL="0" marR="0">
              <a:spcBef>
                <a:spcPts val="0"/>
              </a:spcBef>
              <a:spcAft>
                <a:spcPts val="0"/>
              </a:spcAft>
            </a:pPr>
            <a:r>
              <a:rPr lang="en-US" b="0" dirty="0">
                <a:latin typeface="Verdana" panose="020B0604030504040204" pitchFamily="34" charset="0"/>
                <a:ea typeface="Verdana" panose="020B0604030504040204" pitchFamily="34" charset="0"/>
              </a:rPr>
              <a:t>Please work with Rob if you are unsure of the status of these grant dollars in your state/territory. </a:t>
            </a:r>
          </a:p>
        </p:txBody>
      </p:sp>
      <p:pic>
        <p:nvPicPr>
          <p:cNvPr id="4" name="Picture 2" descr="catada logo">
            <a:extLst>
              <a:ext uri="{FF2B5EF4-FFF2-40B4-BE49-F238E27FC236}">
                <a16:creationId xmlns:a16="http://schemas.microsoft.com/office/drawing/2014/main" id="{1B9DC5AF-D927-69A0-135D-690E450E9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85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152400"/>
            <a:ext cx="8782050" cy="762000"/>
          </a:xfrm>
        </p:spPr>
        <p:txBody>
          <a:bodyPr>
            <a:noAutofit/>
          </a:bodyPr>
          <a:lstStyle/>
          <a:p>
            <a:pPr algn="ctr">
              <a:spcBef>
                <a:spcPts val="600"/>
              </a:spcBef>
              <a:spcAft>
                <a:spcPts val="1200"/>
              </a:spcAft>
            </a:pPr>
            <a:r>
              <a:rPr lang="en-US" sz="3400" b="1" cap="none" dirty="0">
                <a:solidFill>
                  <a:srgbClr val="0070C0"/>
                </a:solidFill>
                <a:latin typeface="+mn-lt"/>
              </a:rPr>
              <a:t>Resources </a:t>
            </a:r>
          </a:p>
        </p:txBody>
      </p:sp>
      <p:sp>
        <p:nvSpPr>
          <p:cNvPr id="3" name="Content Placeholder 2"/>
          <p:cNvSpPr>
            <a:spLocks noGrp="1"/>
          </p:cNvSpPr>
          <p:nvPr>
            <p:ph idx="1"/>
          </p:nvPr>
        </p:nvSpPr>
        <p:spPr>
          <a:xfrm>
            <a:off x="685800" y="1219200"/>
            <a:ext cx="7848600" cy="5334000"/>
          </a:xfrm>
        </p:spPr>
        <p:txBody>
          <a:bodyPr>
            <a:noAutofit/>
          </a:bodyPr>
          <a:lstStyle/>
          <a:p>
            <a:pPr>
              <a:spcBef>
                <a:spcPts val="0"/>
              </a:spcBef>
              <a:spcAft>
                <a:spcPts val="0"/>
              </a:spcAft>
            </a:pPr>
            <a:r>
              <a:rPr lang="en-US" sz="2400" b="1" cap="none" dirty="0">
                <a:latin typeface="Calibri" panose="020F0502020204030204" pitchFamily="34" charset="0"/>
                <a:cs typeface="Calibri" panose="020F0502020204030204" pitchFamily="34" charset="0"/>
              </a:rPr>
              <a:t>Rob Groenendaal</a:t>
            </a:r>
          </a:p>
          <a:p>
            <a:pPr>
              <a:spcBef>
                <a:spcPts val="0"/>
              </a:spcBef>
              <a:spcAft>
                <a:spcPts val="0"/>
              </a:spcAft>
            </a:pPr>
            <a:r>
              <a:rPr lang="nl-NL" sz="2400" b="1" cap="none"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Robert.Groenendaal@acl.hhs.gov</a:t>
            </a:r>
            <a:r>
              <a:rPr lang="nl-NL" sz="2400" b="1" cap="none" dirty="0">
                <a:solidFill>
                  <a:srgbClr val="0070C0"/>
                </a:solidFill>
                <a:latin typeface="Calibri" panose="020F0502020204030204" pitchFamily="34" charset="0"/>
                <a:cs typeface="Calibri" panose="020F0502020204030204" pitchFamily="34" charset="0"/>
              </a:rPr>
              <a:t> </a:t>
            </a:r>
          </a:p>
          <a:p>
            <a:pPr>
              <a:spcBef>
                <a:spcPts val="0"/>
              </a:spcBef>
              <a:spcAft>
                <a:spcPts val="0"/>
              </a:spcAft>
            </a:pPr>
            <a:endParaRPr lang="en-US" sz="1600" b="1" cap="none" dirty="0">
              <a:latin typeface="Calibri" panose="020F0502020204030204" pitchFamily="34" charset="0"/>
              <a:cs typeface="Calibri" panose="020F0502020204030204" pitchFamily="34" charset="0"/>
            </a:endParaRPr>
          </a:p>
          <a:p>
            <a:pPr>
              <a:spcBef>
                <a:spcPts val="0"/>
              </a:spcBef>
              <a:spcAft>
                <a:spcPts val="0"/>
              </a:spcAft>
            </a:pPr>
            <a:r>
              <a:rPr lang="en-US" sz="2400" b="1" cap="none" dirty="0">
                <a:latin typeface="Calibri" panose="020F0502020204030204" pitchFamily="34" charset="0"/>
                <a:cs typeface="Calibri" panose="020F0502020204030204" pitchFamily="34" charset="0"/>
              </a:rPr>
              <a:t>Diane Cordry Golden</a:t>
            </a:r>
          </a:p>
          <a:p>
            <a:pPr>
              <a:spcBef>
                <a:spcPts val="0"/>
              </a:spcBef>
              <a:spcAft>
                <a:spcPts val="0"/>
              </a:spcAft>
            </a:pPr>
            <a:r>
              <a:rPr lang="en-US" sz="2400"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dgolden@iltech.org</a:t>
            </a:r>
            <a:r>
              <a:rPr lang="en-US" sz="2400" dirty="0">
                <a:solidFill>
                  <a:srgbClr val="0070C0"/>
                </a:solidFill>
                <a:latin typeface="Calibri" panose="020F0502020204030204" pitchFamily="34" charset="0"/>
                <a:cs typeface="Calibri" panose="020F0502020204030204" pitchFamily="34" charset="0"/>
              </a:rPr>
              <a:t> </a:t>
            </a:r>
          </a:p>
          <a:p>
            <a:pPr>
              <a:spcBef>
                <a:spcPts val="0"/>
              </a:spcBef>
              <a:spcAft>
                <a:spcPts val="0"/>
              </a:spcAft>
            </a:pPr>
            <a:endParaRPr lang="en-US" sz="1600" b="1" cap="none" dirty="0">
              <a:latin typeface="Calibri" panose="020F0502020204030204" pitchFamily="34" charset="0"/>
              <a:cs typeface="Calibri" panose="020F0502020204030204" pitchFamily="34" charset="0"/>
            </a:endParaRPr>
          </a:p>
          <a:p>
            <a:pPr>
              <a:spcBef>
                <a:spcPts val="0"/>
              </a:spcBef>
              <a:spcAft>
                <a:spcPts val="0"/>
              </a:spcAft>
            </a:pPr>
            <a:r>
              <a:rPr lang="en-US" sz="2400" b="1" cap="none" dirty="0">
                <a:latin typeface="Calibri" panose="020F0502020204030204" pitchFamily="34" charset="0"/>
                <a:cs typeface="Calibri" panose="020F0502020204030204" pitchFamily="34" charset="0"/>
              </a:rPr>
              <a:t>Vance Dhooge</a:t>
            </a:r>
          </a:p>
          <a:p>
            <a:pPr>
              <a:spcBef>
                <a:spcPts val="0"/>
              </a:spcBef>
              <a:spcAft>
                <a:spcPts val="0"/>
              </a:spcAft>
            </a:pPr>
            <a:r>
              <a:rPr lang="en-US" sz="2400" b="1" cap="none" dirty="0">
                <a:solidFill>
                  <a:srgbClr val="0070C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vdhooge@iltech.org</a:t>
            </a:r>
            <a:r>
              <a:rPr lang="en-US" sz="2400" dirty="0">
                <a:solidFill>
                  <a:srgbClr val="0070C0"/>
                </a:solidFill>
                <a:latin typeface="Calibri" panose="020F0502020204030204" pitchFamily="34" charset="0"/>
                <a:cs typeface="Calibri" panose="020F0502020204030204" pitchFamily="34" charset="0"/>
              </a:rPr>
              <a:t>   </a:t>
            </a:r>
          </a:p>
          <a:p>
            <a:pPr>
              <a:spcBef>
                <a:spcPts val="0"/>
              </a:spcBef>
              <a:spcAft>
                <a:spcPts val="0"/>
              </a:spcAft>
            </a:pPr>
            <a:endParaRPr lang="en-US" sz="2800" b="1" cap="none" dirty="0">
              <a:solidFill>
                <a:srgbClr val="0070C0"/>
              </a:solidFill>
              <a:latin typeface="Calibri" panose="020F0502020204030204" pitchFamily="34" charset="0"/>
              <a:cs typeface="Calibri" panose="020F0502020204030204" pitchFamily="34" charset="0"/>
            </a:endParaRPr>
          </a:p>
          <a:p>
            <a:pPr>
              <a:spcBef>
                <a:spcPts val="0"/>
              </a:spcBef>
              <a:spcAft>
                <a:spcPts val="0"/>
              </a:spcAft>
            </a:pPr>
            <a:r>
              <a:rPr lang="en-US" sz="2400" b="1" cap="none" dirty="0">
                <a:latin typeface="Calibri" panose="020F0502020204030204" pitchFamily="34" charset="0"/>
                <a:cs typeface="Calibri" panose="020F0502020204030204" pitchFamily="34" charset="0"/>
              </a:rPr>
              <a:t>CATADA Resources Tab: </a:t>
            </a:r>
          </a:p>
          <a:p>
            <a:pPr>
              <a:spcBef>
                <a:spcPts val="0"/>
              </a:spcBef>
            </a:pPr>
            <a:r>
              <a:rPr lang="en-US" sz="2400" b="1" cap="none" dirty="0">
                <a:latin typeface="Calibri" panose="020F0502020204030204" pitchFamily="34" charset="0"/>
                <a:cs typeface="Calibri" panose="020F0502020204030204" pitchFamily="34" charset="0"/>
              </a:rPr>
              <a:t>Webinar archive - </a:t>
            </a:r>
            <a:r>
              <a:rPr lang="en-US" sz="2400" dirty="0">
                <a:solidFill>
                  <a:srgbClr val="0070C0"/>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Training and TA Materials </a:t>
            </a:r>
            <a:endParaRPr lang="en-US" sz="2800" dirty="0">
              <a:solidFill>
                <a:srgbClr val="0070C0"/>
              </a:solidFill>
              <a:latin typeface="Calibri" panose="020F0502020204030204" pitchFamily="34" charset="0"/>
              <a:cs typeface="Calibri" panose="020F0502020204030204" pitchFamily="34" charset="0"/>
            </a:endParaRPr>
          </a:p>
          <a:p>
            <a:pPr>
              <a:spcBef>
                <a:spcPts val="0"/>
              </a:spcBef>
              <a:spcAft>
                <a:spcPts val="0"/>
              </a:spcAft>
            </a:pPr>
            <a:endParaRPr lang="en-US" sz="1600" dirty="0">
              <a:solidFill>
                <a:srgbClr val="0070C0"/>
              </a:solidFill>
              <a:latin typeface="Calibri" panose="020F0502020204030204" pitchFamily="34" charset="0"/>
              <a:cs typeface="Calibri" panose="020F0502020204030204" pitchFamily="34" charset="0"/>
            </a:endParaRPr>
          </a:p>
          <a:p>
            <a:pPr>
              <a:spcBef>
                <a:spcPts val="0"/>
              </a:spcBef>
            </a:pPr>
            <a:r>
              <a:rPr lang="en-US" sz="2400" dirty="0">
                <a:latin typeface="Calibri" panose="020F0502020204030204" pitchFamily="34" charset="0"/>
                <a:cs typeface="Calibri" panose="020F0502020204030204" pitchFamily="34" charset="0"/>
              </a:rPr>
              <a:t>State Plan and APR New Approved Instruments - </a:t>
            </a:r>
          </a:p>
          <a:p>
            <a:pPr>
              <a:spcBef>
                <a:spcPts val="0"/>
              </a:spcBef>
              <a:spcAft>
                <a:spcPts val="0"/>
              </a:spcAft>
            </a:pPr>
            <a:r>
              <a:rPr lang="en-US" sz="2400" dirty="0">
                <a:solidFill>
                  <a:srgbClr val="0070C0"/>
                </a:solidFill>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Federal Reporting Forms </a:t>
            </a:r>
            <a:endParaRPr lang="en-US" sz="2400" dirty="0">
              <a:solidFill>
                <a:srgbClr val="0070C0"/>
              </a:solidFill>
              <a:latin typeface="Calibri" panose="020F0502020204030204" pitchFamily="34" charset="0"/>
              <a:cs typeface="Calibri" panose="020F0502020204030204" pitchFamily="34" charset="0"/>
            </a:endParaRPr>
          </a:p>
        </p:txBody>
      </p:sp>
      <p:pic>
        <p:nvPicPr>
          <p:cNvPr id="4" name="Picture 2" descr="catada logo">
            <a:extLst>
              <a:ext uri="{FF2B5EF4-FFF2-40B4-BE49-F238E27FC236}">
                <a16:creationId xmlns:a16="http://schemas.microsoft.com/office/drawing/2014/main" id="{FAA9FF4A-FB61-4AEC-A345-598B0AA160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87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 y="609600"/>
            <a:ext cx="8305800" cy="914400"/>
          </a:xfrm>
        </p:spPr>
        <p:txBody>
          <a:bodyPr>
            <a:noAutofit/>
          </a:bodyPr>
          <a:lstStyle/>
          <a:p>
            <a:pPr algn="ctr">
              <a:spcBef>
                <a:spcPts val="600"/>
              </a:spcBef>
              <a:spcAft>
                <a:spcPts val="1200"/>
              </a:spcAft>
            </a:pPr>
            <a:r>
              <a:rPr lang="en-US" sz="4000" b="1" cap="none" dirty="0">
                <a:solidFill>
                  <a:srgbClr val="0070C0"/>
                </a:solidFill>
                <a:latin typeface="+mn-lt"/>
              </a:rPr>
              <a:t> ACL Updates &amp; Reminders</a:t>
            </a:r>
          </a:p>
        </p:txBody>
      </p:sp>
      <p:sp>
        <p:nvSpPr>
          <p:cNvPr id="3" name="Content Placeholder 2"/>
          <p:cNvSpPr>
            <a:spLocks noGrp="1"/>
          </p:cNvSpPr>
          <p:nvPr>
            <p:ph idx="1"/>
          </p:nvPr>
        </p:nvSpPr>
        <p:spPr>
          <a:xfrm>
            <a:off x="722027" y="2121108"/>
            <a:ext cx="7765312" cy="3974892"/>
          </a:xfrm>
        </p:spPr>
        <p:txBody>
          <a:bodyPr>
            <a:noAutofit/>
          </a:bodyPr>
          <a:lstStyle/>
          <a:p>
            <a:pPr>
              <a:spcAft>
                <a:spcPts val="2400"/>
              </a:spcAft>
            </a:pPr>
            <a:r>
              <a:rPr lang="en-US" sz="3200" dirty="0"/>
              <a:t>Federal Update </a:t>
            </a:r>
          </a:p>
          <a:p>
            <a:pPr>
              <a:spcAft>
                <a:spcPts val="2400"/>
              </a:spcAft>
            </a:pPr>
            <a:r>
              <a:rPr lang="en-US" sz="3200" dirty="0"/>
              <a:t>Fiscal Reminders  </a:t>
            </a:r>
          </a:p>
          <a:p>
            <a:pPr>
              <a:spcAft>
                <a:spcPts val="2400"/>
              </a:spcAft>
            </a:pPr>
            <a:r>
              <a:rPr lang="en-US" sz="3200" dirty="0"/>
              <a:t>2024-26 New 3 Year State Plan for AT due September 30, 2024</a:t>
            </a:r>
          </a:p>
          <a:p>
            <a:pPr>
              <a:spcAft>
                <a:spcPts val="2400"/>
              </a:spcAft>
            </a:pPr>
            <a:r>
              <a:rPr lang="en-US" sz="3200" dirty="0"/>
              <a:t>FY24 APR due December 31, 2024 </a:t>
            </a:r>
          </a:p>
          <a:p>
            <a:pPr>
              <a:spcBef>
                <a:spcPts val="0"/>
              </a:spcBef>
              <a:spcAft>
                <a:spcPts val="1800"/>
              </a:spcAft>
            </a:pPr>
            <a:endParaRPr lang="en-US" b="0" dirty="0"/>
          </a:p>
        </p:txBody>
      </p:sp>
      <p:pic>
        <p:nvPicPr>
          <p:cNvPr id="4" name="Picture 2" descr="catad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9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 y="313944"/>
            <a:ext cx="8534400" cy="676656"/>
          </a:xfrm>
        </p:spPr>
        <p:txBody>
          <a:bodyPr>
            <a:noAutofit/>
          </a:bodyPr>
          <a:lstStyle/>
          <a:p>
            <a:pPr algn="ctr">
              <a:spcBef>
                <a:spcPts val="600"/>
              </a:spcBef>
              <a:spcAft>
                <a:spcPts val="1200"/>
              </a:spcAft>
            </a:pPr>
            <a:r>
              <a:rPr lang="en-US" sz="2800" b="1" cap="none" dirty="0">
                <a:solidFill>
                  <a:srgbClr val="0070C0"/>
                </a:solidFill>
                <a:latin typeface="+mn-lt"/>
              </a:rPr>
              <a:t>AT Program Data Reporting   </a:t>
            </a:r>
            <a:endParaRPr lang="en-US" sz="1800" b="1" cap="none" dirty="0">
              <a:solidFill>
                <a:srgbClr val="0070C0"/>
              </a:solidFill>
              <a:latin typeface="+mn-lt"/>
            </a:endParaRPr>
          </a:p>
        </p:txBody>
      </p:sp>
      <p:sp>
        <p:nvSpPr>
          <p:cNvPr id="3" name="Content Placeholder 2"/>
          <p:cNvSpPr>
            <a:spLocks noGrp="1"/>
          </p:cNvSpPr>
          <p:nvPr>
            <p:ph idx="1"/>
          </p:nvPr>
        </p:nvSpPr>
        <p:spPr>
          <a:xfrm>
            <a:off x="304800" y="1295400"/>
            <a:ext cx="8182356" cy="5248656"/>
          </a:xfrm>
        </p:spPr>
        <p:txBody>
          <a:bodyPr>
            <a:noAutofit/>
          </a:bodyPr>
          <a:lstStyle/>
          <a:p>
            <a:pPr marL="0" marR="0">
              <a:spcBef>
                <a:spcPts val="0"/>
              </a:spcBef>
              <a:spcAft>
                <a:spcPts val="0"/>
              </a:spcAft>
            </a:pPr>
            <a:r>
              <a:rPr lang="en-US" sz="1800" dirty="0">
                <a:latin typeface="Verdana" panose="020B0604030504040204" pitchFamily="34" charset="0"/>
                <a:ea typeface="Calibri" panose="020F0502020204030204" pitchFamily="34" charset="0"/>
                <a:cs typeface="Calibri" panose="020F0502020204030204" pitchFamily="34" charset="0"/>
              </a:rPr>
              <a:t>ACL administers the AT Act requirements through State Plan for AT and Annual Progress Report (APR) data reporting</a:t>
            </a:r>
          </a:p>
          <a:p>
            <a:pPr marL="285750" marR="0" indent="-285750">
              <a:spcBef>
                <a:spcPts val="0"/>
              </a:spcBef>
              <a:spcAft>
                <a:spcPts val="0"/>
              </a:spcAft>
              <a:buFont typeface="Arial" panose="020B0604020202020204" pitchFamily="34" charset="0"/>
              <a:buChar char="•"/>
            </a:pPr>
            <a:r>
              <a:rPr lang="en-US" sz="1800" b="0" dirty="0">
                <a:latin typeface="Verdana" panose="020B0604030504040204" pitchFamily="34" charset="0"/>
                <a:ea typeface="Calibri" panose="020F0502020204030204" pitchFamily="34" charset="0"/>
                <a:cs typeface="Calibri" panose="020F0502020204030204" pitchFamily="34" charset="0"/>
              </a:rPr>
              <a:t>State Plan for AT serves as application for AT Act funding, identifies and describes how activities implemented. Initial Plan is 3-year with annual updates. </a:t>
            </a:r>
            <a:r>
              <a:rPr lang="en-US" sz="1800" b="0" u="sng" dirty="0">
                <a:latin typeface="Verdana" panose="020B0604030504040204" pitchFamily="34" charset="0"/>
                <a:ea typeface="Calibri" panose="020F0502020204030204" pitchFamily="34" charset="0"/>
                <a:cs typeface="Calibri" panose="020F0502020204030204" pitchFamily="34" charset="0"/>
              </a:rPr>
              <a:t>Activities included in State Plan must have data reported in APR. </a:t>
            </a:r>
          </a:p>
          <a:p>
            <a:pPr marL="285750" marR="0" indent="-285750">
              <a:spcBef>
                <a:spcPts val="0"/>
              </a:spcBef>
              <a:spcAft>
                <a:spcPts val="0"/>
              </a:spcAft>
              <a:buFont typeface="Arial" panose="020B0604020202020204" pitchFamily="34" charset="0"/>
              <a:buChar char="•"/>
            </a:pPr>
            <a:r>
              <a:rPr lang="en-US" sz="1800" b="0" dirty="0">
                <a:latin typeface="Verdana" panose="020B0604030504040204" pitchFamily="34" charset="0"/>
                <a:ea typeface="Calibri" panose="020F0502020204030204" pitchFamily="34" charset="0"/>
                <a:cs typeface="Calibri" panose="020F0502020204030204" pitchFamily="34" charset="0"/>
              </a:rPr>
              <a:t>APR is annual reporting of mandatory data for authorized AT Act activities implemented as identified in State Plan. (8 grantees claim flexibility, none claim comparability)</a:t>
            </a:r>
          </a:p>
          <a:p>
            <a:pPr marL="0" marR="0">
              <a:spcBef>
                <a:spcPts val="0"/>
              </a:spcBef>
              <a:spcAft>
                <a:spcPts val="0"/>
              </a:spcAft>
            </a:pPr>
            <a:endParaRPr lang="en-US" sz="1800" b="0" dirty="0">
              <a:effectLst/>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800" dirty="0">
                <a:latin typeface="Verdana" panose="020B0604030504040204" pitchFamily="34" charset="0"/>
                <a:ea typeface="Calibri" panose="020F0502020204030204" pitchFamily="34" charset="0"/>
                <a:cs typeface="Calibri" panose="020F0502020204030204" pitchFamily="34" charset="0"/>
              </a:rPr>
              <a:t>APR and State Plan data collection instruments revised to align with reauthorized AT Act and approved by OMB.  </a:t>
            </a:r>
          </a:p>
          <a:p>
            <a:pPr marL="285750" marR="0" indent="-285750">
              <a:spcBef>
                <a:spcPts val="0"/>
              </a:spcBef>
              <a:spcAft>
                <a:spcPts val="0"/>
              </a:spcAft>
              <a:buFont typeface="Arial" panose="020B0604020202020204" pitchFamily="34" charset="0"/>
              <a:buChar char="•"/>
            </a:pPr>
            <a:r>
              <a:rPr lang="en-US" sz="1800" b="0" dirty="0">
                <a:effectLst/>
                <a:latin typeface="Verdana" panose="020B0604030504040204" pitchFamily="34" charset="0"/>
                <a:ea typeface="Calibri" panose="020F0502020204030204" pitchFamily="34" charset="0"/>
                <a:cs typeface="Calibri" panose="020F0502020204030204" pitchFamily="34" charset="0"/>
              </a:rPr>
              <a:t>State AT Annual Progress Report (APR) expires May 31, 2027</a:t>
            </a:r>
          </a:p>
          <a:p>
            <a:pPr marL="285750" marR="0" indent="-285750">
              <a:spcBef>
                <a:spcPts val="0"/>
              </a:spcBef>
              <a:spcAft>
                <a:spcPts val="0"/>
              </a:spcAft>
              <a:buFont typeface="Arial" panose="020B0604020202020204" pitchFamily="34" charset="0"/>
              <a:buChar char="•"/>
            </a:pPr>
            <a:r>
              <a:rPr lang="en-US" sz="1800" b="0" dirty="0">
                <a:latin typeface="Verdana" panose="020B0604030504040204" pitchFamily="34" charset="0"/>
                <a:ea typeface="Calibri" panose="020F0502020204030204" pitchFamily="34" charset="0"/>
                <a:cs typeface="Calibri" panose="020F0502020204030204" pitchFamily="34" charset="0"/>
              </a:rPr>
              <a:t>Instruction Manual for State AT APR expires May 31, 2027</a:t>
            </a:r>
            <a:endParaRPr lang="en-US" sz="1800" b="0" dirty="0">
              <a:effectLst/>
              <a:latin typeface="Verdana" panose="020B0604030504040204" pitchFamily="34" charset="0"/>
              <a:ea typeface="Calibri" panose="020F0502020204030204" pitchFamily="34" charset="0"/>
              <a:cs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b="0" dirty="0">
                <a:effectLst/>
                <a:latin typeface="Verdana" panose="020B0604030504040204" pitchFamily="34" charset="0"/>
                <a:ea typeface="Calibri" panose="020F0502020204030204" pitchFamily="34" charset="0"/>
                <a:cs typeface="Calibri" panose="020F0502020204030204" pitchFamily="34" charset="0"/>
              </a:rPr>
              <a:t>State Plan for AT has finished OMB comment period. </a:t>
            </a:r>
            <a:endParaRPr lang="en-US" sz="1800" b="0" dirty="0">
              <a:effectLst/>
              <a:highlight>
                <a:srgbClr val="FFFF00"/>
              </a:highlight>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1800" b="0" dirty="0">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r>
              <a:rPr lang="en-US" sz="1800" dirty="0">
                <a:effectLst/>
                <a:latin typeface="Verdana" panose="020B0604030504040204" pitchFamily="34" charset="0"/>
                <a:ea typeface="Calibri" panose="020F0502020204030204" pitchFamily="34" charset="0"/>
                <a:cs typeface="Calibri" panose="020F0502020204030204" pitchFamily="34" charset="0"/>
              </a:rPr>
              <a:t>All current </a:t>
            </a:r>
            <a:r>
              <a:rPr lang="en-US" sz="1800" dirty="0">
                <a:latin typeface="Verdana" panose="020B0604030504040204" pitchFamily="34" charset="0"/>
                <a:ea typeface="Calibri" panose="020F0502020204030204" pitchFamily="34" charset="0"/>
                <a:cs typeface="Calibri" panose="020F0502020204030204" pitchFamily="34" charset="0"/>
              </a:rPr>
              <a:t>approved data collection instruments </a:t>
            </a:r>
            <a:r>
              <a:rPr lang="en-US" sz="1800" dirty="0">
                <a:effectLst/>
                <a:latin typeface="Verdana" panose="020B0604030504040204" pitchFamily="34" charset="0"/>
                <a:ea typeface="Calibri" panose="020F0502020204030204" pitchFamily="34" charset="0"/>
                <a:cs typeface="Calibri" panose="020F0502020204030204" pitchFamily="34" charset="0"/>
              </a:rPr>
              <a:t>are available on the </a:t>
            </a:r>
            <a:r>
              <a:rPr lang="en-US" sz="1800" dirty="0">
                <a:solidFill>
                  <a:srgbClr val="0070C0"/>
                </a:solidFill>
                <a:effectLst/>
                <a:latin typeface="Verdana" panose="020B060403050404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CATADA Federal Reporting Forms </a:t>
            </a:r>
            <a:r>
              <a:rPr lang="en-US" sz="1800" dirty="0">
                <a:effectLst/>
                <a:latin typeface="Verdana" panose="020B0604030504040204" pitchFamily="34" charset="0"/>
                <a:ea typeface="Calibri" panose="020F0502020204030204" pitchFamily="34" charset="0"/>
                <a:cs typeface="Calibri" panose="020F0502020204030204" pitchFamily="34" charset="0"/>
              </a:rPr>
              <a:t>web page. </a:t>
            </a:r>
            <a:r>
              <a:rPr lang="en-US" sz="1800" dirty="0">
                <a:effectLst/>
                <a:highlight>
                  <a:srgbClr val="FFFF00"/>
                </a:highlight>
                <a:latin typeface="Verdana" panose="020B0604030504040204" pitchFamily="34" charset="0"/>
                <a:ea typeface="Calibri" panose="020F0502020204030204" pitchFamily="34" charset="0"/>
                <a:cs typeface="Calibri" panose="020F0502020204030204" pitchFamily="34" charset="0"/>
              </a:rPr>
              <a:t>   </a:t>
            </a:r>
          </a:p>
          <a:p>
            <a:pPr marL="0" marR="0">
              <a:spcBef>
                <a:spcPts val="0"/>
              </a:spcBef>
              <a:spcAft>
                <a:spcPts val="0"/>
              </a:spcAft>
            </a:pPr>
            <a:endParaRPr lang="en-US" sz="1800" b="0" dirty="0">
              <a:latin typeface="Verdana" panose="020B060403050404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1800" b="0" dirty="0">
              <a:latin typeface="Verdana" panose="020B0604030504040204" pitchFamily="34" charset="0"/>
              <a:ea typeface="Calibri" panose="020F0502020204030204" pitchFamily="34" charset="0"/>
              <a:cs typeface="Calibri" panose="020F0502020204030204" pitchFamily="34" charset="0"/>
            </a:endParaRPr>
          </a:p>
        </p:txBody>
      </p:sp>
      <p:pic>
        <p:nvPicPr>
          <p:cNvPr id="4" name="Picture 2" descr="catada logo">
            <a:extLst>
              <a:ext uri="{FF2B5EF4-FFF2-40B4-BE49-F238E27FC236}">
                <a16:creationId xmlns:a16="http://schemas.microsoft.com/office/drawing/2014/main" id="{1955329D-3093-91E4-D6F2-7CC3A305C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2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914400"/>
          </a:xfrm>
        </p:spPr>
        <p:txBody>
          <a:bodyPr>
            <a:noAutofit/>
          </a:bodyPr>
          <a:lstStyle/>
          <a:p>
            <a:pPr algn="ctr">
              <a:spcBef>
                <a:spcPts val="600"/>
              </a:spcBef>
              <a:spcAft>
                <a:spcPts val="1200"/>
              </a:spcAft>
            </a:pPr>
            <a:r>
              <a:rPr lang="en-US" sz="2800" b="1" cap="none" dirty="0">
                <a:solidFill>
                  <a:srgbClr val="0070C0"/>
                </a:solidFill>
                <a:latin typeface="+mn-lt"/>
              </a:rPr>
              <a:t>State Plan General Information &amp; Module A: </a:t>
            </a:r>
            <a:br>
              <a:rPr lang="en-US" sz="2800" b="1" cap="none" dirty="0">
                <a:solidFill>
                  <a:srgbClr val="0070C0"/>
                </a:solidFill>
                <a:latin typeface="+mn-lt"/>
              </a:rPr>
            </a:br>
            <a:r>
              <a:rPr lang="en-US" sz="2800" b="1" cap="none" dirty="0">
                <a:solidFill>
                  <a:srgbClr val="0070C0"/>
                </a:solidFill>
                <a:latin typeface="+mn-lt"/>
              </a:rPr>
              <a:t>Lead Agency &amp; Implementing Entity</a:t>
            </a:r>
          </a:p>
        </p:txBody>
      </p:sp>
      <p:sp>
        <p:nvSpPr>
          <p:cNvPr id="3" name="Content Placeholder 2"/>
          <p:cNvSpPr>
            <a:spLocks noGrp="1"/>
          </p:cNvSpPr>
          <p:nvPr>
            <p:ph idx="1"/>
          </p:nvPr>
        </p:nvSpPr>
        <p:spPr>
          <a:xfrm>
            <a:off x="512064" y="1695450"/>
            <a:ext cx="8001000" cy="4552950"/>
          </a:xfrm>
        </p:spPr>
        <p:txBody>
          <a:bodyPr>
            <a:noAutofit/>
          </a:bodyPr>
          <a:lstStyle/>
          <a:p>
            <a:pPr>
              <a:spcBef>
                <a:spcPts val="0"/>
              </a:spcBef>
              <a:spcAft>
                <a:spcPts val="1800"/>
              </a:spcAft>
            </a:pPr>
            <a:r>
              <a:rPr lang="en-US" sz="2400" b="0" dirty="0">
                <a:latin typeface="Verdana" panose="020B0604030504040204" pitchFamily="34" charset="0"/>
                <a:ea typeface="Verdana" panose="020B0604030504040204" pitchFamily="34" charset="0"/>
              </a:rPr>
              <a:t>General Info pre-populated from your most recent APR. Only need to update as needed.</a:t>
            </a:r>
          </a:p>
          <a:p>
            <a:pPr>
              <a:spcBef>
                <a:spcPts val="0"/>
              </a:spcBef>
              <a:spcAft>
                <a:spcPts val="1800"/>
              </a:spcAft>
            </a:pPr>
            <a:r>
              <a:rPr lang="en-US" sz="2400" b="0" dirty="0">
                <a:latin typeface="Verdana" panose="020B0604030504040204" pitchFamily="34" charset="0"/>
                <a:ea typeface="Verdana" panose="020B0604030504040204" pitchFamily="34" charset="0"/>
              </a:rPr>
              <a:t>Module A: If you have Implementing Entity, #1 is pre-populated from most recent State Plan. You only need to edit.   </a:t>
            </a:r>
          </a:p>
          <a:p>
            <a:pPr>
              <a:spcBef>
                <a:spcPts val="0"/>
              </a:spcBef>
              <a:spcAft>
                <a:spcPts val="1800"/>
              </a:spcAft>
            </a:pPr>
            <a:r>
              <a:rPr lang="en-US" sz="2400" b="0" dirty="0">
                <a:latin typeface="Verdana" panose="020B0604030504040204" pitchFamily="34" charset="0"/>
                <a:ea typeface="Verdana" panose="020B0604030504040204" pitchFamily="34" charset="0"/>
              </a:rPr>
              <a:t>All grantees will provide information about change in Lead Agency (very rare for there to be change). </a:t>
            </a:r>
          </a:p>
          <a:p>
            <a:pPr>
              <a:spcBef>
                <a:spcPts val="0"/>
              </a:spcBef>
              <a:spcAft>
                <a:spcPts val="1800"/>
              </a:spcAft>
            </a:pPr>
            <a:r>
              <a:rPr lang="en-US" sz="2400" b="0" dirty="0">
                <a:latin typeface="Verdana" panose="020B0604030504040204" pitchFamily="34" charset="0"/>
                <a:ea typeface="Verdana" panose="020B0604030504040204" pitchFamily="34" charset="0"/>
              </a:rPr>
              <a:t>Only grantees with Implementing Entities will provide information about change (again very rare). </a:t>
            </a:r>
          </a:p>
        </p:txBody>
      </p:sp>
      <p:pic>
        <p:nvPicPr>
          <p:cNvPr id="4" name="Picture 2" descr="catad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64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05800" cy="685800"/>
          </a:xfrm>
        </p:spPr>
        <p:txBody>
          <a:bodyPr>
            <a:noAutofit/>
          </a:bodyPr>
          <a:lstStyle/>
          <a:p>
            <a:pPr algn="ctr">
              <a:spcBef>
                <a:spcPts val="600"/>
              </a:spcBef>
              <a:spcAft>
                <a:spcPts val="1200"/>
              </a:spcAft>
            </a:pPr>
            <a:r>
              <a:rPr lang="en-US" sz="2800" b="1" cap="none" dirty="0">
                <a:solidFill>
                  <a:srgbClr val="0070C0"/>
                </a:solidFill>
                <a:latin typeface="+mn-lt"/>
              </a:rPr>
              <a:t>State Plan Module B: Advisory Council</a:t>
            </a:r>
          </a:p>
        </p:txBody>
      </p:sp>
      <p:sp>
        <p:nvSpPr>
          <p:cNvPr id="3" name="Content Placeholder 2"/>
          <p:cNvSpPr>
            <a:spLocks noGrp="1"/>
          </p:cNvSpPr>
          <p:nvPr>
            <p:ph idx="1"/>
          </p:nvPr>
        </p:nvSpPr>
        <p:spPr>
          <a:xfrm>
            <a:off x="304800" y="1186815"/>
            <a:ext cx="8305800" cy="5353050"/>
          </a:xfrm>
        </p:spPr>
        <p:txBody>
          <a:bodyPr>
            <a:noAutofit/>
          </a:bodyPr>
          <a:lstStyle/>
          <a:p>
            <a:pPr>
              <a:spcBef>
                <a:spcPts val="0"/>
              </a:spcBef>
              <a:spcAft>
                <a:spcPts val="1800"/>
              </a:spcAft>
            </a:pPr>
            <a:r>
              <a:rPr lang="en-US" sz="2200" b="0" dirty="0">
                <a:latin typeface="Verdana" panose="020B0604030504040204" pitchFamily="34" charset="0"/>
                <a:ea typeface="Verdana" panose="020B0604030504040204" pitchFamily="34" charset="0"/>
              </a:rPr>
              <a:t>Required Advisory Council documentation – added two new required agency members per reauthorization. </a:t>
            </a:r>
          </a:p>
          <a:p>
            <a:pPr>
              <a:spcBef>
                <a:spcPts val="0"/>
              </a:spcBef>
              <a:spcAft>
                <a:spcPts val="1800"/>
              </a:spcAft>
            </a:pPr>
            <a:r>
              <a:rPr lang="en-US" sz="2200" b="0" dirty="0">
                <a:latin typeface="Verdana" panose="020B0604030504040204" pitchFamily="34" charset="0"/>
                <a:ea typeface="Verdana" panose="020B0604030504040204" pitchFamily="34" charset="0"/>
              </a:rPr>
              <a:t>Structure -- “How many representatives of X are members?” </a:t>
            </a:r>
          </a:p>
          <a:p>
            <a:pPr lvl="1">
              <a:spcBef>
                <a:spcPts val="0"/>
              </a:spcBef>
              <a:spcAft>
                <a:spcPts val="1800"/>
              </a:spcAft>
            </a:pPr>
            <a:r>
              <a:rPr lang="en-US" dirty="0">
                <a:latin typeface="Verdana" panose="020B0604030504040204" pitchFamily="34" charset="0"/>
                <a:ea typeface="Verdana" panose="020B0604030504040204" pitchFamily="34" charset="0"/>
              </a:rPr>
              <a:t>Required agency reps: VR, CIL, Workforce Board, SEA, AFP (if conditions are met), pick “at least one” agency, plus separate blind VR if exists in state/territory</a:t>
            </a:r>
          </a:p>
          <a:p>
            <a:pPr lvl="1">
              <a:spcBef>
                <a:spcPts val="0"/>
              </a:spcBef>
              <a:spcAft>
                <a:spcPts val="1800"/>
              </a:spcAft>
            </a:pPr>
            <a:r>
              <a:rPr lang="en-US" dirty="0">
                <a:latin typeface="Verdana" panose="020B0604030504040204" pitchFamily="34" charset="0"/>
                <a:ea typeface="Verdana" panose="020B0604030504040204" pitchFamily="34" charset="0"/>
              </a:rPr>
              <a:t>If zero entered for any required agency rep, a narrative is required describing plans to address (now includes 22 grantees who have separate blind VR agency).  </a:t>
            </a:r>
          </a:p>
          <a:p>
            <a:pPr lvl="1">
              <a:spcBef>
                <a:spcPts val="0"/>
              </a:spcBef>
              <a:spcAft>
                <a:spcPts val="1800"/>
              </a:spcAft>
            </a:pPr>
            <a:r>
              <a:rPr lang="en-US" b="0" dirty="0">
                <a:latin typeface="Verdana" panose="020B0604030504040204" pitchFamily="34" charset="0"/>
                <a:ea typeface="Verdana" panose="020B0604030504040204" pitchFamily="34" charset="0"/>
              </a:rPr>
              <a:t>Table calculates total agency and consumer reps </a:t>
            </a:r>
            <a:r>
              <a:rPr lang="en-US" dirty="0">
                <a:latin typeface="Verdana" panose="020B0604030504040204" pitchFamily="34" charset="0"/>
                <a:ea typeface="Verdana" panose="020B0604030504040204" pitchFamily="34" charset="0"/>
              </a:rPr>
              <a:t>with % Identifies consumer majority or not. Narrative required describing plans to comply when no consumer majority.</a:t>
            </a:r>
            <a:endParaRPr lang="en-US" dirty="0">
              <a:solidFill>
                <a:srgbClr val="0070C0"/>
              </a:solidFill>
              <a:latin typeface="Verdana" panose="020B0604030504040204" pitchFamily="34" charset="0"/>
              <a:ea typeface="Verdana" panose="020B0604030504040204" pitchFamily="34" charset="0"/>
            </a:endParaRPr>
          </a:p>
          <a:p>
            <a:pPr indent="-182880" algn="ctr">
              <a:spcBef>
                <a:spcPts val="0"/>
              </a:spcBef>
              <a:spcAft>
                <a:spcPts val="1800"/>
              </a:spcAft>
            </a:pPr>
            <a:endParaRPr lang="en-US" sz="2200" dirty="0">
              <a:solidFill>
                <a:srgbClr val="0070C0"/>
              </a:solidFill>
            </a:endParaRPr>
          </a:p>
        </p:txBody>
      </p:sp>
      <p:pic>
        <p:nvPicPr>
          <p:cNvPr id="4" name="Picture 2" descr="catad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0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609600"/>
          </a:xfrm>
        </p:spPr>
        <p:txBody>
          <a:bodyPr>
            <a:noAutofit/>
          </a:bodyPr>
          <a:lstStyle/>
          <a:p>
            <a:pPr algn="ctr">
              <a:spcBef>
                <a:spcPts val="600"/>
              </a:spcBef>
              <a:spcAft>
                <a:spcPts val="1200"/>
              </a:spcAft>
            </a:pPr>
            <a:r>
              <a:rPr lang="en-US" sz="2800" b="1" cap="none" dirty="0">
                <a:solidFill>
                  <a:srgbClr val="0070C0"/>
                </a:solidFill>
                <a:latin typeface="+mn-lt"/>
              </a:rPr>
              <a:t>Advisory Council: New AFP representative</a:t>
            </a:r>
          </a:p>
        </p:txBody>
      </p:sp>
      <p:sp>
        <p:nvSpPr>
          <p:cNvPr id="3" name="Content Placeholder 2"/>
          <p:cNvSpPr>
            <a:spLocks noGrp="1"/>
          </p:cNvSpPr>
          <p:nvPr>
            <p:ph idx="1"/>
          </p:nvPr>
        </p:nvSpPr>
        <p:spPr>
          <a:xfrm>
            <a:off x="514350" y="1295400"/>
            <a:ext cx="8115300" cy="4811843"/>
          </a:xfrm>
        </p:spPr>
        <p:txBody>
          <a:bodyPr>
            <a:noAutofit/>
          </a:bodyPr>
          <a:lstStyle/>
          <a:p>
            <a:pPr marL="0" marR="0">
              <a:spcBef>
                <a:spcPts val="0"/>
              </a:spcBef>
              <a:spcAft>
                <a:spcPts val="0"/>
              </a:spcAft>
            </a:pPr>
            <a:r>
              <a:rPr lang="en-US" sz="1800" b="0" cap="none" dirty="0">
                <a:latin typeface="Verdana" panose="020B0604030504040204" pitchFamily="34" charset="0"/>
                <a:ea typeface="Verdana" panose="020B0604030504040204" pitchFamily="34" charset="0"/>
              </a:rPr>
              <a:t>Section 4(c)(2)(B)(</a:t>
            </a:r>
            <a:r>
              <a:rPr lang="en-US" sz="1800" b="0" cap="none" dirty="0" err="1">
                <a:latin typeface="Verdana" panose="020B0604030504040204" pitchFamily="34" charset="0"/>
                <a:ea typeface="Verdana" panose="020B0604030504040204" pitchFamily="34" charset="0"/>
              </a:rPr>
              <a:t>i</a:t>
            </a:r>
            <a:r>
              <a:rPr lang="en-US" sz="1800" b="0" cap="none" dirty="0">
                <a:latin typeface="Verdana" panose="020B0604030504040204" pitchFamily="34" charset="0"/>
                <a:ea typeface="Verdana" panose="020B0604030504040204" pitchFamily="34" charset="0"/>
              </a:rPr>
              <a:t>)(VII) requires o</a:t>
            </a:r>
            <a:r>
              <a:rPr lang="en-US" sz="1800" b="0" dirty="0">
                <a:latin typeface="Verdana" panose="020B0604030504040204" pitchFamily="34" charset="0"/>
                <a:ea typeface="Verdana" panose="020B0604030504040204" pitchFamily="34" charset="0"/>
              </a:rPr>
              <a:t>ne representative of an Alternative Financing Program (AFP) be an advisory council agency representative if –</a:t>
            </a:r>
          </a:p>
          <a:p>
            <a:pPr marL="617220" lvl="1" indent="-342900">
              <a:spcBef>
                <a:spcPts val="0"/>
              </a:spcBef>
            </a:pPr>
            <a:r>
              <a:rPr lang="en-US" sz="1800" b="0" dirty="0">
                <a:latin typeface="Verdana" panose="020B0604030504040204" pitchFamily="34" charset="0"/>
                <a:ea typeface="Verdana" panose="020B0604030504040204" pitchFamily="34" charset="0"/>
              </a:rPr>
              <a:t>there is an AFP </a:t>
            </a:r>
            <a:r>
              <a:rPr lang="en-US" sz="1800" b="0" u="sng" dirty="0">
                <a:latin typeface="Verdana" panose="020B0604030504040204" pitchFamily="34" charset="0"/>
                <a:ea typeface="Verdana" panose="020B0604030504040204" pitchFamily="34" charset="0"/>
              </a:rPr>
              <a:t>in the state</a:t>
            </a:r>
            <a:r>
              <a:rPr lang="en-US" sz="1800" b="0" dirty="0">
                <a:latin typeface="Verdana" panose="020B0604030504040204" pitchFamily="34" charset="0"/>
                <a:ea typeface="Verdana" panose="020B0604030504040204" pitchFamily="34" charset="0"/>
              </a:rPr>
              <a:t>, and  </a:t>
            </a:r>
          </a:p>
          <a:p>
            <a:pPr marL="617220" lvl="1" indent="-342900">
              <a:spcBef>
                <a:spcPts val="0"/>
              </a:spcBef>
            </a:pPr>
            <a:r>
              <a:rPr lang="en-US" sz="1800" b="0" dirty="0">
                <a:latin typeface="Verdana" panose="020B0604030504040204" pitchFamily="34" charset="0"/>
                <a:ea typeface="Verdana" panose="020B0604030504040204" pitchFamily="34" charset="0"/>
              </a:rPr>
              <a:t>the AFP is </a:t>
            </a:r>
            <a:r>
              <a:rPr lang="en-US" sz="1800" b="0" u="sng" dirty="0">
                <a:latin typeface="Verdana" panose="020B0604030504040204" pitchFamily="34" charset="0"/>
                <a:ea typeface="Verdana" panose="020B0604030504040204" pitchFamily="34" charset="0"/>
              </a:rPr>
              <a:t>separate from the State AT Program</a:t>
            </a:r>
            <a:r>
              <a:rPr lang="en-US" sz="1800" b="0" dirty="0">
                <a:latin typeface="Verdana" panose="020B0604030504040204" pitchFamily="34" charset="0"/>
                <a:ea typeface="Verdana" panose="020B0604030504040204" pitchFamily="34" charset="0"/>
              </a:rPr>
              <a:t>, and </a:t>
            </a:r>
            <a:endParaRPr lang="en-US" sz="1800" dirty="0">
              <a:latin typeface="Verdana" panose="020B0604030504040204" pitchFamily="34" charset="0"/>
              <a:ea typeface="Verdana" panose="020B0604030504040204" pitchFamily="34" charset="0"/>
            </a:endParaRPr>
          </a:p>
          <a:p>
            <a:pPr marL="617220" lvl="1" indent="-342900">
              <a:spcBef>
                <a:spcPts val="0"/>
              </a:spcBef>
            </a:pPr>
            <a:r>
              <a:rPr lang="en-US" sz="1800" b="0" dirty="0">
                <a:latin typeface="Verdana" panose="020B0604030504040204" pitchFamily="34" charset="0"/>
                <a:ea typeface="Verdana" panose="020B0604030504040204" pitchFamily="34" charset="0"/>
              </a:rPr>
              <a:t>the AFP is operated by a </a:t>
            </a:r>
            <a:r>
              <a:rPr lang="en-US" sz="1800" b="0" u="sng" dirty="0">
                <a:latin typeface="Verdana" panose="020B0604030504040204" pitchFamily="34" charset="0"/>
                <a:ea typeface="Verdana" panose="020B0604030504040204" pitchFamily="34" charset="0"/>
              </a:rPr>
              <a:t>non-profit </a:t>
            </a:r>
            <a:r>
              <a:rPr lang="en-US" sz="1800" b="0" dirty="0">
                <a:latin typeface="Verdana" panose="020B0604030504040204" pitchFamily="34" charset="0"/>
                <a:ea typeface="Verdana" panose="020B0604030504040204" pitchFamily="34" charset="0"/>
              </a:rPr>
              <a:t>entity. </a:t>
            </a:r>
          </a:p>
          <a:p>
            <a:pPr>
              <a:spcBef>
                <a:spcPts val="0"/>
              </a:spcBef>
              <a:spcAft>
                <a:spcPts val="0"/>
              </a:spcAft>
            </a:pPr>
            <a:endParaRPr lang="en-US" sz="1800" b="0" dirty="0">
              <a:latin typeface="Verdana" panose="020B0604030504040204" pitchFamily="34" charset="0"/>
              <a:ea typeface="Verdana" panose="020B0604030504040204" pitchFamily="34" charset="0"/>
            </a:endParaRPr>
          </a:p>
          <a:p>
            <a:pPr>
              <a:spcBef>
                <a:spcPts val="0"/>
              </a:spcBef>
              <a:spcAft>
                <a:spcPts val="0"/>
              </a:spcAft>
            </a:pPr>
            <a:r>
              <a:rPr lang="en-US" sz="1800" b="0" dirty="0">
                <a:latin typeface="Verdana" panose="020B0604030504040204" pitchFamily="34" charset="0"/>
                <a:ea typeface="Verdana" panose="020B0604030504040204" pitchFamily="34" charset="0"/>
              </a:rPr>
              <a:t>State Plan new multi-part question #6</a:t>
            </a:r>
          </a:p>
          <a:p>
            <a:pPr lvl="1">
              <a:spcBef>
                <a:spcPts val="0"/>
              </a:spcBef>
            </a:pPr>
            <a:r>
              <a:rPr lang="en-US" sz="1800" b="0" dirty="0">
                <a:latin typeface="Verdana" panose="020B0604030504040204" pitchFamily="34" charset="0"/>
                <a:ea typeface="Verdana" panose="020B0604030504040204" pitchFamily="34" charset="0"/>
              </a:rPr>
              <a:t>6.0 Do you have an AFP that meets above requirements? </a:t>
            </a:r>
          </a:p>
          <a:p>
            <a:pPr lvl="1">
              <a:spcBef>
                <a:spcPts val="0"/>
              </a:spcBef>
            </a:pPr>
            <a:r>
              <a:rPr lang="en-US" sz="1800" b="0" dirty="0">
                <a:latin typeface="Verdana" panose="020B0604030504040204" pitchFamily="34" charset="0"/>
                <a:ea typeface="Verdana" panose="020B0604030504040204" pitchFamily="34" charset="0"/>
              </a:rPr>
              <a:t>6.1 If yes, how many AFP representatives are on Council? </a:t>
            </a:r>
          </a:p>
          <a:p>
            <a:pPr lvl="1">
              <a:spcBef>
                <a:spcPts val="0"/>
              </a:spcBef>
            </a:pPr>
            <a:r>
              <a:rPr lang="en-US" sz="1800" b="0" dirty="0">
                <a:latin typeface="Verdana" panose="020B0604030504040204" pitchFamily="34" charset="0"/>
                <a:ea typeface="Verdana" panose="020B0604030504040204" pitchFamily="34" charset="0"/>
              </a:rPr>
              <a:t>6.2 If zero, how will this be remediated?    </a:t>
            </a:r>
          </a:p>
          <a:p>
            <a:pPr>
              <a:spcBef>
                <a:spcPts val="0"/>
              </a:spcBef>
              <a:spcAft>
                <a:spcPts val="0"/>
              </a:spcAft>
            </a:pPr>
            <a:endParaRPr lang="en-US" sz="1800" b="0" dirty="0">
              <a:latin typeface="Verdana" panose="020B0604030504040204" pitchFamily="34" charset="0"/>
              <a:ea typeface="Verdana" panose="020B0604030504040204" pitchFamily="34" charset="0"/>
            </a:endParaRPr>
          </a:p>
          <a:p>
            <a:pPr>
              <a:spcBef>
                <a:spcPts val="0"/>
              </a:spcBef>
              <a:spcAft>
                <a:spcPts val="0"/>
              </a:spcAft>
            </a:pPr>
            <a:r>
              <a:rPr lang="en-US" sz="1800" b="0" dirty="0">
                <a:latin typeface="Verdana" panose="020B0604030504040204" pitchFamily="34" charset="0"/>
                <a:ea typeface="Verdana" panose="020B0604030504040204" pitchFamily="34" charset="0"/>
              </a:rPr>
              <a:t>Grantees first need to determine if an AFP representative is required by being “in state”, operated by a non-profit and “separate” from the State AT Program given their unique specifics.    </a:t>
            </a:r>
          </a:p>
          <a:p>
            <a:pPr>
              <a:spcBef>
                <a:spcPts val="0"/>
              </a:spcBef>
              <a:spcAft>
                <a:spcPts val="0"/>
              </a:spcAft>
            </a:pPr>
            <a:endParaRPr lang="en-US" sz="1600" b="0" dirty="0">
              <a:latin typeface="Verdana" panose="020B0604030504040204" pitchFamily="34" charset="0"/>
              <a:ea typeface="Verdana" panose="020B0604030504040204" pitchFamily="34" charset="0"/>
            </a:endParaRPr>
          </a:p>
        </p:txBody>
      </p:sp>
      <p:pic>
        <p:nvPicPr>
          <p:cNvPr id="4" name="Picture 2" descr="catada logo">
            <a:extLst>
              <a:ext uri="{FF2B5EF4-FFF2-40B4-BE49-F238E27FC236}">
                <a16:creationId xmlns:a16="http://schemas.microsoft.com/office/drawing/2014/main" id="{3A2BABE1-289B-AE2C-A748-F6B576F37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35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04" y="228600"/>
            <a:ext cx="8534400" cy="685800"/>
          </a:xfrm>
        </p:spPr>
        <p:txBody>
          <a:bodyPr>
            <a:noAutofit/>
          </a:bodyPr>
          <a:lstStyle/>
          <a:p>
            <a:pPr algn="ctr">
              <a:spcBef>
                <a:spcPts val="600"/>
              </a:spcBef>
              <a:spcAft>
                <a:spcPts val="1200"/>
              </a:spcAft>
            </a:pPr>
            <a:r>
              <a:rPr lang="en-US" sz="2600" b="1" cap="none" dirty="0">
                <a:solidFill>
                  <a:srgbClr val="0070C0"/>
                </a:solidFill>
                <a:latin typeface="+mn-lt"/>
              </a:rPr>
              <a:t>Advisory Council: New Pick One Rep &amp; Procedures </a:t>
            </a:r>
          </a:p>
        </p:txBody>
      </p:sp>
      <p:sp>
        <p:nvSpPr>
          <p:cNvPr id="3" name="Content Placeholder 2"/>
          <p:cNvSpPr>
            <a:spLocks noGrp="1"/>
          </p:cNvSpPr>
          <p:nvPr>
            <p:ph idx="1"/>
          </p:nvPr>
        </p:nvSpPr>
        <p:spPr>
          <a:xfrm>
            <a:off x="533400" y="1143000"/>
            <a:ext cx="8001000" cy="5105400"/>
          </a:xfrm>
        </p:spPr>
        <p:txBody>
          <a:bodyPr>
            <a:noAutofit/>
          </a:bodyPr>
          <a:lstStyle/>
          <a:p>
            <a:pPr marR="0" lvl="0">
              <a:spcBef>
                <a:spcPts val="0"/>
              </a:spcBef>
              <a:spcAft>
                <a:spcPts val="0"/>
              </a:spcAft>
            </a:pPr>
            <a:r>
              <a:rPr lang="en-US" sz="1800" b="0" dirty="0">
                <a:latin typeface="Verdana" panose="020B0604030504040204" pitchFamily="34" charset="0"/>
                <a:ea typeface="Verdana" panose="020B0604030504040204" pitchFamily="34" charset="0"/>
              </a:rPr>
              <a:t>Section 4(c)(2)(B)(</a:t>
            </a:r>
            <a:r>
              <a:rPr lang="en-US" sz="1800" b="0" dirty="0" err="1">
                <a:latin typeface="Verdana" panose="020B0604030504040204" pitchFamily="34" charset="0"/>
                <a:ea typeface="Verdana" panose="020B0604030504040204" pitchFamily="34" charset="0"/>
              </a:rPr>
              <a:t>i</a:t>
            </a:r>
            <a:r>
              <a:rPr lang="en-US" sz="1800" b="0" dirty="0">
                <a:latin typeface="Verdana" panose="020B0604030504040204" pitchFamily="34" charset="0"/>
                <a:ea typeface="Verdana" panose="020B0604030504040204" pitchFamily="34" charset="0"/>
              </a:rPr>
              <a:t>)(VIII) requires at least one new additional agency representative picked from the following options: </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Medicaid state agency </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State agency administering Developmental Disabilities Act</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State agency administering or orgs funded under Older Americans Act </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Organization representing Veterans</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University Center for Excellence in Developmental Disabilities (UCEDD)</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State Protection and Advocacy System </a:t>
            </a:r>
          </a:p>
          <a:p>
            <a:pPr marL="742950" lvl="1" indent="-285750">
              <a:spcBef>
                <a:spcPts val="0"/>
              </a:spcBef>
              <a:buFont typeface="Courier New" panose="02070309020205020404" pitchFamily="49" charset="0"/>
              <a:buChar char="o"/>
            </a:pPr>
            <a:r>
              <a:rPr lang="en-US" sz="1500" b="0" dirty="0">
                <a:latin typeface="Verdana" panose="020B0604030504040204" pitchFamily="34" charset="0"/>
                <a:ea typeface="Verdana" panose="020B0604030504040204" pitchFamily="34" charset="0"/>
              </a:rPr>
              <a:t>State Council on Developmental Disabilities </a:t>
            </a:r>
          </a:p>
          <a:p>
            <a:pPr>
              <a:spcBef>
                <a:spcPts val="0"/>
              </a:spcBef>
              <a:spcAft>
                <a:spcPts val="0"/>
              </a:spcAft>
            </a:pPr>
            <a:endParaRPr lang="en-US" sz="1800" b="0" dirty="0">
              <a:latin typeface="Verdana" panose="020B0604030504040204" pitchFamily="34" charset="0"/>
              <a:ea typeface="Verdana" panose="020B0604030504040204" pitchFamily="34" charset="0"/>
            </a:endParaRPr>
          </a:p>
          <a:p>
            <a:pPr>
              <a:spcBef>
                <a:spcPts val="0"/>
              </a:spcBef>
              <a:spcAft>
                <a:spcPts val="0"/>
              </a:spcAft>
            </a:pPr>
            <a:r>
              <a:rPr lang="en-US" sz="1800" b="0" dirty="0">
                <a:latin typeface="Verdana" panose="020B0604030504040204" pitchFamily="34" charset="0"/>
                <a:ea typeface="Verdana" panose="020B0604030504040204" pitchFamily="34" charset="0"/>
              </a:rPr>
              <a:t>State Plan new item #7 with above list asks for number of members. </a:t>
            </a:r>
          </a:p>
          <a:p>
            <a:pPr>
              <a:spcBef>
                <a:spcPts val="0"/>
              </a:spcBef>
              <a:spcAft>
                <a:spcPts val="0"/>
              </a:spcAft>
            </a:pPr>
            <a:r>
              <a:rPr lang="en-US" sz="1800" b="0" dirty="0">
                <a:latin typeface="Verdana" panose="020B0604030504040204" pitchFamily="34" charset="0"/>
                <a:ea typeface="Verdana" panose="020B0604030504040204" pitchFamily="34" charset="0"/>
              </a:rPr>
              <a:t>If zero total reported, 7.1 will populate and ask how this will be remediated.</a:t>
            </a:r>
          </a:p>
          <a:p>
            <a:pPr>
              <a:spcBef>
                <a:spcPts val="0"/>
              </a:spcBef>
              <a:spcAft>
                <a:spcPts val="0"/>
              </a:spcAft>
            </a:pPr>
            <a:endParaRPr lang="en-US" sz="1800" b="0" dirty="0">
              <a:latin typeface="Verdana" panose="020B0604030504040204" pitchFamily="34" charset="0"/>
              <a:ea typeface="Verdana" panose="020B0604030504040204" pitchFamily="34" charset="0"/>
            </a:endParaRPr>
          </a:p>
          <a:p>
            <a:pPr>
              <a:spcBef>
                <a:spcPts val="0"/>
              </a:spcBef>
              <a:spcAft>
                <a:spcPts val="0"/>
              </a:spcAft>
            </a:pPr>
            <a:r>
              <a:rPr lang="en-US" sz="1800" b="0" dirty="0">
                <a:latin typeface="Verdana" panose="020B0604030504040204" pitchFamily="34" charset="0"/>
                <a:ea typeface="Verdana" panose="020B0604030504040204" pitchFamily="34" charset="0"/>
              </a:rPr>
              <a:t>State Plan new item #11 asks if procedures are in place to ensure geographic representation along with racial, ethnicity, age, disability, and disability service user diversity as is required by AT Act. </a:t>
            </a:r>
            <a:endParaRPr lang="en-US" sz="800" b="1" dirty="0"/>
          </a:p>
          <a:p>
            <a:pPr>
              <a:spcBef>
                <a:spcPts val="0"/>
              </a:spcBef>
              <a:spcAft>
                <a:spcPts val="2400"/>
              </a:spcAft>
            </a:pPr>
            <a:r>
              <a:rPr lang="en-US" sz="2800" b="0" dirty="0"/>
              <a:t> </a:t>
            </a:r>
          </a:p>
        </p:txBody>
      </p:sp>
      <p:pic>
        <p:nvPicPr>
          <p:cNvPr id="4" name="Picture 2" descr="catada logo">
            <a:extLst>
              <a:ext uri="{FF2B5EF4-FFF2-40B4-BE49-F238E27FC236}">
                <a16:creationId xmlns:a16="http://schemas.microsoft.com/office/drawing/2014/main" id="{5F6845CA-DAC8-825A-E8BE-937438C03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90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322215"/>
            <a:ext cx="8305800" cy="592185"/>
          </a:xfrm>
        </p:spPr>
        <p:txBody>
          <a:bodyPr>
            <a:noAutofit/>
          </a:bodyPr>
          <a:lstStyle/>
          <a:p>
            <a:pPr algn="ctr">
              <a:spcBef>
                <a:spcPts val="600"/>
              </a:spcBef>
              <a:spcAft>
                <a:spcPts val="1200"/>
              </a:spcAft>
            </a:pPr>
            <a:r>
              <a:rPr lang="en-US" sz="2800" b="1" cap="none" dirty="0">
                <a:solidFill>
                  <a:srgbClr val="0070C0"/>
                </a:solidFill>
                <a:latin typeface="+mn-lt"/>
              </a:rPr>
              <a:t>State Plan Module C: Expenditures </a:t>
            </a:r>
          </a:p>
        </p:txBody>
      </p:sp>
      <p:graphicFrame>
        <p:nvGraphicFramePr>
          <p:cNvPr id="5" name="Table 4"/>
          <p:cNvGraphicFramePr>
            <a:graphicFrameLocks noGrp="1"/>
          </p:cNvGraphicFramePr>
          <p:nvPr>
            <p:extLst>
              <p:ext uri="{D42A27DB-BD31-4B8C-83A1-F6EECF244321}">
                <p14:modId xmlns:p14="http://schemas.microsoft.com/office/powerpoint/2010/main" val="3659439592"/>
              </p:ext>
            </p:extLst>
          </p:nvPr>
        </p:nvGraphicFramePr>
        <p:xfrm>
          <a:off x="377190" y="1383030"/>
          <a:ext cx="8305800" cy="4530630"/>
        </p:xfrm>
        <a:graphic>
          <a:graphicData uri="http://schemas.openxmlformats.org/drawingml/2006/table">
            <a:tbl>
              <a:tblPr firstRow="1" firstCol="1" lastRow="1" lastCol="1" bandRow="1" bandCol="1">
                <a:tableStyleId>{5940675A-B579-460E-94D1-54222C63F5DA}</a:tableStyleId>
              </a:tblPr>
              <a:tblGrid>
                <a:gridCol w="4564448">
                  <a:extLst>
                    <a:ext uri="{9D8B030D-6E8A-4147-A177-3AD203B41FA5}">
                      <a16:colId xmlns:a16="http://schemas.microsoft.com/office/drawing/2014/main" val="20000"/>
                    </a:ext>
                  </a:extLst>
                </a:gridCol>
                <a:gridCol w="1577981">
                  <a:extLst>
                    <a:ext uri="{9D8B030D-6E8A-4147-A177-3AD203B41FA5}">
                      <a16:colId xmlns:a16="http://schemas.microsoft.com/office/drawing/2014/main" val="20001"/>
                    </a:ext>
                  </a:extLst>
                </a:gridCol>
                <a:gridCol w="2163371">
                  <a:extLst>
                    <a:ext uri="{9D8B030D-6E8A-4147-A177-3AD203B41FA5}">
                      <a16:colId xmlns:a16="http://schemas.microsoft.com/office/drawing/2014/main" val="20002"/>
                    </a:ext>
                  </a:extLst>
                </a:gridCol>
              </a:tblGrid>
              <a:tr h="631371">
                <a:tc>
                  <a:txBody>
                    <a:bodyPr/>
                    <a:lstStyle/>
                    <a:p>
                      <a:pPr marL="0" marR="0">
                        <a:spcBef>
                          <a:spcPts val="0"/>
                        </a:spcBef>
                        <a:spcAft>
                          <a:spcPts val="0"/>
                        </a:spcAft>
                      </a:pPr>
                      <a:r>
                        <a:rPr lang="en-US" sz="1600" b="1" dirty="0">
                          <a:effectLst/>
                        </a:rPr>
                        <a:t>Actual Expenditures for Closed-out Carryover Year Award (</a:t>
                      </a:r>
                      <a:r>
                        <a:rPr lang="en-US" sz="1600" b="1" dirty="0">
                          <a:effectLst/>
                          <a:highlight>
                            <a:srgbClr val="FFFF00"/>
                          </a:highlight>
                        </a:rPr>
                        <a:t>FY21 fully liquidated 2023</a:t>
                      </a:r>
                      <a:r>
                        <a:rPr lang="en-US" sz="1600" b="1" dirty="0">
                          <a:effectLst/>
                        </a:rPr>
                        <a:t>)</a:t>
                      </a:r>
                      <a:endParaRPr lang="en-US" sz="1600" b="1" dirty="0">
                        <a:effectLst/>
                        <a:latin typeface="+mj-lt"/>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b="1" dirty="0">
                          <a:effectLst/>
                        </a:rPr>
                        <a:t>Final Expenditures</a:t>
                      </a:r>
                      <a:endParaRPr lang="en-US" sz="1600" b="1" dirty="0">
                        <a:effectLst/>
                        <a:latin typeface="+mj-lt"/>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b="1" dirty="0">
                          <a:effectLst/>
                        </a:rPr>
                        <a:t>Percentage</a:t>
                      </a:r>
                      <a:endParaRPr lang="en-US" sz="1600" b="1"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31371">
                <a:tc>
                  <a:txBody>
                    <a:bodyPr/>
                    <a:lstStyle/>
                    <a:p>
                      <a:pPr marL="0" marR="0">
                        <a:spcBef>
                          <a:spcPts val="0"/>
                        </a:spcBef>
                        <a:spcAft>
                          <a:spcPts val="0"/>
                        </a:spcAft>
                      </a:pPr>
                      <a:r>
                        <a:rPr lang="en-US" sz="1600" b="1" dirty="0">
                          <a:effectLst/>
                        </a:rPr>
                        <a:t>a. All State Level Activities</a:t>
                      </a:r>
                    </a:p>
                    <a:p>
                      <a:pPr marL="0" marR="0">
                        <a:spcBef>
                          <a:spcPts val="0"/>
                        </a:spcBef>
                        <a:spcAft>
                          <a:spcPts val="0"/>
                        </a:spcAft>
                      </a:pPr>
                      <a:r>
                        <a:rPr lang="en-US" sz="1600" b="1" dirty="0">
                          <a:effectLst/>
                        </a:rPr>
                        <a:t> </a:t>
                      </a:r>
                      <a:endParaRPr lang="en-US" sz="1600" b="1" dirty="0">
                        <a:effectLst/>
                        <a:latin typeface="+mj-lt"/>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b="1" dirty="0">
                          <a:effectLst/>
                        </a:rPr>
                        <a:t>$ </a:t>
                      </a:r>
                      <a:r>
                        <a:rPr lang="en-US" sz="1600" b="1" dirty="0">
                          <a:effectLst/>
                          <a:highlight>
                            <a:srgbClr val="FFFF00"/>
                          </a:highlight>
                        </a:rPr>
                        <a:t>[data entry</a:t>
                      </a:r>
                      <a:r>
                        <a:rPr lang="en-US" sz="1600" b="1" dirty="0">
                          <a:effectLst/>
                        </a:rPr>
                        <a:t>]</a:t>
                      </a:r>
                      <a:endParaRPr lang="en-US" sz="1600" b="1" dirty="0">
                        <a:effectLst/>
                        <a:latin typeface="+mj-lt"/>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b="1" dirty="0" err="1">
                          <a:effectLst/>
                        </a:rPr>
                        <a:t>a/d</a:t>
                      </a:r>
                      <a:r>
                        <a:rPr lang="en-US" sz="1600" b="1" dirty="0">
                          <a:effectLst/>
                        </a:rPr>
                        <a:t> calculate;  should be ≥ 60/70%</a:t>
                      </a:r>
                      <a:endParaRPr lang="en-US" sz="1600" b="1"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42404">
                <a:tc>
                  <a:txBody>
                    <a:bodyPr/>
                    <a:lstStyle/>
                    <a:p>
                      <a:pPr marL="0" marR="0">
                        <a:spcBef>
                          <a:spcPts val="0"/>
                        </a:spcBef>
                        <a:spcAft>
                          <a:spcPts val="0"/>
                        </a:spcAft>
                      </a:pPr>
                      <a:r>
                        <a:rPr lang="en-US" sz="1600" b="1" dirty="0">
                          <a:effectLst/>
                        </a:rPr>
                        <a:t>b. All State Leadership Activities</a:t>
                      </a:r>
                    </a:p>
                    <a:p>
                      <a:pPr marL="0" marR="0">
                        <a:spcBef>
                          <a:spcPts val="0"/>
                        </a:spcBef>
                        <a:spcAft>
                          <a:spcPts val="0"/>
                        </a:spcAft>
                      </a:pPr>
                      <a:r>
                        <a:rPr lang="en-US" sz="1600" b="1" dirty="0">
                          <a:effectLst/>
                        </a:rPr>
                        <a:t> </a:t>
                      </a:r>
                      <a:endParaRPr lang="en-US" sz="1600" b="1" dirty="0">
                        <a:effectLst/>
                        <a:latin typeface="+mj-lt"/>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b="1" dirty="0">
                          <a:effectLst/>
                        </a:rPr>
                        <a:t>$ [</a:t>
                      </a:r>
                      <a:r>
                        <a:rPr lang="en-US" sz="1600" b="1" dirty="0">
                          <a:effectLst/>
                          <a:highlight>
                            <a:srgbClr val="FFFF00"/>
                          </a:highlight>
                        </a:rPr>
                        <a:t>data entry</a:t>
                      </a:r>
                      <a:r>
                        <a:rPr lang="en-US" sz="1600" b="1" dirty="0">
                          <a:effectLst/>
                        </a:rPr>
                        <a:t>]</a:t>
                      </a:r>
                      <a:endParaRPr lang="en-US" sz="1600" b="1" dirty="0">
                        <a:effectLst/>
                        <a:latin typeface="+mj-lt"/>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b="1" dirty="0">
                          <a:effectLst/>
                        </a:rPr>
                        <a:t>b/d calculate</a:t>
                      </a:r>
                      <a:endParaRPr lang="en-US" sz="1600" b="1"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31371">
                <a:tc>
                  <a:txBody>
                    <a:bodyPr/>
                    <a:lstStyle/>
                    <a:p>
                      <a:pPr marL="0" marR="0" algn="l">
                        <a:spcBef>
                          <a:spcPts val="0"/>
                        </a:spcBef>
                        <a:spcAft>
                          <a:spcPts val="0"/>
                        </a:spcAft>
                      </a:pPr>
                      <a:r>
                        <a:rPr lang="en-US" sz="1600" b="1" dirty="0">
                          <a:effectLst/>
                        </a:rPr>
                        <a:t>c. Total Expenditures</a:t>
                      </a:r>
                      <a:endParaRPr lang="en-US" sz="1600" b="1" dirty="0">
                        <a:effectLst/>
                        <a:latin typeface="+mj-lt"/>
                      </a:endParaRPr>
                    </a:p>
                  </a:txBody>
                  <a:tcPr marL="68580" marR="68580" marT="0" marB="0" anchor="ctr"/>
                </a:tc>
                <a:tc>
                  <a:txBody>
                    <a:bodyPr/>
                    <a:lstStyle/>
                    <a:p>
                      <a:pPr marL="0" marR="0">
                        <a:spcBef>
                          <a:spcPts val="0"/>
                        </a:spcBef>
                        <a:spcAft>
                          <a:spcPts val="0"/>
                        </a:spcAft>
                      </a:pPr>
                      <a:r>
                        <a:rPr lang="en-US" sz="1600" b="1" dirty="0">
                          <a:effectLst/>
                        </a:rPr>
                        <a:t>$ SUM (a + b)</a:t>
                      </a:r>
                      <a:endParaRPr lang="en-US" sz="1600" b="1" dirty="0">
                        <a:effectLst/>
                        <a:latin typeface="+mj-lt"/>
                        <a:ea typeface="Times New Roman" panose="02020603050405020304" pitchFamily="18" charset="0"/>
                      </a:endParaRPr>
                    </a:p>
                  </a:txBody>
                  <a:tcPr marL="68580" marR="68580" marT="0" marB="0" anchor="ctr"/>
                </a:tc>
                <a:tc>
                  <a:txBody>
                    <a:bodyPr/>
                    <a:lstStyle/>
                    <a:p>
                      <a:pPr marL="0" marR="0">
                        <a:spcBef>
                          <a:spcPts val="0"/>
                        </a:spcBef>
                        <a:spcAft>
                          <a:spcPts val="0"/>
                        </a:spcAft>
                      </a:pPr>
                      <a:endParaRPr lang="en-US" sz="1600" b="1"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31371">
                <a:tc>
                  <a:txBody>
                    <a:bodyPr/>
                    <a:lstStyle/>
                    <a:p>
                      <a:pPr marL="0" marR="0">
                        <a:spcBef>
                          <a:spcPts val="0"/>
                        </a:spcBef>
                        <a:spcAft>
                          <a:spcPts val="0"/>
                        </a:spcAft>
                      </a:pPr>
                      <a:r>
                        <a:rPr lang="en-US" sz="1600" b="1" dirty="0">
                          <a:effectLst/>
                        </a:rPr>
                        <a:t>d. </a:t>
                      </a:r>
                      <a:r>
                        <a:rPr lang="en-US" sz="1600" b="1" dirty="0"/>
                        <a:t>Total Award </a:t>
                      </a:r>
                      <a:endParaRPr lang="en-US" sz="1600" b="1" dirty="0">
                        <a:effectLst/>
                      </a:endParaRPr>
                    </a:p>
                    <a:p>
                      <a:pPr marL="0" marR="0">
                        <a:spcBef>
                          <a:spcPts val="0"/>
                        </a:spcBef>
                        <a:spcAft>
                          <a:spcPts val="0"/>
                        </a:spcAft>
                      </a:pPr>
                      <a:r>
                        <a:rPr lang="en-US" sz="1600" b="1" dirty="0">
                          <a:effectLst/>
                        </a:rPr>
                        <a:t> </a:t>
                      </a:r>
                      <a:endParaRPr lang="en-US" sz="1600" b="1" dirty="0">
                        <a:effectLst/>
                        <a:latin typeface="+mj-lt"/>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b="1" dirty="0">
                          <a:effectLst/>
                        </a:rPr>
                        <a:t>$ Pre-populate</a:t>
                      </a:r>
                      <a:endParaRPr lang="en-US" sz="1600" b="1" dirty="0">
                        <a:effectLst/>
                        <a:latin typeface="+mj-lt"/>
                        <a:ea typeface="Times New Roman" panose="02020603050405020304" pitchFamily="18" charset="0"/>
                      </a:endParaRPr>
                    </a:p>
                  </a:txBody>
                  <a:tcPr marL="68580" marR="68580" marT="0" marB="0" anchor="ctr"/>
                </a:tc>
                <a:tc>
                  <a:txBody>
                    <a:bodyPr/>
                    <a:lstStyle/>
                    <a:p>
                      <a:pPr marL="0" marR="0">
                        <a:spcBef>
                          <a:spcPts val="0"/>
                        </a:spcBef>
                        <a:spcAft>
                          <a:spcPts val="0"/>
                        </a:spcAft>
                      </a:pPr>
                      <a:endParaRPr lang="en-US" sz="1600" b="1" kern="1200" dirty="0">
                        <a:solidFill>
                          <a:schemeClr val="tx1"/>
                        </a:solidFill>
                        <a:effectLst/>
                        <a:latin typeface="+mn-lt"/>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631371">
                <a:tc>
                  <a:txBody>
                    <a:bodyPr/>
                    <a:lstStyle/>
                    <a:p>
                      <a:pPr marL="0" marR="0">
                        <a:spcBef>
                          <a:spcPts val="0"/>
                        </a:spcBef>
                        <a:spcAft>
                          <a:spcPts val="0"/>
                        </a:spcAft>
                      </a:pPr>
                      <a:r>
                        <a:rPr lang="en-US" sz="1600" b="1" dirty="0">
                          <a:effectLst/>
                        </a:rPr>
                        <a:t>e. Lapsed Amount</a:t>
                      </a:r>
                    </a:p>
                    <a:p>
                      <a:pPr marL="0" marR="0">
                        <a:spcBef>
                          <a:spcPts val="0"/>
                        </a:spcBef>
                        <a:spcAft>
                          <a:spcPts val="0"/>
                        </a:spcAft>
                      </a:pPr>
                      <a:r>
                        <a:rPr lang="en-US" sz="1600" b="1" dirty="0">
                          <a:effectLst/>
                        </a:rPr>
                        <a:t> </a:t>
                      </a:r>
                      <a:endParaRPr lang="en-US" sz="1600" b="1" dirty="0">
                        <a:effectLst/>
                        <a:latin typeface="+mj-lt"/>
                        <a:ea typeface="Times New Roman" panose="02020603050405020304" pitchFamily="18" charset="0"/>
                      </a:endParaRPr>
                    </a:p>
                  </a:txBody>
                  <a:tcPr marL="68580" marR="68580" marT="0" marB="0" anchor="b"/>
                </a:tc>
                <a:tc>
                  <a:txBody>
                    <a:bodyPr/>
                    <a:lstStyle/>
                    <a:p>
                      <a:pPr marL="0" marR="0" algn="l">
                        <a:spcBef>
                          <a:spcPts val="0"/>
                        </a:spcBef>
                        <a:spcAft>
                          <a:spcPts val="0"/>
                        </a:spcAft>
                      </a:pPr>
                      <a:r>
                        <a:rPr lang="en-US" sz="1600" b="1" dirty="0"/>
                        <a:t>$ SUM (d - c) </a:t>
                      </a:r>
                      <a:endParaRPr lang="en-US" sz="1600" b="1" dirty="0">
                        <a:latin typeface="Arial Black" panose="020B0A04020102020204" pitchFamily="34" charset="0"/>
                      </a:endParaRPr>
                    </a:p>
                  </a:txBody>
                  <a:tcPr marL="68580" marR="68580" marT="0" marB="0" anchor="ctr"/>
                </a:tc>
                <a:tc>
                  <a:txBody>
                    <a:bodyPr/>
                    <a:lstStyle/>
                    <a:p>
                      <a:pPr marL="0" marR="0">
                        <a:spcBef>
                          <a:spcPts val="0"/>
                        </a:spcBef>
                        <a:spcAft>
                          <a:spcPts val="0"/>
                        </a:spcAft>
                      </a:pPr>
                      <a:endParaRPr lang="en-US" sz="1600" b="1"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631371">
                <a:tc>
                  <a:txBody>
                    <a:bodyPr/>
                    <a:lstStyle/>
                    <a:p>
                      <a:pPr marL="0" marR="0">
                        <a:spcBef>
                          <a:spcPts val="0"/>
                        </a:spcBef>
                        <a:spcAft>
                          <a:spcPts val="0"/>
                        </a:spcAft>
                      </a:pPr>
                      <a:r>
                        <a:rPr lang="en-US" sz="1600" b="1" dirty="0">
                          <a:effectLst/>
                        </a:rPr>
                        <a:t>f. Transition Training and TA Set-aside </a:t>
                      </a:r>
                    </a:p>
                    <a:p>
                      <a:pPr marL="0" marR="0">
                        <a:spcBef>
                          <a:spcPts val="0"/>
                        </a:spcBef>
                        <a:spcAft>
                          <a:spcPts val="0"/>
                        </a:spcAft>
                      </a:pPr>
                      <a:r>
                        <a:rPr lang="en-US" sz="1600" b="1" dirty="0">
                          <a:effectLst/>
                        </a:rPr>
                        <a:t> </a:t>
                      </a:r>
                      <a:endParaRPr lang="en-US" sz="1600" b="1" dirty="0">
                        <a:effectLst/>
                        <a:latin typeface="+mj-lt"/>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600" b="1" dirty="0">
                          <a:effectLst/>
                        </a:rPr>
                        <a:t>$ [</a:t>
                      </a:r>
                      <a:r>
                        <a:rPr lang="en-US" sz="1600" b="1" dirty="0">
                          <a:effectLst/>
                          <a:highlight>
                            <a:srgbClr val="FFFF00"/>
                          </a:highlight>
                        </a:rPr>
                        <a:t>data entry]</a:t>
                      </a:r>
                      <a:endParaRPr lang="en-US" sz="1600" b="1" dirty="0">
                        <a:effectLst/>
                        <a:highlight>
                          <a:srgbClr val="FFFF00"/>
                        </a:highlight>
                        <a:latin typeface="+mj-lt"/>
                        <a:ea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600" b="1" dirty="0">
                          <a:effectLst/>
                        </a:rPr>
                        <a:t>f/b calculate;  should be ≥ 5%</a:t>
                      </a:r>
                      <a:endParaRPr lang="en-US" sz="1600" b="1" dirty="0">
                        <a:effectLst/>
                        <a:latin typeface="+mj-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pic>
        <p:nvPicPr>
          <p:cNvPr id="4" name="Picture 2" descr="catad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30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05800" cy="990600"/>
          </a:xfrm>
        </p:spPr>
        <p:txBody>
          <a:bodyPr>
            <a:noAutofit/>
          </a:bodyPr>
          <a:lstStyle/>
          <a:p>
            <a:pPr algn="ctr">
              <a:spcBef>
                <a:spcPts val="600"/>
              </a:spcBef>
              <a:spcAft>
                <a:spcPts val="1200"/>
              </a:spcAft>
            </a:pPr>
            <a:r>
              <a:rPr lang="en-US" sz="2800" b="1" cap="none" dirty="0">
                <a:solidFill>
                  <a:srgbClr val="0070C0"/>
                </a:solidFill>
                <a:latin typeface="+mn-lt"/>
              </a:rPr>
              <a:t>State Plan Module D: </a:t>
            </a:r>
            <a:br>
              <a:rPr lang="en-US" sz="2800" b="1" cap="none" dirty="0">
                <a:solidFill>
                  <a:srgbClr val="0070C0"/>
                </a:solidFill>
                <a:latin typeface="+mn-lt"/>
              </a:rPr>
            </a:br>
            <a:r>
              <a:rPr lang="en-US" sz="2800" b="1" cap="none" dirty="0">
                <a:solidFill>
                  <a:srgbClr val="0070C0"/>
                </a:solidFill>
                <a:latin typeface="+mn-lt"/>
              </a:rPr>
              <a:t>State Level Activity Summary </a:t>
            </a:r>
          </a:p>
        </p:txBody>
      </p:sp>
      <p:sp>
        <p:nvSpPr>
          <p:cNvPr id="3" name="Content Placeholder 2"/>
          <p:cNvSpPr>
            <a:spLocks noGrp="1"/>
          </p:cNvSpPr>
          <p:nvPr>
            <p:ph idx="1"/>
          </p:nvPr>
        </p:nvSpPr>
        <p:spPr>
          <a:xfrm>
            <a:off x="533400" y="1687195"/>
            <a:ext cx="8001000" cy="4864100"/>
          </a:xfrm>
        </p:spPr>
        <p:txBody>
          <a:bodyPr>
            <a:noAutofit/>
          </a:bodyPr>
          <a:lstStyle/>
          <a:p>
            <a:pPr>
              <a:spcBef>
                <a:spcPts val="0"/>
              </a:spcBef>
              <a:spcAft>
                <a:spcPts val="0"/>
              </a:spcAft>
            </a:pPr>
            <a:r>
              <a:rPr lang="en-US" sz="2200" b="0" dirty="0">
                <a:latin typeface="Verdana" panose="020B0604030504040204" pitchFamily="34" charset="0"/>
                <a:ea typeface="Verdana" panose="020B0604030504040204" pitchFamily="34" charset="0"/>
              </a:rPr>
              <a:t>Identify which state level activities are conducted or when flexibility is claimed (currently no comp claimed)  </a:t>
            </a:r>
          </a:p>
          <a:p>
            <a:pPr indent="-182880">
              <a:spcBef>
                <a:spcPts val="0"/>
              </a:spcBef>
              <a:spcAft>
                <a:spcPts val="0"/>
              </a:spcAft>
            </a:pPr>
            <a:endParaRPr lang="en-US" sz="2200" b="0" dirty="0">
              <a:latin typeface="Verdana" panose="020B0604030504040204" pitchFamily="34" charset="0"/>
              <a:ea typeface="Verdana" panose="020B0604030504040204" pitchFamily="34" charset="0"/>
            </a:endParaRPr>
          </a:p>
          <a:p>
            <a:pPr indent="-182880">
              <a:spcBef>
                <a:spcPts val="0"/>
              </a:spcBef>
              <a:spcAft>
                <a:spcPts val="0"/>
              </a:spcAft>
            </a:pPr>
            <a:r>
              <a:rPr lang="en-US" sz="2200" b="0" u="sng" dirty="0">
                <a:latin typeface="Verdana" panose="020B0604030504040204" pitchFamily="34" charset="0"/>
                <a:ea typeface="Verdana" panose="020B0604030504040204" pitchFamily="34" charset="0"/>
              </a:rPr>
              <a:t>This section is prepopulated with data from your prior State Plan. </a:t>
            </a:r>
            <a:r>
              <a:rPr lang="en-US" sz="2200" b="0" dirty="0">
                <a:latin typeface="Verdana" panose="020B0604030504040204" pitchFamily="34" charset="0"/>
                <a:ea typeface="Verdana" panose="020B0604030504040204" pitchFamily="34" charset="0"/>
              </a:rPr>
              <a:t>You only need to update. </a:t>
            </a:r>
          </a:p>
          <a:p>
            <a:pPr indent="-182880">
              <a:spcBef>
                <a:spcPts val="0"/>
              </a:spcBef>
              <a:spcAft>
                <a:spcPts val="0"/>
              </a:spcAft>
            </a:pPr>
            <a:endParaRPr lang="en-US" sz="2200" b="0" u="sng" dirty="0">
              <a:latin typeface="Verdana" panose="020B0604030504040204" pitchFamily="34" charset="0"/>
              <a:ea typeface="Verdana" panose="020B0604030504040204" pitchFamily="34" charset="0"/>
            </a:endParaRPr>
          </a:p>
          <a:p>
            <a:pPr indent="-182880">
              <a:spcBef>
                <a:spcPts val="0"/>
              </a:spcBef>
              <a:spcAft>
                <a:spcPts val="0"/>
              </a:spcAft>
            </a:pPr>
            <a:r>
              <a:rPr lang="en-US" sz="2200" b="0" u="sng" dirty="0">
                <a:latin typeface="Verdana" panose="020B0604030504040204" pitchFamily="34" charset="0"/>
                <a:ea typeface="Verdana" panose="020B0604030504040204" pitchFamily="34" charset="0"/>
              </a:rPr>
              <a:t>You must save this module to generate subsequent  modules E through K (SFA, Reuse, Device Loan, Demo)</a:t>
            </a:r>
            <a:r>
              <a:rPr lang="en-US" sz="2200" b="0" dirty="0">
                <a:latin typeface="Verdana" panose="020B0604030504040204" pitchFamily="34" charset="0"/>
                <a:ea typeface="Verdana" panose="020B0604030504040204" pitchFamily="34" charset="0"/>
              </a:rPr>
              <a:t>. </a:t>
            </a:r>
          </a:p>
          <a:p>
            <a:pPr indent="-182880">
              <a:spcBef>
                <a:spcPts val="0"/>
              </a:spcBef>
              <a:spcAft>
                <a:spcPts val="0"/>
              </a:spcAft>
            </a:pPr>
            <a:endParaRPr lang="en-US" sz="2200" b="0" dirty="0">
              <a:latin typeface="Verdana" panose="020B0604030504040204" pitchFamily="34" charset="0"/>
              <a:ea typeface="Verdana" panose="020B0604030504040204" pitchFamily="34" charset="0"/>
            </a:endParaRPr>
          </a:p>
          <a:p>
            <a:pPr indent="-182880">
              <a:spcBef>
                <a:spcPts val="0"/>
              </a:spcBef>
              <a:spcAft>
                <a:spcPts val="0"/>
              </a:spcAft>
            </a:pPr>
            <a:r>
              <a:rPr lang="en-US" sz="2200" b="0" dirty="0">
                <a:latin typeface="Verdana" panose="020B0604030504040204" pitchFamily="34" charset="0"/>
                <a:ea typeface="Verdana" panose="020B0604030504040204" pitchFamily="34" charset="0"/>
              </a:rPr>
              <a:t>Activities you say you conduct an activity in your State Plan, you MUST report data for that activity in the APR (even if that zeros with an explanation.) </a:t>
            </a:r>
          </a:p>
          <a:p>
            <a:pPr>
              <a:spcBef>
                <a:spcPts val="0"/>
              </a:spcBef>
              <a:spcAft>
                <a:spcPts val="2400"/>
              </a:spcAft>
            </a:pPr>
            <a:endParaRPr lang="en-US" sz="2400" b="0" dirty="0"/>
          </a:p>
          <a:p>
            <a:pPr>
              <a:spcBef>
                <a:spcPts val="0"/>
              </a:spcBef>
              <a:spcAft>
                <a:spcPts val="2400"/>
              </a:spcAft>
            </a:pPr>
            <a:endParaRPr lang="en-US" sz="800" b="1" dirty="0"/>
          </a:p>
          <a:p>
            <a:pPr>
              <a:spcBef>
                <a:spcPts val="0"/>
              </a:spcBef>
              <a:spcAft>
                <a:spcPts val="2400"/>
              </a:spcAft>
            </a:pPr>
            <a:r>
              <a:rPr lang="en-US" sz="2800" b="0" dirty="0"/>
              <a:t> </a:t>
            </a:r>
          </a:p>
        </p:txBody>
      </p:sp>
      <p:pic>
        <p:nvPicPr>
          <p:cNvPr id="4" name="Picture 2" descr="catad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6400800"/>
            <a:ext cx="1524000" cy="32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069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8665</TotalTime>
  <Words>1816</Words>
  <Application>Microsoft Office PowerPoint</Application>
  <PresentationFormat>On-screen Show (4:3)</PresentationFormat>
  <Paragraphs>208</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Courier New</vt:lpstr>
      <vt:lpstr>Symbol</vt:lpstr>
      <vt:lpstr>Times New Roman</vt:lpstr>
      <vt:lpstr>Verdana</vt:lpstr>
      <vt:lpstr>Wingdings</vt:lpstr>
      <vt:lpstr>Essential</vt:lpstr>
      <vt:lpstr>State Plan for AT &amp; APR Data Submission 2024 </vt:lpstr>
      <vt:lpstr> ACL Updates &amp; Reminders</vt:lpstr>
      <vt:lpstr>AT Program Data Reporting   </vt:lpstr>
      <vt:lpstr>State Plan General Information &amp; Module A:  Lead Agency &amp; Implementing Entity</vt:lpstr>
      <vt:lpstr>State Plan Module B: Advisory Council</vt:lpstr>
      <vt:lpstr>Advisory Council: New AFP representative</vt:lpstr>
      <vt:lpstr>Advisory Council: New Pick One Rep &amp; Procedures </vt:lpstr>
      <vt:lpstr>State Plan Module C: Expenditures </vt:lpstr>
      <vt:lpstr>State Plan Module D:  State Level Activity Summary </vt:lpstr>
      <vt:lpstr>State Plan Modules E through K:  State Level Activities Conducted (no change) </vt:lpstr>
      <vt:lpstr>State Plan Module L  “Training” to “Educational/Training” </vt:lpstr>
      <vt:lpstr>State Plan Modules L-O:  State Leadership Activities  </vt:lpstr>
      <vt:lpstr>State Plan Demo  </vt:lpstr>
      <vt:lpstr>APR Revision Overview </vt:lpstr>
      <vt:lpstr>APR Revision: Coordination &amp; Collaboration </vt:lpstr>
      <vt:lpstr>APR Revision: Expanded Performance Area</vt:lpstr>
      <vt:lpstr>APR Revision: Public Health Workforce</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CATADA</dc:title>
  <dc:creator>Diane</dc:creator>
  <cp:lastModifiedBy>Diane Golden</cp:lastModifiedBy>
  <cp:revision>982</cp:revision>
  <cp:lastPrinted>2021-07-13T16:55:13Z</cp:lastPrinted>
  <dcterms:created xsi:type="dcterms:W3CDTF">2007-03-20T04:14:46Z</dcterms:created>
  <dcterms:modified xsi:type="dcterms:W3CDTF">2024-07-30T15:30:15Z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TC011367991033</vt:lpwstr>
  </property>
</Properties>
</file>