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handoutMasterIdLst>
    <p:handoutMasterId r:id="rId12"/>
  </p:handoutMasterIdLst>
  <p:sldIdLst>
    <p:sldId id="266" r:id="rId2"/>
    <p:sldId id="275" r:id="rId3"/>
    <p:sldId id="260" r:id="rId4"/>
    <p:sldId id="270" r:id="rId5"/>
    <p:sldId id="271" r:id="rId6"/>
    <p:sldId id="272" r:id="rId7"/>
    <p:sldId id="273" r:id="rId8"/>
    <p:sldId id="276" r:id="rId9"/>
    <p:sldId id="277" r:id="rId10"/>
    <p:sldId id="27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0929"/>
  </p:normalViewPr>
  <p:slideViewPr>
    <p:cSldViewPr>
      <p:cViewPr varScale="1">
        <p:scale>
          <a:sx n="50" d="100"/>
          <a:sy n="50" d="100"/>
        </p:scale>
        <p:origin x="119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3CFCE9-9FCC-4BD5-85A5-4B086DB47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64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F61AD-7971-4519-84E7-44FEC56A9C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19251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EFC92-E4C9-4D3F-9F76-B08114639E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438334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68C83-B4CC-4089-95F1-5BD9EBB95C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185799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C83BA-4AA5-4F27-8DE5-8F2C5A30AD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673391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2B5F8-6BCD-46CF-BA89-32BAFCF5D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03293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6F83-7948-4ABC-9260-178E5EEBBF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343122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DDDB5-96D6-405F-9F69-110A65183D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098330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76C09-9E2C-4D30-973B-010C3F5F5A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409726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EF009-8EC6-4623-BD6B-6FA9039C10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970475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B5F6EC9-2E66-488E-A596-F2EB01A17D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42111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AA6D1-9298-4A41-9BB7-047757DC50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82829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CBE015-6232-479A-B5DF-2F61E05CFE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ransition>
    <p:pull dir="l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343024"/>
            <a:ext cx="8380095" cy="288131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800" b="1" dirty="0" smtClean="0">
                <a:latin typeface="+mn-lt"/>
              </a:rPr>
              <a:t>Device Loan/Demonstration</a:t>
            </a:r>
            <a:br>
              <a:rPr lang="en-US" altLang="en-US" sz="4800" b="1" dirty="0" smtClean="0">
                <a:latin typeface="+mn-lt"/>
              </a:rPr>
            </a:br>
            <a:r>
              <a:rPr lang="en-US" altLang="en-US" sz="4800" b="1" dirty="0" smtClean="0">
                <a:latin typeface="+mn-lt"/>
              </a:rPr>
              <a:t>Program </a:t>
            </a:r>
            <a:r>
              <a:rPr lang="en-US" altLang="en-US" sz="4800" b="1" dirty="0" smtClean="0">
                <a:latin typeface="+mn-lt"/>
              </a:rPr>
              <a:t>Structure </a:t>
            </a:r>
            <a:br>
              <a:rPr lang="en-US" altLang="en-US" sz="4800" b="1" dirty="0" smtClean="0">
                <a:latin typeface="+mn-lt"/>
              </a:rPr>
            </a:br>
            <a:r>
              <a:rPr lang="en-US" altLang="en-US" sz="3200" b="1" i="1" dirty="0" smtClean="0">
                <a:latin typeface="+mn-lt"/>
              </a:rPr>
              <a:t>Essentials to </a:t>
            </a:r>
            <a:r>
              <a:rPr lang="en-US" altLang="en-US" sz="3200" b="1" i="1" dirty="0" smtClean="0">
                <a:latin typeface="+mn-lt"/>
              </a:rPr>
              <a:t>Consider  - </a:t>
            </a:r>
            <a:r>
              <a:rPr lang="en-US" altLang="en-US" sz="3200" b="1" i="1" dirty="0" smtClean="0">
                <a:latin typeface="+mn-lt"/>
              </a:rPr>
              <a:t>and Reconsider Regularly  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idx="1"/>
          </p:nvPr>
        </p:nvSpPr>
        <p:spPr>
          <a:xfrm>
            <a:off x="4357371" y="5181600"/>
            <a:ext cx="4327524" cy="914400"/>
          </a:xfrm>
        </p:spPr>
        <p:txBody>
          <a:bodyPr>
            <a:noAutofit/>
          </a:bodyPr>
          <a:lstStyle/>
          <a:p>
            <a:pPr algn="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3200" dirty="0" smtClean="0"/>
              <a:t>Dr. Diane Cordry </a:t>
            </a:r>
            <a:r>
              <a:rPr lang="en-US" altLang="en-US" sz="3200" dirty="0" smtClean="0"/>
              <a:t>Golden</a:t>
            </a:r>
          </a:p>
          <a:p>
            <a:pPr algn="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3200" dirty="0" smtClean="0"/>
              <a:t>ATAP/CATADA </a:t>
            </a:r>
            <a:endParaRPr lang="en-US" altLang="en-US" sz="32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32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	</a:t>
            </a:r>
          </a:p>
        </p:txBody>
      </p:sp>
      <p:sp>
        <p:nvSpPr>
          <p:cNvPr id="4100" name="Text Box 1028"/>
          <p:cNvSpPr txBox="1">
            <a:spLocks noChangeArrowheads="1"/>
          </p:cNvSpPr>
          <p:nvPr/>
        </p:nvSpPr>
        <p:spPr bwMode="auto">
          <a:xfrm>
            <a:off x="3032125" y="3767138"/>
            <a:ext cx="374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810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924800" cy="297180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If you aren’t in over your head, how do you know how tall you are? </a:t>
            </a:r>
          </a:p>
          <a:p>
            <a:pPr algn="l" eaLnBrk="1" hangingPunct="1">
              <a:spcBef>
                <a:spcPct val="0"/>
              </a:spcBef>
            </a:pPr>
            <a:endParaRPr lang="en-US" altLang="en-US" sz="3600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r" eaLnBrk="1" hangingPunct="1"/>
            <a:r>
              <a:rPr lang="en-US" altLang="en-US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---- T.S. Elliot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590800"/>
            <a:ext cx="8077200" cy="2971800"/>
          </a:xfrm>
        </p:spPr>
        <p:txBody>
          <a:bodyPr/>
          <a:lstStyle/>
          <a:p>
            <a:pPr algn="l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en-US" sz="40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“If you come to a fork in the road – take it. ”</a:t>
            </a:r>
            <a:r>
              <a:rPr lang="en-US" altLang="en-US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 </a:t>
            </a:r>
          </a:p>
          <a:p>
            <a:pPr algn="l" eaLnBrk="1" hangingPunct="1">
              <a:spcBef>
                <a:spcPct val="0"/>
              </a:spcBef>
            </a:pPr>
            <a:endParaRPr lang="en-US" altLang="en-US" sz="3600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r" eaLnBrk="1" hangingPunct="1"/>
            <a:r>
              <a:rPr lang="en-US" altLang="en-US" sz="36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---- Yogi </a:t>
            </a:r>
            <a:r>
              <a:rPr lang="en-US" altLang="en-US" sz="36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BerrA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 b="1" dirty="0" smtClean="0">
                <a:latin typeface="+mn-lt"/>
              </a:rPr>
              <a:t>Primary Considerations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9248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1.  </a:t>
            </a:r>
            <a:r>
              <a:rPr lang="en-US" altLang="en-US" sz="3000" b="1" dirty="0" smtClean="0"/>
              <a:t>Programmatic Scope - Your State &amp; Resources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</a:t>
            </a:r>
            <a:r>
              <a:rPr lang="en-US" altLang="en-US" sz="2600" b="1" dirty="0" smtClean="0"/>
              <a:t>Statewide reach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600" b="1" dirty="0"/>
              <a:t>	</a:t>
            </a:r>
            <a:r>
              <a:rPr lang="en-US" altLang="en-US" sz="2600" b="1" dirty="0" smtClean="0"/>
              <a:t>	Equipment inventory size/scope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600" b="1" dirty="0"/>
              <a:t>	</a:t>
            </a:r>
            <a:r>
              <a:rPr lang="en-US" altLang="en-US" sz="2600" b="1" dirty="0" smtClean="0"/>
              <a:t>	Staff expertise to support inventory size/scope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000" b="1" dirty="0" smtClean="0"/>
              <a:t>2.  Administrative Structure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</a:t>
            </a:r>
            <a:r>
              <a:rPr lang="en-US" altLang="en-US" sz="2600" b="1" dirty="0" smtClean="0"/>
              <a:t>Centralized and decentralized pros and cons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000" b="1" dirty="0" smtClean="0"/>
              <a:t>3.  Costs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</a:t>
            </a:r>
            <a:r>
              <a:rPr lang="en-US" altLang="en-US" sz="2600" b="1" dirty="0"/>
              <a:t>E</a:t>
            </a:r>
            <a:r>
              <a:rPr lang="en-US" altLang="en-US" sz="2600" b="1" dirty="0" smtClean="0"/>
              <a:t>quipment versus operational costs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400" b="1" dirty="0" smtClean="0">
                <a:latin typeface="+mn-lt"/>
              </a:rPr>
              <a:t>Programmatic Scope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>
          <a:xfrm>
            <a:off x="575310" y="1905000"/>
            <a:ext cx="80391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3300" b="1" dirty="0" smtClean="0"/>
              <a:t>Statewide Reach Requirements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	</a:t>
            </a:r>
            <a:r>
              <a:rPr lang="en-US" altLang="en-US" sz="2800" b="1" dirty="0" smtClean="0"/>
              <a:t>Square miles to cover?  </a:t>
            </a:r>
            <a:r>
              <a:rPr lang="en-US" altLang="en-US" sz="2800" b="1" dirty="0" smtClean="0"/>
              <a:t>Population </a:t>
            </a:r>
            <a:r>
              <a:rPr lang="en-US" altLang="en-US" sz="2800" b="1" dirty="0" smtClean="0"/>
              <a:t>density?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smtClean="0"/>
              <a:t>	Transportation/Shipping Options?</a:t>
            </a:r>
            <a:r>
              <a:rPr lang="en-US" altLang="en-US" sz="3100" b="1" dirty="0" smtClean="0"/>
              <a:t> </a:t>
            </a:r>
            <a:endParaRPr lang="en-US" altLang="en-US" sz="3100" b="1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800" b="1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3300" b="1" dirty="0" smtClean="0"/>
              <a:t>Inventory </a:t>
            </a:r>
            <a:r>
              <a:rPr lang="en-US" altLang="en-US" sz="3300" b="1" dirty="0" smtClean="0"/>
              <a:t>Depth/Breadth	</a:t>
            </a:r>
            <a:r>
              <a:rPr lang="en-US" altLang="en-US" sz="2400" b="1" dirty="0" smtClean="0"/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</a:t>
            </a:r>
            <a:r>
              <a:rPr lang="en-US" altLang="en-US" sz="2800" b="1" dirty="0" smtClean="0"/>
              <a:t>Number and Types of Devices</a:t>
            </a:r>
            <a:r>
              <a:rPr lang="en-US" altLang="en-US" sz="2800" b="1" dirty="0" smtClean="0"/>
              <a:t>?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800" b="1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300" b="1" dirty="0" smtClean="0"/>
              <a:t>Expertise </a:t>
            </a:r>
            <a:r>
              <a:rPr lang="en-US" altLang="en-US" sz="3300" b="1" dirty="0" smtClean="0"/>
              <a:t>Level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	</a:t>
            </a:r>
            <a:r>
              <a:rPr lang="en-US" altLang="en-US" sz="2800" b="1" dirty="0" smtClean="0"/>
              <a:t>Matches Inventory Depth/Breadth</a:t>
            </a:r>
            <a:r>
              <a:rPr lang="en-US" altLang="en-US" sz="2800" b="1" dirty="0" smtClean="0"/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800" b="1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800" b="1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300" b="1" dirty="0" smtClean="0"/>
              <a:t>Demo vs. Loan Decision Making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 dirty="0" smtClean="0"/>
              <a:t>		What AT types more likely to require loan? </a:t>
            </a:r>
            <a:endParaRPr lang="en-US" alt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286604"/>
            <a:ext cx="7543800" cy="98022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400" b="1" dirty="0" smtClean="0">
                <a:latin typeface="+mn-lt"/>
              </a:rPr>
              <a:t>Administrative Structure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idx="1"/>
          </p:nvPr>
        </p:nvSpPr>
        <p:spPr>
          <a:xfrm>
            <a:off x="404812" y="1981200"/>
            <a:ext cx="8334375" cy="4351338"/>
          </a:xfrm>
        </p:spPr>
        <p:txBody>
          <a:bodyPr numCol="2"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Centralized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 Leverage state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 Savings (volume buy, vendor connections)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 Concentrate high level staff expertise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 Reduce duplicative equipment/services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 Direct oversight/control (consistent data)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Decentralized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Leverage local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 Utilize existing equipment pools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Operational savings (less shipping, donated space)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Increased consumer connection (less distance)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Less oversight/control (data) – work on stability/consistency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1"/>
            <a:ext cx="7886700" cy="83819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800" b="1" dirty="0" smtClean="0">
                <a:latin typeface="+mn-lt"/>
              </a:rPr>
              <a:t>Costs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2286000"/>
            <a:ext cx="3810000" cy="3810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b="1" dirty="0" smtClean="0"/>
              <a:t>Equipment</a:t>
            </a:r>
          </a:p>
          <a:p>
            <a:pPr lvl="1" eaLnBrk="1" hangingPunct="1"/>
            <a:r>
              <a:rPr lang="en-US" altLang="en-US" sz="2800" b="1" dirty="0" smtClean="0"/>
              <a:t>Can be periodic</a:t>
            </a:r>
          </a:p>
          <a:p>
            <a:pPr lvl="1" eaLnBrk="1" hangingPunct="1"/>
            <a:r>
              <a:rPr lang="en-US" altLang="en-US" sz="2800" b="1" dirty="0" smtClean="0"/>
              <a:t>Can be adjusted with understanding of impact on program scope</a:t>
            </a:r>
          </a:p>
          <a:p>
            <a:pPr lvl="1" eaLnBrk="1" hangingPunct="1"/>
            <a:r>
              <a:rPr lang="en-US" altLang="en-US" sz="2800" b="1" dirty="0" smtClean="0"/>
              <a:t>Easier to leverage external funding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00600" y="2286000"/>
            <a:ext cx="3810000" cy="3810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200" b="1" dirty="0" smtClean="0"/>
              <a:t>Operational</a:t>
            </a:r>
          </a:p>
          <a:p>
            <a:pPr lvl="1" eaLnBrk="1" hangingPunct="1"/>
            <a:r>
              <a:rPr lang="en-US" altLang="en-US" sz="2800" b="1" dirty="0" smtClean="0"/>
              <a:t>Annual in nature</a:t>
            </a:r>
          </a:p>
          <a:p>
            <a:pPr lvl="1" eaLnBrk="1" hangingPunct="1"/>
            <a:r>
              <a:rPr lang="en-US" altLang="en-US" sz="2800" b="1" dirty="0" smtClean="0"/>
              <a:t>Once program model implemented, difficult to adjust</a:t>
            </a:r>
          </a:p>
          <a:p>
            <a:pPr lvl="1" eaLnBrk="1" hangingPunct="1"/>
            <a:r>
              <a:rPr lang="en-US" altLang="en-US" sz="2800" b="1" dirty="0" smtClean="0"/>
              <a:t>More difficult to leverage external funding</a:t>
            </a:r>
          </a:p>
          <a:p>
            <a:pPr lvl="1" eaLnBrk="1" hangingPunct="1"/>
            <a:endParaRPr lang="en-US" alt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967" y="304800"/>
            <a:ext cx="77724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400" b="1" dirty="0" smtClean="0">
                <a:latin typeface="+mn-lt"/>
              </a:rPr>
              <a:t>Evaluating Program Structure  </a:t>
            </a:r>
            <a:r>
              <a:rPr lang="en-US" altLang="en-US" sz="4400" b="1" dirty="0" smtClean="0"/>
              <a:t/>
            </a:r>
            <a:br>
              <a:rPr lang="en-US" altLang="en-US" sz="4400" b="1" dirty="0" smtClean="0"/>
            </a:br>
            <a:endParaRPr lang="en-US" altLang="en-US" sz="31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6240" y="1828800"/>
            <a:ext cx="8319135" cy="44805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Has your program structure changed at all?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Can the current structure be improved?   </a:t>
            </a:r>
            <a:endParaRPr lang="en-US" altLang="en-US" sz="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What are the current existing resources for the activity? </a:t>
            </a:r>
          </a:p>
          <a:p>
            <a:pPr lvl="2" eaLnBrk="1" hangingPunct="1"/>
            <a:r>
              <a:rPr lang="en-US" altLang="en-US" sz="2800" b="1" dirty="0" smtClean="0"/>
              <a:t>Statewide, local, internal</a:t>
            </a:r>
          </a:p>
          <a:p>
            <a:pPr lvl="2" eaLnBrk="1" hangingPunct="1"/>
            <a:r>
              <a:rPr lang="en-US" altLang="en-US" sz="2800" b="1" dirty="0" smtClean="0"/>
              <a:t>Existing equipment pools</a:t>
            </a:r>
          </a:p>
          <a:p>
            <a:pPr lvl="2" eaLnBrk="1" hangingPunct="1"/>
            <a:r>
              <a:rPr lang="en-US" altLang="en-US" sz="2800" b="1" dirty="0" smtClean="0"/>
              <a:t>Existing expertise available</a:t>
            </a:r>
          </a:p>
          <a:p>
            <a:pPr lvl="2" eaLnBrk="1" hangingPunct="1"/>
            <a:r>
              <a:rPr lang="en-US" altLang="en-US" sz="2800" b="1" dirty="0" smtClean="0"/>
              <a:t>Current or needed administrative relationships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Are you maximizing use of the existing resources with your current structure?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967" y="152400"/>
            <a:ext cx="6584633" cy="9620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4400" b="1" dirty="0" smtClean="0">
                <a:latin typeface="+mn-lt"/>
              </a:rPr>
              <a:t>Identify “Best-fit” Structure  </a:t>
            </a:r>
            <a:endParaRPr lang="en-US" altLang="en-US" sz="3100" b="1" dirty="0" smtClean="0">
              <a:latin typeface="+mn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0993" y="1905000"/>
            <a:ext cx="8394382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 b="1" dirty="0" smtClean="0"/>
              <a:t>Identify supportable structure that matches your: </a:t>
            </a:r>
          </a:p>
          <a:p>
            <a:pPr lvl="2" eaLnBrk="1" hangingPunct="1"/>
            <a:r>
              <a:rPr lang="en-US" altLang="en-US" sz="2600" b="1" dirty="0" smtClean="0"/>
              <a:t>In-house and external resources best </a:t>
            </a:r>
          </a:p>
          <a:p>
            <a:pPr lvl="2" eaLnBrk="1" hangingPunct="1"/>
            <a:r>
              <a:rPr lang="en-US" altLang="en-US" sz="2600" b="1" dirty="0" smtClean="0"/>
              <a:t>Leverage all resources possible (but have plan B for continued operation minus those resources)</a:t>
            </a:r>
          </a:p>
          <a:p>
            <a:pPr lvl="2" eaLnBrk="1" hangingPunct="1"/>
            <a:r>
              <a:rPr lang="en-US" altLang="en-US" sz="2600" b="1" dirty="0" smtClean="0"/>
              <a:t>Don’t be afraid to mix central/decentralized structures or change structure over time to meet needs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 b="1" dirty="0" smtClean="0"/>
              <a:t>Identify supportable scope that matches resources </a:t>
            </a:r>
          </a:p>
          <a:p>
            <a:pPr lvl="2" eaLnBrk="1" hangingPunct="1"/>
            <a:r>
              <a:rPr lang="en-US" altLang="en-US" sz="2600" b="1" dirty="0" smtClean="0"/>
              <a:t>Make sure equipment level = expertise level</a:t>
            </a:r>
          </a:p>
          <a:p>
            <a:pPr lvl="2" eaLnBrk="1" hangingPunct="1"/>
            <a:r>
              <a:rPr lang="en-US" altLang="en-US" sz="2600" b="1" dirty="0" smtClean="0"/>
              <a:t>Shoot for incremental building</a:t>
            </a:r>
          </a:p>
          <a:p>
            <a:pPr lvl="2" eaLnBrk="1" hangingPunct="1"/>
            <a:r>
              <a:rPr lang="en-US" altLang="en-US" sz="2600" b="1" dirty="0" smtClean="0"/>
              <a:t>Build relationships for external funding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1528"/>
      </p:ext>
    </p:extLst>
  </p:cSld>
  <p:clrMapOvr>
    <a:masterClrMapping/>
  </p:clrMapOvr>
  <p:transition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2937"/>
            <a:ext cx="6553200" cy="10657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My program structure . . .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077200" cy="3735494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smtClean="0"/>
              <a:t>Is centralized</a:t>
            </a:r>
            <a:r>
              <a:rPr lang="en-US" sz="2800" b="1" dirty="0"/>
              <a:t>, decentralized or </a:t>
            </a:r>
            <a:r>
              <a:rPr lang="en-US" sz="2800" b="1" dirty="0" smtClean="0"/>
              <a:t>hybrid – why? </a:t>
            </a:r>
            <a:endParaRPr lang="en-US" sz="2800" b="1" dirty="0"/>
          </a:p>
          <a:p>
            <a:pPr lvl="0"/>
            <a:r>
              <a:rPr lang="en-US" sz="2800" b="1" dirty="0" smtClean="0"/>
              <a:t>Is effective or is not </a:t>
            </a:r>
            <a:r>
              <a:rPr lang="en-US" sz="2800" b="1" dirty="0"/>
              <a:t>effective for </a:t>
            </a:r>
            <a:r>
              <a:rPr lang="en-US" sz="2800" b="1" dirty="0" smtClean="0"/>
              <a:t>my state – why? </a:t>
            </a:r>
            <a:endParaRPr lang="en-US" sz="2800" b="1" dirty="0"/>
          </a:p>
          <a:p>
            <a:pPr lvl="0"/>
            <a:r>
              <a:rPr lang="en-US" sz="2800" b="1" dirty="0" smtClean="0"/>
              <a:t>Has changed or has not changed over time – why? </a:t>
            </a:r>
            <a:endParaRPr lang="en-US" sz="2800" b="1" dirty="0"/>
          </a:p>
          <a:p>
            <a:pPr lvl="0"/>
            <a:r>
              <a:rPr lang="en-US" sz="2800" b="1" dirty="0" smtClean="0"/>
              <a:t>Is especially </a:t>
            </a:r>
            <a:r>
              <a:rPr lang="en-US" sz="2800" b="1" dirty="0"/>
              <a:t>successful, effective or </a:t>
            </a:r>
            <a:r>
              <a:rPr lang="en-US" sz="2800" b="1" dirty="0" smtClean="0"/>
              <a:t>unique – what is? </a:t>
            </a:r>
          </a:p>
          <a:p>
            <a:pPr lvl="0"/>
            <a:r>
              <a:rPr lang="en-US" sz="2800" b="1" dirty="0" smtClean="0"/>
              <a:t>Is </a:t>
            </a:r>
            <a:r>
              <a:rPr lang="en-US" sz="2800" b="1" dirty="0"/>
              <a:t>not so </a:t>
            </a:r>
            <a:r>
              <a:rPr lang="en-US" sz="2800" b="1" dirty="0" smtClean="0"/>
              <a:t>successful or effective </a:t>
            </a:r>
            <a:r>
              <a:rPr lang="en-US" sz="2800" b="1" dirty="0"/>
              <a:t>or is a major </a:t>
            </a:r>
            <a:r>
              <a:rPr lang="en-US" sz="2800" b="1" dirty="0" smtClean="0"/>
              <a:t>challenge – what is?  </a:t>
            </a:r>
            <a:endParaRPr lang="en-US" sz="28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04800"/>
            <a:ext cx="942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83575"/>
      </p:ext>
    </p:extLst>
  </p:cSld>
  <p:clrMapOvr>
    <a:masterClrMapping/>
  </p:clrMapOvr>
  <p:transition>
    <p:pull dir="ld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1570</TotalTime>
  <Words>360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Calibri</vt:lpstr>
      <vt:lpstr>Calibri Light</vt:lpstr>
      <vt:lpstr>Tahoma</vt:lpstr>
      <vt:lpstr>Wingdings</vt:lpstr>
      <vt:lpstr>Retrospect</vt:lpstr>
      <vt:lpstr>Device Loan/Demonstration Program Structure  Essentials to Consider  - and Reconsider Regularly  </vt:lpstr>
      <vt:lpstr>PowerPoint Presentation</vt:lpstr>
      <vt:lpstr>Primary Considerations</vt:lpstr>
      <vt:lpstr>Programmatic Scope</vt:lpstr>
      <vt:lpstr>Administrative Structure</vt:lpstr>
      <vt:lpstr>Costs</vt:lpstr>
      <vt:lpstr>Evaluating Program Structure   </vt:lpstr>
      <vt:lpstr>Identify “Best-fit” Structure  </vt:lpstr>
      <vt:lpstr>My program structure . . . </vt:lpstr>
      <vt:lpstr>PowerPoint Presentation</vt:lpstr>
    </vt:vector>
  </TitlesOfParts>
  <Company>MO Assistive Technology Project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RSMo. 191.850</dc:title>
  <dc:creator>dcgolden</dc:creator>
  <cp:lastModifiedBy>Diane</cp:lastModifiedBy>
  <cp:revision>150</cp:revision>
  <cp:lastPrinted>1601-01-01T00:00:00Z</cp:lastPrinted>
  <dcterms:created xsi:type="dcterms:W3CDTF">2002-04-08T17:30:52Z</dcterms:created>
  <dcterms:modified xsi:type="dcterms:W3CDTF">2016-02-12T17:32:34Z</dcterms:modified>
</cp:coreProperties>
</file>