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256" r:id="rId2"/>
    <p:sldId id="257" r:id="rId3"/>
    <p:sldId id="258" r:id="rId4"/>
    <p:sldId id="259" r:id="rId5"/>
    <p:sldId id="261" r:id="rId6"/>
    <p:sldId id="270" r:id="rId7"/>
    <p:sldId id="271" r:id="rId8"/>
    <p:sldId id="273" r:id="rId9"/>
    <p:sldId id="260" r:id="rId10"/>
    <p:sldId id="274" r:id="rId11"/>
    <p:sldId id="262" r:id="rId12"/>
    <p:sldId id="264" r:id="rId13"/>
    <p:sldId id="275" r:id="rId14"/>
    <p:sldId id="265" r:id="rId15"/>
    <p:sldId id="266" r:id="rId16"/>
    <p:sldId id="267" r:id="rId17"/>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5"/>
    <p:restoredTop sz="89741" autoAdjust="0"/>
  </p:normalViewPr>
  <p:slideViewPr>
    <p:cSldViewPr snapToGrid="0" snapToObjects="1">
      <p:cViewPr varScale="1">
        <p:scale>
          <a:sx n="133" d="100"/>
          <a:sy n="133" d="100"/>
        </p:scale>
        <p:origin x="512"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8275" y="0"/>
            <a:ext cx="3043238" cy="465138"/>
          </a:xfrm>
          <a:prstGeom prst="rect">
            <a:avLst/>
          </a:prstGeom>
        </p:spPr>
        <p:txBody>
          <a:bodyPr vert="horz" lIns="91440" tIns="45720" rIns="91440" bIns="45720" rtlCol="0"/>
          <a:lstStyle>
            <a:lvl1pPr algn="r">
              <a:defRPr sz="1200"/>
            </a:lvl1pPr>
          </a:lstStyle>
          <a:p>
            <a:fld id="{A9C77595-D9A2-49C4-9127-D8F71A29493A}" type="datetimeFigureOut">
              <a:rPr lang="en-US" smtClean="0"/>
              <a:t>6/10/19</a:t>
            </a:fld>
            <a:endParaRPr lang="en-US"/>
          </a:p>
        </p:txBody>
      </p:sp>
      <p:sp>
        <p:nvSpPr>
          <p:cNvPr id="4" name="Footer Placeholder 3"/>
          <p:cNvSpPr>
            <a:spLocks noGrp="1"/>
          </p:cNvSpPr>
          <p:nvPr>
            <p:ph type="ftr" sz="quarter" idx="2"/>
          </p:nvPr>
        </p:nvSpPr>
        <p:spPr>
          <a:xfrm>
            <a:off x="0" y="8842375"/>
            <a:ext cx="3043238"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8275" y="8842375"/>
            <a:ext cx="3043238" cy="465138"/>
          </a:xfrm>
          <a:prstGeom prst="rect">
            <a:avLst/>
          </a:prstGeom>
        </p:spPr>
        <p:txBody>
          <a:bodyPr vert="horz" lIns="91440" tIns="45720" rIns="91440" bIns="45720" rtlCol="0" anchor="b"/>
          <a:lstStyle>
            <a:lvl1pPr algn="r">
              <a:defRPr sz="1200"/>
            </a:lvl1pPr>
          </a:lstStyle>
          <a:p>
            <a:fld id="{208E2E57-8138-40B6-A3F1-666B64DD6B50}" type="slidenum">
              <a:rPr lang="en-US" smtClean="0"/>
              <a:t>‹#›</a:t>
            </a:fld>
            <a:endParaRPr lang="en-US"/>
          </a:p>
        </p:txBody>
      </p:sp>
    </p:spTree>
    <p:extLst>
      <p:ext uri="{BB962C8B-B14F-4D97-AF65-F5344CB8AC3E}">
        <p14:creationId xmlns:p14="http://schemas.microsoft.com/office/powerpoint/2010/main" val="7559411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89D99762-C351-9949-974C-B3DDEE803872}" type="datetimeFigureOut">
              <a:rPr lang="en-US" smtClean="0"/>
              <a:t>6/10/19</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92A92FBF-A383-7346-9B2A-C832E36D116F}" type="slidenum">
              <a:rPr lang="en-US" smtClean="0"/>
              <a:t>‹#›</a:t>
            </a:fld>
            <a:endParaRPr lang="en-US"/>
          </a:p>
        </p:txBody>
      </p:sp>
    </p:spTree>
    <p:extLst>
      <p:ext uri="{BB962C8B-B14F-4D97-AF65-F5344CB8AC3E}">
        <p14:creationId xmlns:p14="http://schemas.microsoft.com/office/powerpoint/2010/main" val="3305532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CINDY</a:t>
            </a:r>
          </a:p>
        </p:txBody>
      </p:sp>
      <p:sp>
        <p:nvSpPr>
          <p:cNvPr id="4" name="Slide Number Placeholder 3"/>
          <p:cNvSpPr>
            <a:spLocks noGrp="1"/>
          </p:cNvSpPr>
          <p:nvPr>
            <p:ph type="sldNum" sz="quarter" idx="10"/>
          </p:nvPr>
        </p:nvSpPr>
        <p:spPr/>
        <p:txBody>
          <a:bodyPr/>
          <a:lstStyle/>
          <a:p>
            <a:fld id="{92A92FBF-A383-7346-9B2A-C832E36D116F}" type="slidenum">
              <a:rPr lang="en-US" smtClean="0"/>
              <a:t>1</a:t>
            </a:fld>
            <a:endParaRPr lang="en-US"/>
          </a:p>
        </p:txBody>
      </p:sp>
    </p:spTree>
    <p:extLst>
      <p:ext uri="{BB962C8B-B14F-4D97-AF65-F5344CB8AC3E}">
        <p14:creationId xmlns:p14="http://schemas.microsoft.com/office/powerpoint/2010/main" val="23469392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7638" y="1163638"/>
            <a:ext cx="4187825" cy="3141662"/>
          </a:xfrm>
        </p:spPr>
      </p:sp>
      <p:sp>
        <p:nvSpPr>
          <p:cNvPr id="3" name="Notes Placeholder 2"/>
          <p:cNvSpPr>
            <a:spLocks noGrp="1"/>
          </p:cNvSpPr>
          <p:nvPr>
            <p:ph type="body" idx="1"/>
          </p:nvPr>
        </p:nvSpPr>
        <p:spPr/>
        <p:txBody>
          <a:bodyPr/>
          <a:lstStyle/>
          <a:p>
            <a:r>
              <a:rPr lang="en-US" dirty="0"/>
              <a:t>Steve</a:t>
            </a:r>
            <a:r>
              <a:rPr lang="en-US" baseline="0" dirty="0"/>
              <a:t>   </a:t>
            </a:r>
            <a:r>
              <a:rPr lang="en-US" dirty="0"/>
              <a:t>At Modern</a:t>
            </a:r>
            <a:r>
              <a:rPr lang="en-US" baseline="0" dirty="0"/>
              <a:t> Dog, the employer partnered with us to carve a list of tasks that were considered by them to be unmet needs, or tasks that needed to be completed regularly but were not always completed on time when groomers were busy on higher level duties</a:t>
            </a:r>
          </a:p>
          <a:p>
            <a:endParaRPr lang="en-US" baseline="0" dirty="0"/>
          </a:p>
          <a:p>
            <a:r>
              <a:rPr lang="en-US" baseline="0" dirty="0"/>
              <a:t>Nancy proved invaluable in the shop during her internship while completing these designated tasks , and by the end of her 10 week internship she was offered the opportunity to stay on as a regular employee </a:t>
            </a:r>
            <a:endParaRPr lang="en-US" dirty="0"/>
          </a:p>
        </p:txBody>
      </p:sp>
      <p:sp>
        <p:nvSpPr>
          <p:cNvPr id="4" name="Slide Number Placeholder 3"/>
          <p:cNvSpPr>
            <a:spLocks noGrp="1"/>
          </p:cNvSpPr>
          <p:nvPr>
            <p:ph type="sldNum" sz="quarter" idx="10"/>
          </p:nvPr>
        </p:nvSpPr>
        <p:spPr/>
        <p:txBody>
          <a:bodyPr/>
          <a:lstStyle/>
          <a:p>
            <a:fld id="{EE31AD48-6A9E-4271-A469-4267946EF636}"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1918810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Cindy</a:t>
            </a:r>
          </a:p>
        </p:txBody>
      </p:sp>
      <p:sp>
        <p:nvSpPr>
          <p:cNvPr id="4" name="Slide Number Placeholder 3"/>
          <p:cNvSpPr>
            <a:spLocks noGrp="1"/>
          </p:cNvSpPr>
          <p:nvPr>
            <p:ph type="sldNum" sz="quarter" idx="10"/>
          </p:nvPr>
        </p:nvSpPr>
        <p:spPr/>
        <p:txBody>
          <a:bodyPr/>
          <a:lstStyle/>
          <a:p>
            <a:fld id="{92A92FBF-A383-7346-9B2A-C832E36D116F}" type="slidenum">
              <a:rPr lang="en-US" smtClean="0"/>
              <a:t>11</a:t>
            </a:fld>
            <a:endParaRPr lang="en-US"/>
          </a:p>
        </p:txBody>
      </p:sp>
    </p:spTree>
    <p:extLst>
      <p:ext uri="{BB962C8B-B14F-4D97-AF65-F5344CB8AC3E}">
        <p14:creationId xmlns:p14="http://schemas.microsoft.com/office/powerpoint/2010/main" val="14582224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CINDY</a:t>
            </a:r>
          </a:p>
        </p:txBody>
      </p:sp>
      <p:sp>
        <p:nvSpPr>
          <p:cNvPr id="4" name="Slide Number Placeholder 3"/>
          <p:cNvSpPr>
            <a:spLocks noGrp="1"/>
          </p:cNvSpPr>
          <p:nvPr>
            <p:ph type="sldNum" sz="quarter" idx="10"/>
          </p:nvPr>
        </p:nvSpPr>
        <p:spPr/>
        <p:txBody>
          <a:bodyPr/>
          <a:lstStyle/>
          <a:p>
            <a:fld id="{6046DC43-825D-DD4A-B3D5-E73AD94BD15C}" type="slidenum">
              <a:rPr lang="en-US" smtClean="0"/>
              <a:t>12</a:t>
            </a:fld>
            <a:endParaRPr lang="en-US"/>
          </a:p>
        </p:txBody>
      </p:sp>
    </p:spTree>
    <p:extLst>
      <p:ext uri="{BB962C8B-B14F-4D97-AF65-F5344CB8AC3E}">
        <p14:creationId xmlns:p14="http://schemas.microsoft.com/office/powerpoint/2010/main" val="3209238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7638" y="1163638"/>
            <a:ext cx="4187825" cy="3141662"/>
          </a:xfrm>
        </p:spPr>
      </p:sp>
      <p:sp>
        <p:nvSpPr>
          <p:cNvPr id="3" name="Notes Placeholder 2"/>
          <p:cNvSpPr>
            <a:spLocks noGrp="1"/>
          </p:cNvSpPr>
          <p:nvPr>
            <p:ph type="body" idx="1"/>
          </p:nvPr>
        </p:nvSpPr>
        <p:spPr/>
        <p:txBody>
          <a:bodyPr/>
          <a:lstStyle/>
          <a:p>
            <a:r>
              <a:rPr lang="en-US" dirty="0"/>
              <a:t>Steve  Nancy continues to be truly fulfilled at her job – it is the primary</a:t>
            </a:r>
            <a:r>
              <a:rPr lang="en-US" baseline="0" dirty="0"/>
              <a:t> thing she talks about to others. And Modern Dog was integrated her into their team, acknowledging how she contributes to their workplace in big ways</a:t>
            </a:r>
            <a:endParaRPr lang="en-US" dirty="0"/>
          </a:p>
        </p:txBody>
      </p:sp>
      <p:sp>
        <p:nvSpPr>
          <p:cNvPr id="4" name="Slide Number Placeholder 3"/>
          <p:cNvSpPr>
            <a:spLocks noGrp="1"/>
          </p:cNvSpPr>
          <p:nvPr>
            <p:ph type="sldNum" sz="quarter" idx="10"/>
          </p:nvPr>
        </p:nvSpPr>
        <p:spPr/>
        <p:txBody>
          <a:bodyPr/>
          <a:lstStyle/>
          <a:p>
            <a:fld id="{EE31AD48-6A9E-4271-A469-4267946EF636}"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4153353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Cindy/Steve</a:t>
            </a:r>
          </a:p>
        </p:txBody>
      </p:sp>
      <p:sp>
        <p:nvSpPr>
          <p:cNvPr id="4" name="Slide Number Placeholder 3"/>
          <p:cNvSpPr>
            <a:spLocks noGrp="1"/>
          </p:cNvSpPr>
          <p:nvPr>
            <p:ph type="sldNum" sz="quarter" idx="10"/>
          </p:nvPr>
        </p:nvSpPr>
        <p:spPr/>
        <p:txBody>
          <a:bodyPr/>
          <a:lstStyle/>
          <a:p>
            <a:fld id="{92A92FBF-A383-7346-9B2A-C832E36D116F}" type="slidenum">
              <a:rPr lang="en-US" smtClean="0"/>
              <a:t>14</a:t>
            </a:fld>
            <a:endParaRPr lang="en-US"/>
          </a:p>
        </p:txBody>
      </p:sp>
    </p:spTree>
    <p:extLst>
      <p:ext uri="{BB962C8B-B14F-4D97-AF65-F5344CB8AC3E}">
        <p14:creationId xmlns:p14="http://schemas.microsoft.com/office/powerpoint/2010/main" val="3141984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Cindy/Steve</a:t>
            </a:r>
          </a:p>
        </p:txBody>
      </p:sp>
      <p:sp>
        <p:nvSpPr>
          <p:cNvPr id="4" name="Slide Number Placeholder 3"/>
          <p:cNvSpPr>
            <a:spLocks noGrp="1"/>
          </p:cNvSpPr>
          <p:nvPr>
            <p:ph type="sldNum" sz="quarter" idx="10"/>
          </p:nvPr>
        </p:nvSpPr>
        <p:spPr/>
        <p:txBody>
          <a:bodyPr/>
          <a:lstStyle/>
          <a:p>
            <a:fld id="{92A92FBF-A383-7346-9B2A-C832E36D116F}" type="slidenum">
              <a:rPr lang="en-US" smtClean="0"/>
              <a:t>15</a:t>
            </a:fld>
            <a:endParaRPr lang="en-US"/>
          </a:p>
        </p:txBody>
      </p:sp>
    </p:spTree>
    <p:extLst>
      <p:ext uri="{BB962C8B-B14F-4D97-AF65-F5344CB8AC3E}">
        <p14:creationId xmlns:p14="http://schemas.microsoft.com/office/powerpoint/2010/main" val="2927561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Steve</a:t>
            </a:r>
            <a:r>
              <a:rPr lang="en-US" baseline="0" dirty="0"/>
              <a:t>   </a:t>
            </a:r>
            <a:r>
              <a:rPr lang="en-US" dirty="0"/>
              <a:t>So basically, competitive integrated employment is defined by compensation and integration.  The type or amount of support does not determine whether a position is consider to be Competitive Integrated Employment</a:t>
            </a:r>
          </a:p>
        </p:txBody>
      </p:sp>
      <p:sp>
        <p:nvSpPr>
          <p:cNvPr id="4" name="Slide Number Placeholder 3"/>
          <p:cNvSpPr>
            <a:spLocks noGrp="1"/>
          </p:cNvSpPr>
          <p:nvPr>
            <p:ph type="sldNum" sz="quarter" idx="5"/>
          </p:nvPr>
        </p:nvSpPr>
        <p:spPr/>
        <p:txBody>
          <a:bodyPr/>
          <a:lstStyle/>
          <a:p>
            <a:fld id="{92A92FBF-A383-7346-9B2A-C832E36D116F}" type="slidenum">
              <a:rPr lang="en-US" smtClean="0"/>
              <a:t>2</a:t>
            </a:fld>
            <a:endParaRPr lang="en-US"/>
          </a:p>
        </p:txBody>
      </p:sp>
    </p:spTree>
    <p:extLst>
      <p:ext uri="{BB962C8B-B14F-4D97-AF65-F5344CB8AC3E}">
        <p14:creationId xmlns:p14="http://schemas.microsoft.com/office/powerpoint/2010/main" val="2096388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Cindy   Supported employment is not group employment – group employment is just that, group employment.  </a:t>
            </a:r>
          </a:p>
          <a:p>
            <a:endParaRPr lang="en-US" dirty="0"/>
          </a:p>
          <a:p>
            <a:r>
              <a:rPr lang="en-US" dirty="0"/>
              <a:t>So why do we want to make this distinction?  Sometimes we hear things like a person has to be </a:t>
            </a:r>
            <a:r>
              <a:rPr lang="en-US" dirty="0" err="1"/>
              <a:t>indepent</a:t>
            </a:r>
            <a:r>
              <a:rPr lang="en-US" dirty="0"/>
              <a:t> in order to be competitively employed and that just is not the case… </a:t>
            </a:r>
          </a:p>
        </p:txBody>
      </p:sp>
      <p:sp>
        <p:nvSpPr>
          <p:cNvPr id="4" name="Slide Number Placeholder 3"/>
          <p:cNvSpPr>
            <a:spLocks noGrp="1"/>
          </p:cNvSpPr>
          <p:nvPr>
            <p:ph type="sldNum" sz="quarter" idx="5"/>
          </p:nvPr>
        </p:nvSpPr>
        <p:spPr/>
        <p:txBody>
          <a:bodyPr/>
          <a:lstStyle/>
          <a:p>
            <a:fld id="{92A92FBF-A383-7346-9B2A-C832E36D116F}" type="slidenum">
              <a:rPr lang="en-US" smtClean="0"/>
              <a:t>3</a:t>
            </a:fld>
            <a:endParaRPr lang="en-US"/>
          </a:p>
        </p:txBody>
      </p:sp>
    </p:spTree>
    <p:extLst>
      <p:ext uri="{BB962C8B-B14F-4D97-AF65-F5344CB8AC3E}">
        <p14:creationId xmlns:p14="http://schemas.microsoft.com/office/powerpoint/2010/main" val="753155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Cindy</a:t>
            </a:r>
          </a:p>
        </p:txBody>
      </p:sp>
      <p:sp>
        <p:nvSpPr>
          <p:cNvPr id="4" name="Slide Number Placeholder 3"/>
          <p:cNvSpPr>
            <a:spLocks noGrp="1"/>
          </p:cNvSpPr>
          <p:nvPr>
            <p:ph type="sldNum" sz="quarter" idx="10"/>
          </p:nvPr>
        </p:nvSpPr>
        <p:spPr/>
        <p:txBody>
          <a:bodyPr/>
          <a:lstStyle/>
          <a:p>
            <a:fld id="{92A92FBF-A383-7346-9B2A-C832E36D116F}" type="slidenum">
              <a:rPr lang="en-US" smtClean="0"/>
              <a:t>4</a:t>
            </a:fld>
            <a:endParaRPr lang="en-US"/>
          </a:p>
        </p:txBody>
      </p:sp>
    </p:spTree>
    <p:extLst>
      <p:ext uri="{BB962C8B-B14F-4D97-AF65-F5344CB8AC3E}">
        <p14:creationId xmlns:p14="http://schemas.microsoft.com/office/powerpoint/2010/main" val="1775799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CINDY</a:t>
            </a:r>
          </a:p>
        </p:txBody>
      </p:sp>
      <p:sp>
        <p:nvSpPr>
          <p:cNvPr id="4" name="Slide Number Placeholder 3"/>
          <p:cNvSpPr>
            <a:spLocks noGrp="1"/>
          </p:cNvSpPr>
          <p:nvPr>
            <p:ph type="sldNum" sz="quarter" idx="10"/>
          </p:nvPr>
        </p:nvSpPr>
        <p:spPr/>
        <p:txBody>
          <a:bodyPr/>
          <a:lstStyle/>
          <a:p>
            <a:fld id="{6046DC43-825D-DD4A-B3D5-E73AD94BD15C}" type="slidenum">
              <a:rPr lang="en-US" smtClean="0"/>
              <a:t>5</a:t>
            </a:fld>
            <a:endParaRPr lang="en-US"/>
          </a:p>
        </p:txBody>
      </p:sp>
    </p:spTree>
    <p:extLst>
      <p:ext uri="{BB962C8B-B14F-4D97-AF65-F5344CB8AC3E}">
        <p14:creationId xmlns:p14="http://schemas.microsoft.com/office/powerpoint/2010/main" val="3798156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163638"/>
            <a:ext cx="5584825" cy="3141662"/>
          </a:xfrm>
        </p:spPr>
      </p:sp>
      <p:sp>
        <p:nvSpPr>
          <p:cNvPr id="3" name="Notes Placeholder 2"/>
          <p:cNvSpPr>
            <a:spLocks noGrp="1"/>
          </p:cNvSpPr>
          <p:nvPr>
            <p:ph type="body" idx="1"/>
          </p:nvPr>
        </p:nvSpPr>
        <p:spPr/>
        <p:txBody>
          <a:bodyPr/>
          <a:lstStyle/>
          <a:p>
            <a:r>
              <a:rPr lang="en-US" dirty="0"/>
              <a:t>Steve  -Since transitioning out of high school, Nancy attended WORK,</a:t>
            </a:r>
            <a:r>
              <a:rPr lang="en-US" baseline="0" dirty="0"/>
              <a:t> Inc. 5 days a week to participate in sheltered workshop jobs</a:t>
            </a:r>
          </a:p>
          <a:p>
            <a:r>
              <a:rPr lang="en-US" baseline="0" dirty="0"/>
              <a:t>-Nancy loved having a paycheck and doing piecework, it gave her enormous pride and defined her idea of work and what daily adult life was as she knew it</a:t>
            </a:r>
          </a:p>
          <a:p>
            <a:r>
              <a:rPr lang="en-US" baseline="0" dirty="0"/>
              <a:t>-When the workshops closed, Nancy appeared totally lost. Her family was angry that they could not keep her in a workshop and not confident that she would find competitive employment or be safe in the community. </a:t>
            </a:r>
          </a:p>
          <a:p>
            <a:endParaRPr lang="en-US" baseline="0" dirty="0"/>
          </a:p>
          <a:p>
            <a:r>
              <a:rPr lang="en-US" baseline="0" dirty="0"/>
              <a:t>-During the transformation to Community Based Day Services at Work Inc, Nancy was always the first one to ask to go out of the building on trips and would avidly participate in volunteer site work, but she still wanted </a:t>
            </a:r>
          </a:p>
          <a:p>
            <a:endParaRPr lang="en-US" baseline="0" dirty="0"/>
          </a:p>
          <a:p>
            <a:r>
              <a:rPr lang="en-US" baseline="0" dirty="0"/>
              <a:t>-During a time when Nancy and her family felt they had very little certainty about her Nancy was one of the first participants randomly selected to participate in Work </a:t>
            </a:r>
            <a:r>
              <a:rPr lang="en-US" baseline="0" dirty="0" err="1"/>
              <a:t>Inc’s</a:t>
            </a:r>
            <a:r>
              <a:rPr lang="en-US" baseline="0" dirty="0"/>
              <a:t> new customized employment program </a:t>
            </a:r>
            <a:r>
              <a:rPr lang="en-US" i="1" baseline="0" dirty="0"/>
              <a:t>Pathways to Careers</a:t>
            </a:r>
            <a:endParaRPr lang="en-US" dirty="0"/>
          </a:p>
        </p:txBody>
      </p:sp>
      <p:sp>
        <p:nvSpPr>
          <p:cNvPr id="4" name="Slide Number Placeholder 3"/>
          <p:cNvSpPr>
            <a:spLocks noGrp="1"/>
          </p:cNvSpPr>
          <p:nvPr>
            <p:ph type="sldNum" sz="quarter" idx="10"/>
          </p:nvPr>
        </p:nvSpPr>
        <p:spPr/>
        <p:txBody>
          <a:bodyPr/>
          <a:lstStyle/>
          <a:p>
            <a:fld id="{EE31AD48-6A9E-4271-A469-4267946EF636}"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826616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7638" y="1163638"/>
            <a:ext cx="4187825" cy="3141662"/>
          </a:xfrm>
        </p:spPr>
      </p:sp>
      <p:sp>
        <p:nvSpPr>
          <p:cNvPr id="3" name="Notes Placeholder 2"/>
          <p:cNvSpPr>
            <a:spLocks noGrp="1"/>
          </p:cNvSpPr>
          <p:nvPr>
            <p:ph type="body" idx="1"/>
          </p:nvPr>
        </p:nvSpPr>
        <p:spPr/>
        <p:txBody>
          <a:bodyPr/>
          <a:lstStyle/>
          <a:p>
            <a:r>
              <a:rPr lang="en-US" dirty="0"/>
              <a:t>Steve  - In that Nancy</a:t>
            </a:r>
            <a:r>
              <a:rPr lang="en-US" baseline="0" dirty="0"/>
              <a:t> had been in the workshop environment for so long, Discovery was uniquely useful for…. </a:t>
            </a:r>
            <a:br>
              <a:rPr lang="en-US" baseline="0" dirty="0"/>
            </a:br>
            <a:r>
              <a:rPr lang="en-US" baseline="0" dirty="0"/>
              <a:t>	-revealing her ideal conditions for employment, especially when not restricted to the highly controlled workshop environment </a:t>
            </a:r>
            <a:br>
              <a:rPr lang="en-US" baseline="0" dirty="0"/>
            </a:br>
            <a:r>
              <a:rPr lang="en-US" baseline="0" dirty="0"/>
              <a:t>	-learning how the workshop environment experience shaped her work habits, preferences and skillset </a:t>
            </a:r>
            <a:br>
              <a:rPr lang="en-US" baseline="0" dirty="0"/>
            </a:br>
            <a:r>
              <a:rPr lang="en-US" baseline="0" dirty="0"/>
              <a:t>	- learning about all the things she did in her daily life already that could be translated into terms of work, or rather, which skills might 		also take be  	needed in a workplace </a:t>
            </a:r>
          </a:p>
          <a:p>
            <a:r>
              <a:rPr lang="en-US" baseline="0" dirty="0"/>
              <a:t>	-exposing her to new possibilities and empowering her to consider new options through unfamiliar discovery activity </a:t>
            </a:r>
          </a:p>
          <a:p>
            <a:endParaRPr lang="en-US" baseline="0" dirty="0"/>
          </a:p>
          <a:p>
            <a:r>
              <a:rPr lang="en-US" baseline="0" dirty="0"/>
              <a:t>In this particular image, Nancy is completing a task at a volunteer site organized by the community based day program. A subtle skill we began to see across different routines in Nancy's life was her ability to arrange things in a spatially efficient manner as we can see here, and as we also noticed at her residence in the care she took to fold and store her own garments</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EE31AD48-6A9E-4271-A469-4267946EF636}"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3710099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7638" y="1163638"/>
            <a:ext cx="4187825" cy="3141662"/>
          </a:xfrm>
        </p:spPr>
      </p:sp>
      <p:sp>
        <p:nvSpPr>
          <p:cNvPr id="3" name="Notes Placeholder 2"/>
          <p:cNvSpPr>
            <a:spLocks noGrp="1"/>
          </p:cNvSpPr>
          <p:nvPr>
            <p:ph type="body" idx="1"/>
          </p:nvPr>
        </p:nvSpPr>
        <p:spPr/>
        <p:txBody>
          <a:bodyPr/>
          <a:lstStyle/>
          <a:p>
            <a:r>
              <a:rPr lang="en-US" dirty="0"/>
              <a:t>Steve   Through her internship experience at</a:t>
            </a:r>
            <a:r>
              <a:rPr lang="en-US" baseline="0" dirty="0"/>
              <a:t> a local pre-school, we learned an immense amount about Nancy’s support needs, strongest skills, environmental preferences, community access experience, and more all while simulating an actual work experience to further corroborate what we could expect from a future job, and what would need to be refined in a future job.</a:t>
            </a:r>
          </a:p>
          <a:p>
            <a:endParaRPr lang="en-US" baseline="0" dirty="0"/>
          </a:p>
          <a:p>
            <a:r>
              <a:rPr lang="en-US" baseline="0" dirty="0"/>
              <a:t>For the sake of time though, we will discuss that the biggest take away from her work experience was that Nancy’s success was largely impacted by being visible and social in the workplace. </a:t>
            </a:r>
          </a:p>
          <a:p>
            <a:r>
              <a:rPr lang="en-US" baseline="0" dirty="0"/>
              <a:t>Our next step was to </a:t>
            </a:r>
            <a:r>
              <a:rPr lang="en-US" baseline="0" dirty="0" err="1"/>
              <a:t>takle</a:t>
            </a:r>
            <a:r>
              <a:rPr lang="en-US" baseline="0" dirty="0"/>
              <a:t> this understanding in relation to one of her primary interest areas – working with dogs. </a:t>
            </a:r>
          </a:p>
          <a:p>
            <a:endParaRPr lang="en-US" baseline="0" dirty="0"/>
          </a:p>
          <a:p>
            <a:r>
              <a:rPr lang="en-US" baseline="0" dirty="0"/>
              <a:t>We opted to seek a second internship experience at a local Groomer. </a:t>
            </a:r>
            <a:endParaRPr lang="en-US" dirty="0"/>
          </a:p>
        </p:txBody>
      </p:sp>
      <p:sp>
        <p:nvSpPr>
          <p:cNvPr id="4" name="Slide Number Placeholder 3"/>
          <p:cNvSpPr>
            <a:spLocks noGrp="1"/>
          </p:cNvSpPr>
          <p:nvPr>
            <p:ph type="sldNum" sz="quarter" idx="10"/>
          </p:nvPr>
        </p:nvSpPr>
        <p:spPr/>
        <p:txBody>
          <a:bodyPr/>
          <a:lstStyle/>
          <a:p>
            <a:fld id="{EE31AD48-6A9E-4271-A469-4267946EF636}"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2330830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Cindy</a:t>
            </a:r>
          </a:p>
        </p:txBody>
      </p:sp>
      <p:sp>
        <p:nvSpPr>
          <p:cNvPr id="4" name="Slide Number Placeholder 3"/>
          <p:cNvSpPr>
            <a:spLocks noGrp="1"/>
          </p:cNvSpPr>
          <p:nvPr>
            <p:ph type="sldNum" sz="quarter" idx="10"/>
          </p:nvPr>
        </p:nvSpPr>
        <p:spPr/>
        <p:txBody>
          <a:bodyPr/>
          <a:lstStyle/>
          <a:p>
            <a:fld id="{92A92FBF-A383-7346-9B2A-C832E36D116F}" type="slidenum">
              <a:rPr lang="en-US" smtClean="0"/>
              <a:t>9</a:t>
            </a:fld>
            <a:endParaRPr lang="en-US"/>
          </a:p>
        </p:txBody>
      </p:sp>
    </p:spTree>
    <p:extLst>
      <p:ext uri="{BB962C8B-B14F-4D97-AF65-F5344CB8AC3E}">
        <p14:creationId xmlns:p14="http://schemas.microsoft.com/office/powerpoint/2010/main" val="3181871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49ABD-2D86-F948-B7E7-DF3814D4A6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43A276-8378-BC4E-9077-B40514D79F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289FDC-021D-6E4D-BF32-BAA02399CA67}"/>
              </a:ext>
            </a:extLst>
          </p:cNvPr>
          <p:cNvSpPr>
            <a:spLocks noGrp="1"/>
          </p:cNvSpPr>
          <p:nvPr>
            <p:ph type="dt" sz="half" idx="10"/>
          </p:nvPr>
        </p:nvSpPr>
        <p:spPr/>
        <p:txBody>
          <a:bodyPr/>
          <a:lstStyle/>
          <a:p>
            <a:fld id="{A9940E96-5AD5-1745-AAF6-703374303D6D}" type="datetimeFigureOut">
              <a:rPr lang="en-US" smtClean="0"/>
              <a:t>6/10/19</a:t>
            </a:fld>
            <a:endParaRPr lang="en-US"/>
          </a:p>
        </p:txBody>
      </p:sp>
      <p:sp>
        <p:nvSpPr>
          <p:cNvPr id="5" name="Footer Placeholder 4">
            <a:extLst>
              <a:ext uri="{FF2B5EF4-FFF2-40B4-BE49-F238E27FC236}">
                <a16:creationId xmlns:a16="http://schemas.microsoft.com/office/drawing/2014/main" id="{986551F4-C7CE-7446-BFCD-68C5F77042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9EC01C-F5F0-4841-8E81-B4D1818DF663}"/>
              </a:ext>
            </a:extLst>
          </p:cNvPr>
          <p:cNvSpPr>
            <a:spLocks noGrp="1"/>
          </p:cNvSpPr>
          <p:nvPr>
            <p:ph type="sldNum" sz="quarter" idx="12"/>
          </p:nvPr>
        </p:nvSpPr>
        <p:spPr/>
        <p:txBody>
          <a:bodyPr/>
          <a:lstStyle/>
          <a:p>
            <a:fld id="{797F4294-D80F-F544-9E3D-A1DAB2E8E154}" type="slidenum">
              <a:rPr lang="en-US" smtClean="0"/>
              <a:t>‹#›</a:t>
            </a:fld>
            <a:endParaRPr lang="en-US"/>
          </a:p>
        </p:txBody>
      </p:sp>
    </p:spTree>
    <p:extLst>
      <p:ext uri="{BB962C8B-B14F-4D97-AF65-F5344CB8AC3E}">
        <p14:creationId xmlns:p14="http://schemas.microsoft.com/office/powerpoint/2010/main" val="2015893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7EEF7-6150-F04C-AE2C-92B96FCC90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C52936-2D76-AB49-B912-978CAB11F0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788540-7A00-E143-9477-B8B2ABB1024E}"/>
              </a:ext>
            </a:extLst>
          </p:cNvPr>
          <p:cNvSpPr>
            <a:spLocks noGrp="1"/>
          </p:cNvSpPr>
          <p:nvPr>
            <p:ph type="dt" sz="half" idx="10"/>
          </p:nvPr>
        </p:nvSpPr>
        <p:spPr/>
        <p:txBody>
          <a:bodyPr/>
          <a:lstStyle/>
          <a:p>
            <a:fld id="{A9940E96-5AD5-1745-AAF6-703374303D6D}" type="datetimeFigureOut">
              <a:rPr lang="en-US" smtClean="0"/>
              <a:t>6/10/19</a:t>
            </a:fld>
            <a:endParaRPr lang="en-US"/>
          </a:p>
        </p:txBody>
      </p:sp>
      <p:sp>
        <p:nvSpPr>
          <p:cNvPr id="5" name="Footer Placeholder 4">
            <a:extLst>
              <a:ext uri="{FF2B5EF4-FFF2-40B4-BE49-F238E27FC236}">
                <a16:creationId xmlns:a16="http://schemas.microsoft.com/office/drawing/2014/main" id="{52774324-4A54-0D44-9BD5-57D5D64517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C01F6D-2B70-DF43-911A-942857495E7D}"/>
              </a:ext>
            </a:extLst>
          </p:cNvPr>
          <p:cNvSpPr>
            <a:spLocks noGrp="1"/>
          </p:cNvSpPr>
          <p:nvPr>
            <p:ph type="sldNum" sz="quarter" idx="12"/>
          </p:nvPr>
        </p:nvSpPr>
        <p:spPr/>
        <p:txBody>
          <a:bodyPr/>
          <a:lstStyle/>
          <a:p>
            <a:fld id="{797F4294-D80F-F544-9E3D-A1DAB2E8E154}" type="slidenum">
              <a:rPr lang="en-US" smtClean="0"/>
              <a:t>‹#›</a:t>
            </a:fld>
            <a:endParaRPr lang="en-US"/>
          </a:p>
        </p:txBody>
      </p:sp>
    </p:spTree>
    <p:extLst>
      <p:ext uri="{BB962C8B-B14F-4D97-AF65-F5344CB8AC3E}">
        <p14:creationId xmlns:p14="http://schemas.microsoft.com/office/powerpoint/2010/main" val="2835170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86257B-30D1-B241-BA11-1CCF5851F1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C656FD-3A81-9048-ABAB-592A037FB3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B1C2E9-AA83-3148-BC3E-243D37F799A5}"/>
              </a:ext>
            </a:extLst>
          </p:cNvPr>
          <p:cNvSpPr>
            <a:spLocks noGrp="1"/>
          </p:cNvSpPr>
          <p:nvPr>
            <p:ph type="dt" sz="half" idx="10"/>
          </p:nvPr>
        </p:nvSpPr>
        <p:spPr/>
        <p:txBody>
          <a:bodyPr/>
          <a:lstStyle/>
          <a:p>
            <a:fld id="{A9940E96-5AD5-1745-AAF6-703374303D6D}" type="datetimeFigureOut">
              <a:rPr lang="en-US" smtClean="0"/>
              <a:t>6/10/19</a:t>
            </a:fld>
            <a:endParaRPr lang="en-US"/>
          </a:p>
        </p:txBody>
      </p:sp>
      <p:sp>
        <p:nvSpPr>
          <p:cNvPr id="5" name="Footer Placeholder 4">
            <a:extLst>
              <a:ext uri="{FF2B5EF4-FFF2-40B4-BE49-F238E27FC236}">
                <a16:creationId xmlns:a16="http://schemas.microsoft.com/office/drawing/2014/main" id="{41CF331C-B852-594E-B221-AC87E7CE12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617169-4D06-CA4F-AF81-F7DD414329C6}"/>
              </a:ext>
            </a:extLst>
          </p:cNvPr>
          <p:cNvSpPr>
            <a:spLocks noGrp="1"/>
          </p:cNvSpPr>
          <p:nvPr>
            <p:ph type="sldNum" sz="quarter" idx="12"/>
          </p:nvPr>
        </p:nvSpPr>
        <p:spPr/>
        <p:txBody>
          <a:bodyPr/>
          <a:lstStyle/>
          <a:p>
            <a:fld id="{797F4294-D80F-F544-9E3D-A1DAB2E8E154}" type="slidenum">
              <a:rPr lang="en-US" smtClean="0"/>
              <a:t>‹#›</a:t>
            </a:fld>
            <a:endParaRPr lang="en-US"/>
          </a:p>
        </p:txBody>
      </p:sp>
    </p:spTree>
    <p:extLst>
      <p:ext uri="{BB962C8B-B14F-4D97-AF65-F5344CB8AC3E}">
        <p14:creationId xmlns:p14="http://schemas.microsoft.com/office/powerpoint/2010/main" val="2404230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26452-0A1B-4A42-8D05-1D5F6C997F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B99038-62A3-9040-8075-FCC408DB8C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34348E-44C5-0F49-811E-00A1352FCD73}"/>
              </a:ext>
            </a:extLst>
          </p:cNvPr>
          <p:cNvSpPr>
            <a:spLocks noGrp="1"/>
          </p:cNvSpPr>
          <p:nvPr>
            <p:ph type="dt" sz="half" idx="10"/>
          </p:nvPr>
        </p:nvSpPr>
        <p:spPr/>
        <p:txBody>
          <a:bodyPr/>
          <a:lstStyle/>
          <a:p>
            <a:fld id="{A9940E96-5AD5-1745-AAF6-703374303D6D}" type="datetimeFigureOut">
              <a:rPr lang="en-US" smtClean="0"/>
              <a:t>6/10/19</a:t>
            </a:fld>
            <a:endParaRPr lang="en-US"/>
          </a:p>
        </p:txBody>
      </p:sp>
      <p:sp>
        <p:nvSpPr>
          <p:cNvPr id="5" name="Footer Placeholder 4">
            <a:extLst>
              <a:ext uri="{FF2B5EF4-FFF2-40B4-BE49-F238E27FC236}">
                <a16:creationId xmlns:a16="http://schemas.microsoft.com/office/drawing/2014/main" id="{195B20CD-FF13-B540-843F-729792C917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A7793F-069B-314C-8DB8-EF5557F172E9}"/>
              </a:ext>
            </a:extLst>
          </p:cNvPr>
          <p:cNvSpPr>
            <a:spLocks noGrp="1"/>
          </p:cNvSpPr>
          <p:nvPr>
            <p:ph type="sldNum" sz="quarter" idx="12"/>
          </p:nvPr>
        </p:nvSpPr>
        <p:spPr/>
        <p:txBody>
          <a:bodyPr/>
          <a:lstStyle/>
          <a:p>
            <a:fld id="{797F4294-D80F-F544-9E3D-A1DAB2E8E154}" type="slidenum">
              <a:rPr lang="en-US" smtClean="0"/>
              <a:t>‹#›</a:t>
            </a:fld>
            <a:endParaRPr lang="en-US"/>
          </a:p>
        </p:txBody>
      </p:sp>
    </p:spTree>
    <p:extLst>
      <p:ext uri="{BB962C8B-B14F-4D97-AF65-F5344CB8AC3E}">
        <p14:creationId xmlns:p14="http://schemas.microsoft.com/office/powerpoint/2010/main" val="3823548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D1980-3FBE-3743-8892-A057507A87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1651E6-3694-5C48-9B99-41E2343EA9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06C86F-06C2-D949-A93C-F4BDFAC9F856}"/>
              </a:ext>
            </a:extLst>
          </p:cNvPr>
          <p:cNvSpPr>
            <a:spLocks noGrp="1"/>
          </p:cNvSpPr>
          <p:nvPr>
            <p:ph type="dt" sz="half" idx="10"/>
          </p:nvPr>
        </p:nvSpPr>
        <p:spPr/>
        <p:txBody>
          <a:bodyPr/>
          <a:lstStyle/>
          <a:p>
            <a:fld id="{A9940E96-5AD5-1745-AAF6-703374303D6D}" type="datetimeFigureOut">
              <a:rPr lang="en-US" smtClean="0"/>
              <a:t>6/10/19</a:t>
            </a:fld>
            <a:endParaRPr lang="en-US"/>
          </a:p>
        </p:txBody>
      </p:sp>
      <p:sp>
        <p:nvSpPr>
          <p:cNvPr id="5" name="Footer Placeholder 4">
            <a:extLst>
              <a:ext uri="{FF2B5EF4-FFF2-40B4-BE49-F238E27FC236}">
                <a16:creationId xmlns:a16="http://schemas.microsoft.com/office/drawing/2014/main" id="{385A7A18-6722-6947-ADFA-AB9E4D10F0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F1E800-2189-BC4F-A8B4-03D94CBAC1FA}"/>
              </a:ext>
            </a:extLst>
          </p:cNvPr>
          <p:cNvSpPr>
            <a:spLocks noGrp="1"/>
          </p:cNvSpPr>
          <p:nvPr>
            <p:ph type="sldNum" sz="quarter" idx="12"/>
          </p:nvPr>
        </p:nvSpPr>
        <p:spPr/>
        <p:txBody>
          <a:bodyPr/>
          <a:lstStyle/>
          <a:p>
            <a:fld id="{797F4294-D80F-F544-9E3D-A1DAB2E8E154}" type="slidenum">
              <a:rPr lang="en-US" smtClean="0"/>
              <a:t>‹#›</a:t>
            </a:fld>
            <a:endParaRPr lang="en-US"/>
          </a:p>
        </p:txBody>
      </p:sp>
    </p:spTree>
    <p:extLst>
      <p:ext uri="{BB962C8B-B14F-4D97-AF65-F5344CB8AC3E}">
        <p14:creationId xmlns:p14="http://schemas.microsoft.com/office/powerpoint/2010/main" val="1892762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1BF49-30E7-6647-A0D6-B856C7BA04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E8FBF5-99FC-904B-811B-37866491A9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1EC7B6-754F-E14C-83BD-C2C9D9A418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F125D2-B6AC-2441-8635-58D17E05905A}"/>
              </a:ext>
            </a:extLst>
          </p:cNvPr>
          <p:cNvSpPr>
            <a:spLocks noGrp="1"/>
          </p:cNvSpPr>
          <p:nvPr>
            <p:ph type="dt" sz="half" idx="10"/>
          </p:nvPr>
        </p:nvSpPr>
        <p:spPr/>
        <p:txBody>
          <a:bodyPr/>
          <a:lstStyle/>
          <a:p>
            <a:fld id="{A9940E96-5AD5-1745-AAF6-703374303D6D}" type="datetimeFigureOut">
              <a:rPr lang="en-US" smtClean="0"/>
              <a:t>6/10/19</a:t>
            </a:fld>
            <a:endParaRPr lang="en-US"/>
          </a:p>
        </p:txBody>
      </p:sp>
      <p:sp>
        <p:nvSpPr>
          <p:cNvPr id="6" name="Footer Placeholder 5">
            <a:extLst>
              <a:ext uri="{FF2B5EF4-FFF2-40B4-BE49-F238E27FC236}">
                <a16:creationId xmlns:a16="http://schemas.microsoft.com/office/drawing/2014/main" id="{90943CA2-D5C9-AF41-AD8F-6B21714AE2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EC0F81-24FD-B646-8F97-E7F1AB537003}"/>
              </a:ext>
            </a:extLst>
          </p:cNvPr>
          <p:cNvSpPr>
            <a:spLocks noGrp="1"/>
          </p:cNvSpPr>
          <p:nvPr>
            <p:ph type="sldNum" sz="quarter" idx="12"/>
          </p:nvPr>
        </p:nvSpPr>
        <p:spPr/>
        <p:txBody>
          <a:bodyPr/>
          <a:lstStyle/>
          <a:p>
            <a:fld id="{797F4294-D80F-F544-9E3D-A1DAB2E8E154}" type="slidenum">
              <a:rPr lang="en-US" smtClean="0"/>
              <a:t>‹#›</a:t>
            </a:fld>
            <a:endParaRPr lang="en-US"/>
          </a:p>
        </p:txBody>
      </p:sp>
    </p:spTree>
    <p:extLst>
      <p:ext uri="{BB962C8B-B14F-4D97-AF65-F5344CB8AC3E}">
        <p14:creationId xmlns:p14="http://schemas.microsoft.com/office/powerpoint/2010/main" val="375036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2BA83-76CC-4A4D-973C-CEBE3F87E8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DBDCA0-54BA-5E41-9A87-2D34E6CF21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318446-F7E4-714F-A5F3-212F2FE6F1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07B4E1-2D51-3D4D-8C0E-5838A65397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3721E0-5475-6F42-9FBA-13B8B6FC8C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400B37-AFC2-C645-B620-3D95C78CC71C}"/>
              </a:ext>
            </a:extLst>
          </p:cNvPr>
          <p:cNvSpPr>
            <a:spLocks noGrp="1"/>
          </p:cNvSpPr>
          <p:nvPr>
            <p:ph type="dt" sz="half" idx="10"/>
          </p:nvPr>
        </p:nvSpPr>
        <p:spPr/>
        <p:txBody>
          <a:bodyPr/>
          <a:lstStyle/>
          <a:p>
            <a:fld id="{A9940E96-5AD5-1745-AAF6-703374303D6D}" type="datetimeFigureOut">
              <a:rPr lang="en-US" smtClean="0"/>
              <a:t>6/10/19</a:t>
            </a:fld>
            <a:endParaRPr lang="en-US"/>
          </a:p>
        </p:txBody>
      </p:sp>
      <p:sp>
        <p:nvSpPr>
          <p:cNvPr id="8" name="Footer Placeholder 7">
            <a:extLst>
              <a:ext uri="{FF2B5EF4-FFF2-40B4-BE49-F238E27FC236}">
                <a16:creationId xmlns:a16="http://schemas.microsoft.com/office/drawing/2014/main" id="{C9384246-408E-3140-91B7-776C69E8E1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10EBB5-4F7B-154B-9DB5-F3FCDFC59028}"/>
              </a:ext>
            </a:extLst>
          </p:cNvPr>
          <p:cNvSpPr>
            <a:spLocks noGrp="1"/>
          </p:cNvSpPr>
          <p:nvPr>
            <p:ph type="sldNum" sz="quarter" idx="12"/>
          </p:nvPr>
        </p:nvSpPr>
        <p:spPr/>
        <p:txBody>
          <a:bodyPr/>
          <a:lstStyle/>
          <a:p>
            <a:fld id="{797F4294-D80F-F544-9E3D-A1DAB2E8E154}" type="slidenum">
              <a:rPr lang="en-US" smtClean="0"/>
              <a:t>‹#›</a:t>
            </a:fld>
            <a:endParaRPr lang="en-US"/>
          </a:p>
        </p:txBody>
      </p:sp>
    </p:spTree>
    <p:extLst>
      <p:ext uri="{BB962C8B-B14F-4D97-AF65-F5344CB8AC3E}">
        <p14:creationId xmlns:p14="http://schemas.microsoft.com/office/powerpoint/2010/main" val="3225703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510EA-C188-5A46-BC07-8BEDE5F3DA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6A1A0A-6A56-CE44-AC35-B4D37B91CB89}"/>
              </a:ext>
            </a:extLst>
          </p:cNvPr>
          <p:cNvSpPr>
            <a:spLocks noGrp="1"/>
          </p:cNvSpPr>
          <p:nvPr>
            <p:ph type="dt" sz="half" idx="10"/>
          </p:nvPr>
        </p:nvSpPr>
        <p:spPr/>
        <p:txBody>
          <a:bodyPr/>
          <a:lstStyle/>
          <a:p>
            <a:fld id="{A9940E96-5AD5-1745-AAF6-703374303D6D}" type="datetimeFigureOut">
              <a:rPr lang="en-US" smtClean="0"/>
              <a:t>6/10/19</a:t>
            </a:fld>
            <a:endParaRPr lang="en-US"/>
          </a:p>
        </p:txBody>
      </p:sp>
      <p:sp>
        <p:nvSpPr>
          <p:cNvPr id="4" name="Footer Placeholder 3">
            <a:extLst>
              <a:ext uri="{FF2B5EF4-FFF2-40B4-BE49-F238E27FC236}">
                <a16:creationId xmlns:a16="http://schemas.microsoft.com/office/drawing/2014/main" id="{C8ACF22F-B01F-1444-8134-8CD279085C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AA433B-5EA8-7741-B75C-F0FBE4CDE868}"/>
              </a:ext>
            </a:extLst>
          </p:cNvPr>
          <p:cNvSpPr>
            <a:spLocks noGrp="1"/>
          </p:cNvSpPr>
          <p:nvPr>
            <p:ph type="sldNum" sz="quarter" idx="12"/>
          </p:nvPr>
        </p:nvSpPr>
        <p:spPr/>
        <p:txBody>
          <a:bodyPr/>
          <a:lstStyle/>
          <a:p>
            <a:fld id="{797F4294-D80F-F544-9E3D-A1DAB2E8E154}" type="slidenum">
              <a:rPr lang="en-US" smtClean="0"/>
              <a:t>‹#›</a:t>
            </a:fld>
            <a:endParaRPr lang="en-US"/>
          </a:p>
        </p:txBody>
      </p:sp>
    </p:spTree>
    <p:extLst>
      <p:ext uri="{BB962C8B-B14F-4D97-AF65-F5344CB8AC3E}">
        <p14:creationId xmlns:p14="http://schemas.microsoft.com/office/powerpoint/2010/main" val="2116533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0B0839-ED7B-1545-8D2C-4E4AEA058786}"/>
              </a:ext>
            </a:extLst>
          </p:cNvPr>
          <p:cNvSpPr>
            <a:spLocks noGrp="1"/>
          </p:cNvSpPr>
          <p:nvPr>
            <p:ph type="dt" sz="half" idx="10"/>
          </p:nvPr>
        </p:nvSpPr>
        <p:spPr/>
        <p:txBody>
          <a:bodyPr/>
          <a:lstStyle/>
          <a:p>
            <a:fld id="{A9940E96-5AD5-1745-AAF6-703374303D6D}" type="datetimeFigureOut">
              <a:rPr lang="en-US" smtClean="0"/>
              <a:t>6/10/19</a:t>
            </a:fld>
            <a:endParaRPr lang="en-US"/>
          </a:p>
        </p:txBody>
      </p:sp>
      <p:sp>
        <p:nvSpPr>
          <p:cNvPr id="3" name="Footer Placeholder 2">
            <a:extLst>
              <a:ext uri="{FF2B5EF4-FFF2-40B4-BE49-F238E27FC236}">
                <a16:creationId xmlns:a16="http://schemas.microsoft.com/office/drawing/2014/main" id="{DF2D1BF3-3968-4348-A980-B96ECE252A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D5660A-8B67-9149-99E3-F8BA18B6E486}"/>
              </a:ext>
            </a:extLst>
          </p:cNvPr>
          <p:cNvSpPr>
            <a:spLocks noGrp="1"/>
          </p:cNvSpPr>
          <p:nvPr>
            <p:ph type="sldNum" sz="quarter" idx="12"/>
          </p:nvPr>
        </p:nvSpPr>
        <p:spPr/>
        <p:txBody>
          <a:bodyPr/>
          <a:lstStyle/>
          <a:p>
            <a:fld id="{797F4294-D80F-F544-9E3D-A1DAB2E8E154}" type="slidenum">
              <a:rPr lang="en-US" smtClean="0"/>
              <a:t>‹#›</a:t>
            </a:fld>
            <a:endParaRPr lang="en-US"/>
          </a:p>
        </p:txBody>
      </p:sp>
    </p:spTree>
    <p:extLst>
      <p:ext uri="{BB962C8B-B14F-4D97-AF65-F5344CB8AC3E}">
        <p14:creationId xmlns:p14="http://schemas.microsoft.com/office/powerpoint/2010/main" val="3618548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DE3AF-BE2B-8D43-9645-482B266F10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5683C9-C59D-5040-B970-F5763F3784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9CA9AF-5A96-A64B-8715-1C288FAA8A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E7F552-2AB2-744E-8F4C-0687685EA14A}"/>
              </a:ext>
            </a:extLst>
          </p:cNvPr>
          <p:cNvSpPr>
            <a:spLocks noGrp="1"/>
          </p:cNvSpPr>
          <p:nvPr>
            <p:ph type="dt" sz="half" idx="10"/>
          </p:nvPr>
        </p:nvSpPr>
        <p:spPr/>
        <p:txBody>
          <a:bodyPr/>
          <a:lstStyle/>
          <a:p>
            <a:fld id="{A9940E96-5AD5-1745-AAF6-703374303D6D}" type="datetimeFigureOut">
              <a:rPr lang="en-US" smtClean="0"/>
              <a:t>6/10/19</a:t>
            </a:fld>
            <a:endParaRPr lang="en-US"/>
          </a:p>
        </p:txBody>
      </p:sp>
      <p:sp>
        <p:nvSpPr>
          <p:cNvPr id="6" name="Footer Placeholder 5">
            <a:extLst>
              <a:ext uri="{FF2B5EF4-FFF2-40B4-BE49-F238E27FC236}">
                <a16:creationId xmlns:a16="http://schemas.microsoft.com/office/drawing/2014/main" id="{37FDAA2C-255C-974C-B4A9-EB61926976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A98B57-CEC2-4C4A-94FD-CC7C2A6B3A39}"/>
              </a:ext>
            </a:extLst>
          </p:cNvPr>
          <p:cNvSpPr>
            <a:spLocks noGrp="1"/>
          </p:cNvSpPr>
          <p:nvPr>
            <p:ph type="sldNum" sz="quarter" idx="12"/>
          </p:nvPr>
        </p:nvSpPr>
        <p:spPr/>
        <p:txBody>
          <a:bodyPr/>
          <a:lstStyle/>
          <a:p>
            <a:fld id="{797F4294-D80F-F544-9E3D-A1DAB2E8E154}" type="slidenum">
              <a:rPr lang="en-US" smtClean="0"/>
              <a:t>‹#›</a:t>
            </a:fld>
            <a:endParaRPr lang="en-US"/>
          </a:p>
        </p:txBody>
      </p:sp>
    </p:spTree>
    <p:extLst>
      <p:ext uri="{BB962C8B-B14F-4D97-AF65-F5344CB8AC3E}">
        <p14:creationId xmlns:p14="http://schemas.microsoft.com/office/powerpoint/2010/main" val="563836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C0B72-AAB5-DF4A-A53F-752575DA3F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E26D26-2E77-954C-B77B-E2D81CD0F6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A0CB3E-4F24-1441-AF14-016EAE5E7B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C88289-65F7-AC4C-B249-EE80F4486A52}"/>
              </a:ext>
            </a:extLst>
          </p:cNvPr>
          <p:cNvSpPr>
            <a:spLocks noGrp="1"/>
          </p:cNvSpPr>
          <p:nvPr>
            <p:ph type="dt" sz="half" idx="10"/>
          </p:nvPr>
        </p:nvSpPr>
        <p:spPr/>
        <p:txBody>
          <a:bodyPr/>
          <a:lstStyle/>
          <a:p>
            <a:fld id="{A9940E96-5AD5-1745-AAF6-703374303D6D}" type="datetimeFigureOut">
              <a:rPr lang="en-US" smtClean="0"/>
              <a:t>6/10/19</a:t>
            </a:fld>
            <a:endParaRPr lang="en-US"/>
          </a:p>
        </p:txBody>
      </p:sp>
      <p:sp>
        <p:nvSpPr>
          <p:cNvPr id="6" name="Footer Placeholder 5">
            <a:extLst>
              <a:ext uri="{FF2B5EF4-FFF2-40B4-BE49-F238E27FC236}">
                <a16:creationId xmlns:a16="http://schemas.microsoft.com/office/drawing/2014/main" id="{7053C2A0-2895-8C4A-9755-24BFA1D6E5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5BA60E-BE02-C744-803A-CB71EA838252}"/>
              </a:ext>
            </a:extLst>
          </p:cNvPr>
          <p:cNvSpPr>
            <a:spLocks noGrp="1"/>
          </p:cNvSpPr>
          <p:nvPr>
            <p:ph type="sldNum" sz="quarter" idx="12"/>
          </p:nvPr>
        </p:nvSpPr>
        <p:spPr/>
        <p:txBody>
          <a:bodyPr/>
          <a:lstStyle/>
          <a:p>
            <a:fld id="{797F4294-D80F-F544-9E3D-A1DAB2E8E154}" type="slidenum">
              <a:rPr lang="en-US" smtClean="0"/>
              <a:t>‹#›</a:t>
            </a:fld>
            <a:endParaRPr lang="en-US"/>
          </a:p>
        </p:txBody>
      </p:sp>
    </p:spTree>
    <p:extLst>
      <p:ext uri="{BB962C8B-B14F-4D97-AF65-F5344CB8AC3E}">
        <p14:creationId xmlns:p14="http://schemas.microsoft.com/office/powerpoint/2010/main" val="1051269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8D5E5E-770E-3B42-B8FE-A784EA3D0A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0AAE30-0120-4145-8083-7D817C5DDD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B3011C-9A18-CE40-8B03-7285D98EA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940E96-5AD5-1745-AAF6-703374303D6D}" type="datetimeFigureOut">
              <a:rPr lang="en-US" smtClean="0"/>
              <a:t>6/10/19</a:t>
            </a:fld>
            <a:endParaRPr lang="en-US"/>
          </a:p>
        </p:txBody>
      </p:sp>
      <p:sp>
        <p:nvSpPr>
          <p:cNvPr id="5" name="Footer Placeholder 4">
            <a:extLst>
              <a:ext uri="{FF2B5EF4-FFF2-40B4-BE49-F238E27FC236}">
                <a16:creationId xmlns:a16="http://schemas.microsoft.com/office/drawing/2014/main" id="{0963FF8C-4382-DB42-AFBD-674F65444F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A6A2C3D-6588-1A4F-B386-F41EA28869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7F4294-D80F-F544-9E3D-A1DAB2E8E154}" type="slidenum">
              <a:rPr lang="en-US" smtClean="0"/>
              <a:t>‹#›</a:t>
            </a:fld>
            <a:endParaRPr lang="en-US"/>
          </a:p>
        </p:txBody>
      </p:sp>
    </p:spTree>
    <p:extLst>
      <p:ext uri="{BB962C8B-B14F-4D97-AF65-F5344CB8AC3E}">
        <p14:creationId xmlns:p14="http://schemas.microsoft.com/office/powerpoint/2010/main" val="739864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https://thinkcollege.net/general-site-search?search_api_views_fulltext=grab+and+go"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www.transcen.org/" TargetMode="External"/><Relationship Id="rId5" Type="http://schemas.openxmlformats.org/officeDocument/2006/relationships/hyperlink" Target="http://www.griffinhammis.com/" TargetMode="External"/><Relationship Id="rId4" Type="http://schemas.openxmlformats.org/officeDocument/2006/relationships/hyperlink" Target="http://www.marcgold.com/"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mailto:Cindy.thomas@Umb.edu" TargetMode="External"/><Relationship Id="rId2" Type="http://schemas.openxmlformats.org/officeDocument/2006/relationships/hyperlink" Target="mailto:Saalto@workinc.org" TargetMode="Externa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close up of a red curtain&#10;&#10;Description automatically generated">
            <a:extLst>
              <a:ext uri="{FF2B5EF4-FFF2-40B4-BE49-F238E27FC236}">
                <a16:creationId xmlns:a16="http://schemas.microsoft.com/office/drawing/2014/main" id="{0DB86EF1-03B6-624D-A9EC-F4E8E9FD2415}"/>
              </a:ext>
            </a:extLst>
          </p:cNvPr>
          <p:cNvPicPr>
            <a:picLocks noChangeAspect="1"/>
          </p:cNvPicPr>
          <p:nvPr/>
        </p:nvPicPr>
        <p:blipFill>
          <a:blip r:embed="rId3"/>
          <a:stretch>
            <a:fillRect/>
          </a:stretch>
        </p:blipFill>
        <p:spPr>
          <a:xfrm>
            <a:off x="939112" y="515173"/>
            <a:ext cx="10503244" cy="5888985"/>
          </a:xfrm>
          <a:prstGeom prst="rect">
            <a:avLst/>
          </a:prstGeom>
        </p:spPr>
      </p:pic>
      <p:sp>
        <p:nvSpPr>
          <p:cNvPr id="8" name="TextBox 7">
            <a:extLst>
              <a:ext uri="{FF2B5EF4-FFF2-40B4-BE49-F238E27FC236}">
                <a16:creationId xmlns:a16="http://schemas.microsoft.com/office/drawing/2014/main" id="{F5FC3745-9CA2-AF48-B34E-F4D47888F0B6}"/>
              </a:ext>
            </a:extLst>
          </p:cNvPr>
          <p:cNvSpPr txBox="1"/>
          <p:nvPr/>
        </p:nvSpPr>
        <p:spPr>
          <a:xfrm>
            <a:off x="2669628" y="2327526"/>
            <a:ext cx="6716110" cy="1754326"/>
          </a:xfrm>
          <a:prstGeom prst="rect">
            <a:avLst/>
          </a:prstGeom>
          <a:noFill/>
        </p:spPr>
        <p:txBody>
          <a:bodyPr wrap="square" rtlCol="0">
            <a:spAutoFit/>
          </a:bodyPr>
          <a:lstStyle/>
          <a:p>
            <a:pPr algn="ctr"/>
            <a:r>
              <a:rPr lang="en-US" sz="3600" b="1" dirty="0">
                <a:solidFill>
                  <a:schemeClr val="accent4">
                    <a:lumMod val="60000"/>
                    <a:lumOff val="40000"/>
                  </a:schemeClr>
                </a:solidFill>
                <a:latin typeface="Century Gothic" panose="020B0502020202020204" pitchFamily="34" charset="0"/>
              </a:rPr>
              <a:t>      INTRODUCING……</a:t>
            </a:r>
            <a:br>
              <a:rPr lang="en-US" sz="3600" b="1" dirty="0">
                <a:solidFill>
                  <a:schemeClr val="accent4">
                    <a:lumMod val="60000"/>
                    <a:lumOff val="40000"/>
                  </a:schemeClr>
                </a:solidFill>
                <a:latin typeface="Century Gothic" panose="020B0502020202020204" pitchFamily="34" charset="0"/>
              </a:rPr>
            </a:br>
            <a:endParaRPr lang="en-US" sz="3600" b="1" dirty="0">
              <a:solidFill>
                <a:schemeClr val="accent4">
                  <a:lumMod val="60000"/>
                  <a:lumOff val="40000"/>
                </a:schemeClr>
              </a:solidFill>
              <a:latin typeface="Century Gothic" panose="020B0502020202020204" pitchFamily="34" charset="0"/>
            </a:endParaRPr>
          </a:p>
          <a:p>
            <a:pPr algn="ctr"/>
            <a:r>
              <a:rPr lang="en-US" sz="3600" b="1" dirty="0">
                <a:solidFill>
                  <a:schemeClr val="accent4">
                    <a:lumMod val="60000"/>
                    <a:lumOff val="40000"/>
                  </a:schemeClr>
                </a:solidFill>
                <a:latin typeface="Century Gothic" panose="020B0502020202020204" pitchFamily="34" charset="0"/>
              </a:rPr>
              <a:t>Customized Employment</a:t>
            </a:r>
          </a:p>
        </p:txBody>
      </p:sp>
    </p:spTree>
    <p:extLst>
      <p:ext uri="{BB962C8B-B14F-4D97-AF65-F5344CB8AC3E}">
        <p14:creationId xmlns:p14="http://schemas.microsoft.com/office/powerpoint/2010/main" val="1396675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3657600" cy="2470150"/>
          </a:xfrm>
        </p:spPr>
        <p:txBody>
          <a:bodyPr>
            <a:normAutofit/>
          </a:bodyPr>
          <a:lstStyle/>
          <a:p>
            <a:r>
              <a:rPr lang="en-US" dirty="0">
                <a:latin typeface="Arial" pitchFamily="34" charset="0"/>
                <a:cs typeface="Arial" pitchFamily="34" charset="0"/>
              </a:rPr>
              <a:t>Customized internships often lead to customized employment</a:t>
            </a:r>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1966" b="13978"/>
          <a:stretch/>
        </p:blipFill>
        <p:spPr>
          <a:xfrm>
            <a:off x="4610099" y="457201"/>
            <a:ext cx="6966759" cy="4219575"/>
          </a:xfrm>
          <a:prstGeom prst="rect">
            <a:avLst/>
          </a:prstGeom>
          <a:ln>
            <a:solidFill>
              <a:schemeClr val="tx1"/>
            </a:solidFill>
          </a:ln>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800" y="3733800"/>
            <a:ext cx="4965701" cy="247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771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EDFDC-3E57-294D-A8E1-47839CC89052}"/>
              </a:ext>
            </a:extLst>
          </p:cNvPr>
          <p:cNvSpPr>
            <a:spLocks noGrp="1"/>
          </p:cNvSpPr>
          <p:nvPr>
            <p:ph type="title"/>
          </p:nvPr>
        </p:nvSpPr>
        <p:spPr>
          <a:xfrm>
            <a:off x="1271936" y="1239462"/>
            <a:ext cx="9122584" cy="1325563"/>
          </a:xfrm>
        </p:spPr>
        <p:txBody>
          <a:bodyPr>
            <a:normAutofit/>
          </a:bodyPr>
          <a:lstStyle/>
          <a:p>
            <a:r>
              <a:rPr lang="en-US" dirty="0"/>
              <a:t>Job Development Planning and Negotiation</a:t>
            </a:r>
          </a:p>
        </p:txBody>
      </p:sp>
      <p:sp>
        <p:nvSpPr>
          <p:cNvPr id="3" name="Content Placeholder 2">
            <a:extLst>
              <a:ext uri="{FF2B5EF4-FFF2-40B4-BE49-F238E27FC236}">
                <a16:creationId xmlns:a16="http://schemas.microsoft.com/office/drawing/2014/main" id="{7562421A-1645-7146-BD8E-53B6642310E9}"/>
              </a:ext>
            </a:extLst>
          </p:cNvPr>
          <p:cNvSpPr>
            <a:spLocks noGrp="1"/>
          </p:cNvSpPr>
          <p:nvPr>
            <p:ph idx="1"/>
          </p:nvPr>
        </p:nvSpPr>
        <p:spPr>
          <a:xfrm>
            <a:off x="1596176" y="2711670"/>
            <a:ext cx="6066118" cy="3382470"/>
          </a:xfrm>
        </p:spPr>
        <p:txBody>
          <a:bodyPr>
            <a:normAutofit fontScale="92500"/>
          </a:bodyPr>
          <a:lstStyle/>
          <a:p>
            <a:pPr marL="0" indent="0">
              <a:buNone/>
            </a:pPr>
            <a:r>
              <a:rPr lang="en-US" sz="2400" dirty="0"/>
              <a:t>Brings together what you learned in discovery and employment research and networking to develop a plan for identifying employment opportunities.</a:t>
            </a:r>
          </a:p>
          <a:p>
            <a:pPr lvl="1"/>
            <a:r>
              <a:rPr lang="en-US" dirty="0"/>
              <a:t>Start with the job seekers ideal job – conditions and contributions</a:t>
            </a:r>
          </a:p>
          <a:p>
            <a:pPr lvl="1"/>
            <a:r>
              <a:rPr lang="en-US" dirty="0"/>
              <a:t>Next consider the employer needs identified during research</a:t>
            </a:r>
          </a:p>
          <a:p>
            <a:pPr lvl="1"/>
            <a:r>
              <a:rPr lang="en-US" dirty="0"/>
              <a:t>Develop a potential task list, matching tasks needed by employer with job seekers profile</a:t>
            </a:r>
          </a:p>
          <a:p>
            <a:pPr lvl="1"/>
            <a:r>
              <a:rPr lang="en-US" dirty="0"/>
              <a:t>Develop and present a job proposal</a:t>
            </a:r>
          </a:p>
          <a:p>
            <a:pPr lvl="1"/>
            <a:endParaRPr lang="en-US" sz="1500" dirty="0"/>
          </a:p>
        </p:txBody>
      </p:sp>
      <p:sp>
        <p:nvSpPr>
          <p:cNvPr id="18"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7"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pic>
        <p:nvPicPr>
          <p:cNvPr id="5" name="Picture 4" descr="A close up of a sign&#10;&#10;Description automatically generated">
            <a:extLst>
              <a:ext uri="{FF2B5EF4-FFF2-40B4-BE49-F238E27FC236}">
                <a16:creationId xmlns:a16="http://schemas.microsoft.com/office/drawing/2014/main" id="{AF406E72-BA67-C446-BACC-130F284AEBF0}"/>
              </a:ext>
            </a:extLst>
          </p:cNvPr>
          <p:cNvPicPr>
            <a:picLocks noChangeAspect="1"/>
          </p:cNvPicPr>
          <p:nvPr/>
        </p:nvPicPr>
        <p:blipFill>
          <a:blip r:embed="rId3"/>
          <a:stretch>
            <a:fillRect/>
          </a:stretch>
        </p:blipFill>
        <p:spPr>
          <a:xfrm>
            <a:off x="8151962" y="3319342"/>
            <a:ext cx="2542433" cy="1938976"/>
          </a:xfrm>
          <a:prstGeom prst="rect">
            <a:avLst/>
          </a:prstGeom>
        </p:spPr>
      </p:pic>
    </p:spTree>
    <p:extLst>
      <p:ext uri="{BB962C8B-B14F-4D97-AF65-F5344CB8AC3E}">
        <p14:creationId xmlns:p14="http://schemas.microsoft.com/office/powerpoint/2010/main" val="289960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65431" y="406845"/>
            <a:ext cx="6586491" cy="767048"/>
          </a:xfrm>
        </p:spPr>
        <p:txBody>
          <a:bodyPr>
            <a:normAutofit/>
          </a:bodyPr>
          <a:lstStyle/>
          <a:p>
            <a:r>
              <a:rPr lang="en-US" dirty="0"/>
              <a:t>Post Employment Supports</a:t>
            </a:r>
          </a:p>
        </p:txBody>
      </p:sp>
      <p:pic>
        <p:nvPicPr>
          <p:cNvPr id="3074" name="Picture 2" descr="mage result for success"/>
          <p:cNvPicPr>
            <a:picLocks noChangeAspect="1" noChangeArrowheads="1"/>
          </p:cNvPicPr>
          <p:nvPr/>
        </p:nvPicPr>
        <p:blipFill rotWithShape="1">
          <a:blip r:embed="rId3">
            <a:extLst>
              <a:ext uri="{28A0092B-C50C-407E-A947-70E740481C1C}">
                <a14:useLocalDpi xmlns:a14="http://schemas.microsoft.com/office/drawing/2010/main" val="0"/>
              </a:ext>
            </a:extLst>
          </a:blip>
          <a:srcRect l="29474" r="32505"/>
          <a:stretch/>
        </p:blipFill>
        <p:spPr bwMode="auto">
          <a:xfrm>
            <a:off x="20" y="10"/>
            <a:ext cx="4635571" cy="6857990"/>
          </a:xfrm>
          <a:prstGeom prst="rect">
            <a:avLst/>
          </a:prstGeom>
          <a:noFill/>
          <a:effectLst/>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965431" y="1173894"/>
            <a:ext cx="6934126" cy="5416092"/>
          </a:xfrm>
        </p:spPr>
        <p:txBody>
          <a:bodyPr>
            <a:normAutofit lnSpcReduction="10000"/>
          </a:bodyPr>
          <a:lstStyle/>
          <a:p>
            <a:r>
              <a:rPr lang="en-US" sz="2400" dirty="0"/>
              <a:t>Planning for post employment supports starts during negotiation</a:t>
            </a:r>
          </a:p>
          <a:p>
            <a:pPr lvl="1"/>
            <a:r>
              <a:rPr lang="en-US" sz="1500" dirty="0"/>
              <a:t>Good work place assessment provides a foundation</a:t>
            </a:r>
          </a:p>
          <a:p>
            <a:pPr lvl="2"/>
            <a:r>
              <a:rPr lang="en-US" sz="1500" dirty="0"/>
              <a:t>Tasks</a:t>
            </a:r>
          </a:p>
          <a:p>
            <a:pPr lvl="2"/>
            <a:r>
              <a:rPr lang="en-US" sz="1500" dirty="0"/>
              <a:t>Routines</a:t>
            </a:r>
          </a:p>
          <a:p>
            <a:pPr lvl="2"/>
            <a:r>
              <a:rPr lang="en-US" sz="1500" dirty="0"/>
              <a:t>Culture</a:t>
            </a:r>
          </a:p>
          <a:p>
            <a:r>
              <a:rPr lang="en-US" sz="2400" dirty="0"/>
              <a:t>Plan for work place support aligns with needs of job seeker and business</a:t>
            </a:r>
          </a:p>
          <a:p>
            <a:r>
              <a:rPr lang="en-US" sz="2400" dirty="0"/>
              <a:t>May include:</a:t>
            </a:r>
          </a:p>
          <a:p>
            <a:pPr lvl="1"/>
            <a:r>
              <a:rPr lang="en-US" sz="1500" dirty="0"/>
              <a:t>Systematic instruction</a:t>
            </a:r>
          </a:p>
          <a:p>
            <a:pPr lvl="1"/>
            <a:r>
              <a:rPr lang="en-US" sz="1500" dirty="0"/>
              <a:t>Behavioral intervention</a:t>
            </a:r>
          </a:p>
          <a:p>
            <a:pPr lvl="1"/>
            <a:r>
              <a:rPr lang="en-US" sz="1500" dirty="0"/>
              <a:t>Accommodations</a:t>
            </a:r>
          </a:p>
          <a:p>
            <a:r>
              <a:rPr lang="en-US" sz="2400" dirty="0"/>
              <a:t>May be ongoing, intermittent or eliminated completely over time</a:t>
            </a:r>
          </a:p>
          <a:p>
            <a:r>
              <a:rPr lang="en-US" sz="2400" dirty="0"/>
              <a:t>Plans need to be fluid and flexible to meet the needs of the business and the job seeker</a:t>
            </a:r>
          </a:p>
        </p:txBody>
      </p:sp>
    </p:spTree>
    <p:extLst>
      <p:ext uri="{BB962C8B-B14F-4D97-AF65-F5344CB8AC3E}">
        <p14:creationId xmlns:p14="http://schemas.microsoft.com/office/powerpoint/2010/main" val="2157348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3733800"/>
            <a:ext cx="4267200" cy="1162050"/>
          </a:xfrm>
        </p:spPr>
        <p:txBody>
          <a:bodyPr>
            <a:normAutofit fontScale="90000"/>
          </a:bodyPr>
          <a:lstStyle/>
          <a:p>
            <a:r>
              <a:rPr lang="en-US" dirty="0">
                <a:latin typeface="Arial" pitchFamily="34" charset="0"/>
                <a:cs typeface="Arial" pitchFamily="34" charset="0"/>
              </a:rPr>
              <a:t>Nancy has been employed at Modern Dog for over 2 years and counting. </a:t>
            </a:r>
            <a:br>
              <a:rPr lang="en-US" dirty="0">
                <a:latin typeface="Arial" pitchFamily="34" charset="0"/>
                <a:cs typeface="Arial" pitchFamily="34" charset="0"/>
              </a:rPr>
            </a:br>
            <a:br>
              <a:rPr lang="en-US" dirty="0">
                <a:latin typeface="Arial" pitchFamily="34" charset="0"/>
                <a:cs typeface="Arial" pitchFamily="34" charset="0"/>
              </a:rPr>
            </a:br>
            <a:r>
              <a:rPr lang="en-US" dirty="0">
                <a:latin typeface="Arial" pitchFamily="34" charset="0"/>
                <a:cs typeface="Arial" pitchFamily="34" charset="0"/>
              </a:rPr>
              <a:t>Experiences like this show us that no matter who you are,</a:t>
            </a:r>
            <a:r>
              <a:rPr lang="en-US" sz="1800" dirty="0">
                <a:latin typeface="Arial" pitchFamily="34" charset="0"/>
                <a:cs typeface="Arial" pitchFamily="34" charset="0"/>
              </a:rPr>
              <a:t> </a:t>
            </a:r>
            <a:r>
              <a:rPr lang="en-US" sz="3100" dirty="0">
                <a:latin typeface="Arial" pitchFamily="34" charset="0"/>
                <a:cs typeface="Arial" pitchFamily="34" charset="0"/>
              </a:rPr>
              <a:t>if you want to work, there is a place for you in the workforce.</a:t>
            </a: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3195" b="7361"/>
          <a:stretch/>
        </p:blipFill>
        <p:spPr>
          <a:xfrm>
            <a:off x="5689600" y="381000"/>
            <a:ext cx="4949339" cy="5905500"/>
          </a:xfrm>
          <a:prstGeom prst="rect">
            <a:avLst/>
          </a:prstGeom>
          <a:ln>
            <a:solidFill>
              <a:schemeClr val="tx1"/>
            </a:solidFill>
          </a:ln>
        </p:spPr>
      </p:pic>
    </p:spTree>
    <p:extLst>
      <p:ext uri="{BB962C8B-B14F-4D97-AF65-F5344CB8AC3E}">
        <p14:creationId xmlns:p14="http://schemas.microsoft.com/office/powerpoint/2010/main" val="659650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4F108-B959-ED4C-A71D-F495F15038EB}"/>
              </a:ext>
            </a:extLst>
          </p:cNvPr>
          <p:cNvSpPr>
            <a:spLocks noGrp="1"/>
          </p:cNvSpPr>
          <p:nvPr>
            <p:ph type="title"/>
          </p:nvPr>
        </p:nvSpPr>
        <p:spPr/>
        <p:txBody>
          <a:bodyPr/>
          <a:lstStyle/>
          <a:p>
            <a:r>
              <a:rPr lang="en-US" dirty="0"/>
              <a:t>Resources you can use</a:t>
            </a:r>
          </a:p>
        </p:txBody>
      </p:sp>
      <p:sp>
        <p:nvSpPr>
          <p:cNvPr id="3" name="Content Placeholder 2">
            <a:extLst>
              <a:ext uri="{FF2B5EF4-FFF2-40B4-BE49-F238E27FC236}">
                <a16:creationId xmlns:a16="http://schemas.microsoft.com/office/drawing/2014/main" id="{AD4EF6C5-9D0D-1347-8910-22A7914B8C09}"/>
              </a:ext>
            </a:extLst>
          </p:cNvPr>
          <p:cNvSpPr>
            <a:spLocks noGrp="1"/>
          </p:cNvSpPr>
          <p:nvPr>
            <p:ph idx="1"/>
          </p:nvPr>
        </p:nvSpPr>
        <p:spPr/>
        <p:txBody>
          <a:bodyPr>
            <a:normAutofit lnSpcReduction="10000"/>
          </a:bodyPr>
          <a:lstStyle/>
          <a:p>
            <a:r>
              <a:rPr lang="en-US" b="1" dirty="0"/>
              <a:t>Think College Grab and Go Series </a:t>
            </a:r>
            <a:r>
              <a:rPr lang="en-US" dirty="0">
                <a:hlinkClick r:id="rId3"/>
              </a:rPr>
              <a:t>https://thinkcollege.net/general-site-search?search_api_views_fulltext=grab+and+go</a:t>
            </a:r>
            <a:endParaRPr lang="en-US" dirty="0"/>
          </a:p>
          <a:p>
            <a:endParaRPr lang="en-US" dirty="0"/>
          </a:p>
          <a:p>
            <a:r>
              <a:rPr lang="en-US" b="1" dirty="0"/>
              <a:t>3 National Consultancies</a:t>
            </a:r>
          </a:p>
          <a:p>
            <a:pPr marL="0" indent="0">
              <a:buNone/>
            </a:pPr>
            <a:endParaRPr lang="en-US" b="1" dirty="0"/>
          </a:p>
          <a:p>
            <a:pPr lvl="1"/>
            <a:r>
              <a:rPr lang="en-US" dirty="0"/>
              <a:t>Marc Gold &amp; Associates  </a:t>
            </a:r>
            <a:r>
              <a:rPr lang="en-US" dirty="0">
                <a:hlinkClick r:id="rId4"/>
              </a:rPr>
              <a:t>www.marcgold.com</a:t>
            </a:r>
            <a:endParaRPr lang="en-US" dirty="0"/>
          </a:p>
          <a:p>
            <a:pPr marL="0" indent="0">
              <a:buNone/>
            </a:pPr>
            <a:endParaRPr lang="en-US" dirty="0"/>
          </a:p>
          <a:p>
            <a:pPr lvl="1"/>
            <a:r>
              <a:rPr lang="en-US" dirty="0" err="1"/>
              <a:t>Griffen-Hammis</a:t>
            </a:r>
            <a:r>
              <a:rPr lang="en-US" dirty="0"/>
              <a:t> Associates  </a:t>
            </a:r>
            <a:r>
              <a:rPr lang="en-US" dirty="0">
                <a:hlinkClick r:id="rId5"/>
              </a:rPr>
              <a:t>http://www.griffinhammis.com</a:t>
            </a:r>
            <a:r>
              <a:rPr lang="en-US" dirty="0"/>
              <a:t> </a:t>
            </a:r>
          </a:p>
          <a:p>
            <a:pPr marL="0" indent="0">
              <a:buNone/>
            </a:pPr>
            <a:endParaRPr lang="en-US" dirty="0"/>
          </a:p>
          <a:p>
            <a:pPr lvl="1"/>
            <a:r>
              <a:rPr lang="en-US" dirty="0" err="1"/>
              <a:t>TransCen</a:t>
            </a:r>
            <a:r>
              <a:rPr lang="en-US" dirty="0"/>
              <a:t>, Inc. </a:t>
            </a:r>
            <a:r>
              <a:rPr lang="en-US" dirty="0">
                <a:hlinkClick r:id="rId6"/>
              </a:rPr>
              <a:t>www.transcen.org</a:t>
            </a:r>
            <a:r>
              <a:rPr lang="en-US" dirty="0"/>
              <a:t> </a:t>
            </a:r>
          </a:p>
          <a:p>
            <a:pPr lvl="1"/>
            <a:endParaRPr lang="en-US" dirty="0"/>
          </a:p>
        </p:txBody>
      </p:sp>
    </p:spTree>
    <p:extLst>
      <p:ext uri="{BB962C8B-B14F-4D97-AF65-F5344CB8AC3E}">
        <p14:creationId xmlns:p14="http://schemas.microsoft.com/office/powerpoint/2010/main" val="1402910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6CA97-7A45-B347-8FC9-FF4E2333D3A0}"/>
              </a:ext>
            </a:extLst>
          </p:cNvPr>
          <p:cNvSpPr>
            <a:spLocks noGrp="1"/>
          </p:cNvSpPr>
          <p:nvPr>
            <p:ph type="title"/>
          </p:nvPr>
        </p:nvSpPr>
        <p:spPr>
          <a:xfrm>
            <a:off x="648929" y="629266"/>
            <a:ext cx="5127031" cy="1676603"/>
          </a:xfrm>
        </p:spPr>
        <p:txBody>
          <a:bodyPr>
            <a:normAutofit/>
          </a:bodyPr>
          <a:lstStyle/>
          <a:p>
            <a:r>
              <a:rPr lang="en-US" sz="4100"/>
              <a:t>Community of Practice to Launch in FY20</a:t>
            </a:r>
          </a:p>
        </p:txBody>
      </p:sp>
      <p:sp>
        <p:nvSpPr>
          <p:cNvPr id="3" name="Content Placeholder 2">
            <a:extLst>
              <a:ext uri="{FF2B5EF4-FFF2-40B4-BE49-F238E27FC236}">
                <a16:creationId xmlns:a16="http://schemas.microsoft.com/office/drawing/2014/main" id="{FAA83BD6-457B-BF44-9DBA-9B857D2D8C0A}"/>
              </a:ext>
            </a:extLst>
          </p:cNvPr>
          <p:cNvSpPr>
            <a:spLocks noGrp="1"/>
          </p:cNvSpPr>
          <p:nvPr>
            <p:ph idx="1"/>
          </p:nvPr>
        </p:nvSpPr>
        <p:spPr>
          <a:xfrm>
            <a:off x="346841" y="2438400"/>
            <a:ext cx="5896303" cy="3785419"/>
          </a:xfrm>
        </p:spPr>
        <p:txBody>
          <a:bodyPr>
            <a:normAutofit fontScale="92500"/>
          </a:bodyPr>
          <a:lstStyle/>
          <a:p>
            <a:r>
              <a:rPr lang="en-US" dirty="0"/>
              <a:t>To support the use of customized employment in MA</a:t>
            </a:r>
          </a:p>
          <a:p>
            <a:r>
              <a:rPr lang="en-US" dirty="0"/>
              <a:t>What is a CoP?</a:t>
            </a:r>
          </a:p>
          <a:p>
            <a:pPr lvl="1"/>
            <a:r>
              <a:rPr lang="en-US" dirty="0"/>
              <a:t>A group of people with a concern or passion for something they want to learn how to do better</a:t>
            </a:r>
          </a:p>
          <a:p>
            <a:pPr lvl="1"/>
            <a:r>
              <a:rPr lang="en-US" dirty="0"/>
              <a:t>Requires consistent engagement and commitment</a:t>
            </a:r>
          </a:p>
          <a:p>
            <a:r>
              <a:rPr lang="en-US" dirty="0"/>
              <a:t>Watch for announcement with further detail in </a:t>
            </a:r>
            <a:r>
              <a:rPr lang="en-US" dirty="0" err="1"/>
              <a:t>employmentfirstma.org</a:t>
            </a:r>
            <a:r>
              <a:rPr lang="en-US" dirty="0"/>
              <a:t> e-news</a:t>
            </a:r>
          </a:p>
          <a:p>
            <a:endParaRPr lang="en-US" dirty="0"/>
          </a:p>
        </p:txBody>
      </p:sp>
      <p:pic>
        <p:nvPicPr>
          <p:cNvPr id="5" name="Picture 4">
            <a:extLst>
              <a:ext uri="{FF2B5EF4-FFF2-40B4-BE49-F238E27FC236}">
                <a16:creationId xmlns:a16="http://schemas.microsoft.com/office/drawing/2014/main" id="{C6BF53A9-0C52-0844-A003-71A36F7C20DB}"/>
              </a:ext>
            </a:extLst>
          </p:cNvPr>
          <p:cNvPicPr>
            <a:picLocks noChangeAspect="1"/>
          </p:cNvPicPr>
          <p:nvPr/>
        </p:nvPicPr>
        <p:blipFill rotWithShape="1">
          <a:blip r:embed="rId3"/>
          <a:srcRect r="2" b="600"/>
          <a:stretch/>
        </p:blipFill>
        <p:spPr>
          <a:xfrm>
            <a:off x="6383435" y="629266"/>
            <a:ext cx="5461724" cy="5577837"/>
          </a:xfrm>
          <a:prstGeom prst="rect">
            <a:avLst/>
          </a:prstGeom>
          <a:effectLst/>
        </p:spPr>
      </p:pic>
    </p:spTree>
    <p:extLst>
      <p:ext uri="{BB962C8B-B14F-4D97-AF65-F5344CB8AC3E}">
        <p14:creationId xmlns:p14="http://schemas.microsoft.com/office/powerpoint/2010/main" val="1318800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339D3F-4D44-464C-A81E-B9208FF9F431}"/>
              </a:ext>
            </a:extLst>
          </p:cNvPr>
          <p:cNvSpPr>
            <a:spLocks noGrp="1"/>
          </p:cNvSpPr>
          <p:nvPr>
            <p:ph type="title"/>
          </p:nvPr>
        </p:nvSpPr>
        <p:spPr/>
        <p:txBody>
          <a:bodyPr/>
          <a:lstStyle/>
          <a:p>
            <a:r>
              <a:rPr lang="en-US" dirty="0"/>
              <a:t>Contact us at:</a:t>
            </a:r>
          </a:p>
        </p:txBody>
      </p:sp>
      <p:sp>
        <p:nvSpPr>
          <p:cNvPr id="5" name="Content Placeholder 4">
            <a:extLst>
              <a:ext uri="{FF2B5EF4-FFF2-40B4-BE49-F238E27FC236}">
                <a16:creationId xmlns:a16="http://schemas.microsoft.com/office/drawing/2014/main" id="{B8AAAC00-6EB0-F649-BB30-5707E2CFC9D8}"/>
              </a:ext>
            </a:extLst>
          </p:cNvPr>
          <p:cNvSpPr>
            <a:spLocks noGrp="1"/>
          </p:cNvSpPr>
          <p:nvPr>
            <p:ph sz="half" idx="1"/>
          </p:nvPr>
        </p:nvSpPr>
        <p:spPr/>
        <p:txBody>
          <a:bodyPr/>
          <a:lstStyle/>
          <a:p>
            <a:pPr marL="0" indent="0">
              <a:buNone/>
            </a:pPr>
            <a:r>
              <a:rPr lang="en-US" dirty="0"/>
              <a:t>Steve Aalto</a:t>
            </a:r>
          </a:p>
          <a:p>
            <a:pPr marL="0" indent="0">
              <a:buNone/>
            </a:pPr>
            <a:r>
              <a:rPr lang="en-US" dirty="0"/>
              <a:t>Work Inc. </a:t>
            </a:r>
          </a:p>
          <a:p>
            <a:pPr marL="0" indent="0">
              <a:buNone/>
            </a:pPr>
            <a:r>
              <a:rPr lang="en-US" dirty="0">
                <a:hlinkClick r:id="rId2"/>
              </a:rPr>
              <a:t>Saalto@workinc.org</a:t>
            </a:r>
            <a:endParaRPr lang="en-US" dirty="0"/>
          </a:p>
          <a:p>
            <a:pPr marL="0" indent="0">
              <a:buNone/>
            </a:pPr>
            <a:r>
              <a:rPr lang="en-US" dirty="0"/>
              <a:t>617-691-1702</a:t>
            </a:r>
          </a:p>
        </p:txBody>
      </p:sp>
      <p:sp>
        <p:nvSpPr>
          <p:cNvPr id="6" name="Content Placeholder 5">
            <a:extLst>
              <a:ext uri="{FF2B5EF4-FFF2-40B4-BE49-F238E27FC236}">
                <a16:creationId xmlns:a16="http://schemas.microsoft.com/office/drawing/2014/main" id="{E1309BAE-E231-504E-A20E-BAB0AA232471}"/>
              </a:ext>
            </a:extLst>
          </p:cNvPr>
          <p:cNvSpPr>
            <a:spLocks noGrp="1"/>
          </p:cNvSpPr>
          <p:nvPr>
            <p:ph sz="half" idx="2"/>
          </p:nvPr>
        </p:nvSpPr>
        <p:spPr>
          <a:xfrm>
            <a:off x="6172200" y="1825625"/>
            <a:ext cx="5525814" cy="4351338"/>
          </a:xfrm>
        </p:spPr>
        <p:txBody>
          <a:bodyPr/>
          <a:lstStyle/>
          <a:p>
            <a:pPr marL="0" indent="0">
              <a:buNone/>
            </a:pPr>
            <a:r>
              <a:rPr lang="en-US" dirty="0"/>
              <a:t>Cindy Thomas</a:t>
            </a:r>
          </a:p>
          <a:p>
            <a:pPr marL="0" indent="0">
              <a:buNone/>
            </a:pPr>
            <a:r>
              <a:rPr lang="en-US" dirty="0"/>
              <a:t>Institute for Community Inclusion</a:t>
            </a:r>
          </a:p>
          <a:p>
            <a:pPr marL="0" indent="0">
              <a:buNone/>
            </a:pPr>
            <a:r>
              <a:rPr lang="en-US" dirty="0"/>
              <a:t>University of Massachusetts Boston</a:t>
            </a:r>
          </a:p>
          <a:p>
            <a:pPr marL="0" indent="0">
              <a:buNone/>
            </a:pPr>
            <a:r>
              <a:rPr lang="en-US" dirty="0">
                <a:hlinkClick r:id="rId3"/>
              </a:rPr>
              <a:t>Cindy.thomas@Umb.edu</a:t>
            </a:r>
            <a:endParaRPr lang="en-US" dirty="0"/>
          </a:p>
          <a:p>
            <a:pPr marL="0" indent="0">
              <a:buNone/>
            </a:pPr>
            <a:r>
              <a:rPr lang="en-US" dirty="0"/>
              <a:t>617-287-4312</a:t>
            </a:r>
          </a:p>
        </p:txBody>
      </p:sp>
      <p:pic>
        <p:nvPicPr>
          <p:cNvPr id="8" name="Picture 7" descr="A close up of a sign&#10;&#10;Description automatically generated">
            <a:extLst>
              <a:ext uri="{FF2B5EF4-FFF2-40B4-BE49-F238E27FC236}">
                <a16:creationId xmlns:a16="http://schemas.microsoft.com/office/drawing/2014/main" id="{4E2D7C0C-91A3-EE40-B915-F7529EDD4A68}"/>
              </a:ext>
            </a:extLst>
          </p:cNvPr>
          <p:cNvPicPr>
            <a:picLocks noChangeAspect="1"/>
          </p:cNvPicPr>
          <p:nvPr/>
        </p:nvPicPr>
        <p:blipFill>
          <a:blip r:embed="rId4"/>
          <a:stretch>
            <a:fillRect/>
          </a:stretch>
        </p:blipFill>
        <p:spPr>
          <a:xfrm>
            <a:off x="838200" y="4664403"/>
            <a:ext cx="2710968" cy="1694355"/>
          </a:xfrm>
          <a:prstGeom prst="rect">
            <a:avLst/>
          </a:prstGeom>
        </p:spPr>
      </p:pic>
      <p:pic>
        <p:nvPicPr>
          <p:cNvPr id="10" name="Picture 9" descr="A close up of a sign&#10;&#10;Description automatically generated">
            <a:extLst>
              <a:ext uri="{FF2B5EF4-FFF2-40B4-BE49-F238E27FC236}">
                <a16:creationId xmlns:a16="http://schemas.microsoft.com/office/drawing/2014/main" id="{F3DFCE4C-5481-2042-BFE0-0B95E07E4BD9}"/>
              </a:ext>
            </a:extLst>
          </p:cNvPr>
          <p:cNvPicPr>
            <a:picLocks noChangeAspect="1"/>
          </p:cNvPicPr>
          <p:nvPr/>
        </p:nvPicPr>
        <p:blipFill>
          <a:blip r:embed="rId5"/>
          <a:stretch>
            <a:fillRect/>
          </a:stretch>
        </p:blipFill>
        <p:spPr>
          <a:xfrm>
            <a:off x="7537004" y="4863224"/>
            <a:ext cx="1566269" cy="1495534"/>
          </a:xfrm>
          <a:prstGeom prst="rect">
            <a:avLst/>
          </a:prstGeom>
        </p:spPr>
      </p:pic>
    </p:spTree>
    <p:extLst>
      <p:ext uri="{BB962C8B-B14F-4D97-AF65-F5344CB8AC3E}">
        <p14:creationId xmlns:p14="http://schemas.microsoft.com/office/powerpoint/2010/main" val="4084669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0">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B4F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C69EF8-10F4-5F4A-8588-331300317AFD}"/>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400">
                <a:solidFill>
                  <a:srgbClr val="FFFFFF"/>
                </a:solidFill>
              </a:rPr>
              <a:t>How are we defining employment?</a:t>
            </a:r>
          </a:p>
        </p:txBody>
      </p:sp>
      <p:pic>
        <p:nvPicPr>
          <p:cNvPr id="6" name="Picture 5">
            <a:extLst>
              <a:ext uri="{FF2B5EF4-FFF2-40B4-BE49-F238E27FC236}">
                <a16:creationId xmlns:a16="http://schemas.microsoft.com/office/drawing/2014/main" id="{BE4939F7-3683-2E44-A668-278F6F1B76BE}"/>
              </a:ext>
            </a:extLst>
          </p:cNvPr>
          <p:cNvPicPr>
            <a:picLocks noChangeAspect="1"/>
          </p:cNvPicPr>
          <p:nvPr/>
        </p:nvPicPr>
        <p:blipFill>
          <a:blip r:embed="rId3"/>
          <a:stretch>
            <a:fillRect/>
          </a:stretch>
        </p:blipFill>
        <p:spPr>
          <a:xfrm>
            <a:off x="5013435" y="364080"/>
            <a:ext cx="5444358" cy="2246383"/>
          </a:xfrm>
          <a:prstGeom prst="rect">
            <a:avLst/>
          </a:prstGeom>
        </p:spPr>
      </p:pic>
      <p:sp>
        <p:nvSpPr>
          <p:cNvPr id="4" name="Content Placeholder 3">
            <a:extLst>
              <a:ext uri="{FF2B5EF4-FFF2-40B4-BE49-F238E27FC236}">
                <a16:creationId xmlns:a16="http://schemas.microsoft.com/office/drawing/2014/main" id="{8BEB63BF-7798-C142-86DF-F5F90CD39553}"/>
              </a:ext>
            </a:extLst>
          </p:cNvPr>
          <p:cNvSpPr>
            <a:spLocks noGrp="1"/>
          </p:cNvSpPr>
          <p:nvPr>
            <p:ph idx="1"/>
          </p:nvPr>
        </p:nvSpPr>
        <p:spPr>
          <a:xfrm>
            <a:off x="3720662" y="2753709"/>
            <a:ext cx="8271641" cy="4550979"/>
          </a:xfrm>
        </p:spPr>
        <p:txBody>
          <a:bodyPr>
            <a:noAutofit/>
          </a:bodyPr>
          <a:lstStyle/>
          <a:p>
            <a:pPr marL="0" indent="0">
              <a:buNone/>
            </a:pPr>
            <a:r>
              <a:rPr lang="en-US" sz="2400" b="1" dirty="0"/>
              <a:t>Competitive integrated employment as defined by WIOA is:</a:t>
            </a:r>
          </a:p>
          <a:p>
            <a:pPr lvl="1"/>
            <a:r>
              <a:rPr lang="en-US" dirty="0"/>
              <a:t>Work that is performed full time or part time at least minimum wage and not less that the customary rate paid for similar work</a:t>
            </a:r>
          </a:p>
          <a:p>
            <a:pPr lvl="1"/>
            <a:r>
              <a:rPr lang="en-US" dirty="0"/>
              <a:t>Eligibility for level of benefits provided to others in similar positions</a:t>
            </a:r>
          </a:p>
          <a:p>
            <a:pPr lvl="1"/>
            <a:r>
              <a:rPr lang="en-US" dirty="0"/>
              <a:t>Location where there is interaction with other people without disabilities as would be found in comparable positions</a:t>
            </a:r>
          </a:p>
          <a:p>
            <a:pPr lvl="1"/>
            <a:r>
              <a:rPr lang="en-US" dirty="0"/>
              <a:t>Provides, as appropriate, opportunities for advancement. </a:t>
            </a:r>
          </a:p>
          <a:p>
            <a:pPr lvl="1"/>
            <a:r>
              <a:rPr lang="en-US" b="1" dirty="0"/>
              <a:t>Includes supported and customized employment</a:t>
            </a:r>
          </a:p>
        </p:txBody>
      </p:sp>
    </p:spTree>
    <p:extLst>
      <p:ext uri="{BB962C8B-B14F-4D97-AF65-F5344CB8AC3E}">
        <p14:creationId xmlns:p14="http://schemas.microsoft.com/office/powerpoint/2010/main" val="2170140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8D8E-C914-3240-B042-BB3082C984C6}"/>
              </a:ext>
            </a:extLst>
          </p:cNvPr>
          <p:cNvSpPr>
            <a:spLocks noGrp="1"/>
          </p:cNvSpPr>
          <p:nvPr>
            <p:ph type="title"/>
          </p:nvPr>
        </p:nvSpPr>
        <p:spPr>
          <a:xfrm>
            <a:off x="648929" y="629266"/>
            <a:ext cx="5127031" cy="1676603"/>
          </a:xfrm>
        </p:spPr>
        <p:txBody>
          <a:bodyPr>
            <a:normAutofit/>
          </a:bodyPr>
          <a:lstStyle/>
          <a:p>
            <a:r>
              <a:rPr lang="en-US" sz="3400"/>
              <a:t>So what do we mean by supported and competitive employment? </a:t>
            </a:r>
          </a:p>
        </p:txBody>
      </p:sp>
      <p:sp>
        <p:nvSpPr>
          <p:cNvPr id="3" name="Content Placeholder 2">
            <a:extLst>
              <a:ext uri="{FF2B5EF4-FFF2-40B4-BE49-F238E27FC236}">
                <a16:creationId xmlns:a16="http://schemas.microsoft.com/office/drawing/2014/main" id="{22C47164-65FB-AF42-BA5F-F88AEED3E70A}"/>
              </a:ext>
            </a:extLst>
          </p:cNvPr>
          <p:cNvSpPr>
            <a:spLocks noGrp="1"/>
          </p:cNvSpPr>
          <p:nvPr>
            <p:ph idx="1"/>
          </p:nvPr>
        </p:nvSpPr>
        <p:spPr>
          <a:xfrm>
            <a:off x="648930" y="2438400"/>
            <a:ext cx="5127029" cy="3785419"/>
          </a:xfrm>
        </p:spPr>
        <p:txBody>
          <a:bodyPr>
            <a:normAutofit/>
          </a:bodyPr>
          <a:lstStyle/>
          <a:p>
            <a:r>
              <a:rPr lang="en-US" sz="2200"/>
              <a:t>Supported employment is competitive integrated employment for those with more significant disabilities who need to ongoing support services</a:t>
            </a:r>
          </a:p>
          <a:p>
            <a:endParaRPr lang="en-US" sz="2200"/>
          </a:p>
          <a:p>
            <a:r>
              <a:rPr lang="en-US" sz="2200"/>
              <a:t>Customized employment is supported employment that is acquired and maintained through the use of strategies that </a:t>
            </a:r>
            <a:r>
              <a:rPr lang="en-US" sz="2200" b="1"/>
              <a:t>individualize</a:t>
            </a:r>
            <a:r>
              <a:rPr lang="en-US" sz="2200"/>
              <a:t> the employment relationship between employees and employers that meet the needs of both.</a:t>
            </a:r>
          </a:p>
        </p:txBody>
      </p:sp>
      <p:pic>
        <p:nvPicPr>
          <p:cNvPr id="5" name="Picture 4" descr="A picture containing object&#10;&#10;Description automatically generated">
            <a:extLst>
              <a:ext uri="{FF2B5EF4-FFF2-40B4-BE49-F238E27FC236}">
                <a16:creationId xmlns:a16="http://schemas.microsoft.com/office/drawing/2014/main" id="{1DF80389-37F0-194E-BF30-240DC4A93D2F}"/>
              </a:ext>
            </a:extLst>
          </p:cNvPr>
          <p:cNvPicPr>
            <a:picLocks noChangeAspect="1"/>
          </p:cNvPicPr>
          <p:nvPr/>
        </p:nvPicPr>
        <p:blipFill rotWithShape="1">
          <a:blip r:embed="rId3"/>
          <a:srcRect l="2895" r="2859" b="1"/>
          <a:stretch/>
        </p:blipFill>
        <p:spPr>
          <a:xfrm>
            <a:off x="6090613" y="640082"/>
            <a:ext cx="5461724" cy="5577837"/>
          </a:xfrm>
          <a:prstGeom prst="rect">
            <a:avLst/>
          </a:prstGeom>
          <a:effectLst/>
        </p:spPr>
      </p:pic>
    </p:spTree>
    <p:extLst>
      <p:ext uri="{BB962C8B-B14F-4D97-AF65-F5344CB8AC3E}">
        <p14:creationId xmlns:p14="http://schemas.microsoft.com/office/powerpoint/2010/main" val="51553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5987A3F2-A7C0-B141-B7D7-E45EA05B2450}"/>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What is customized employment? </a:t>
            </a:r>
          </a:p>
        </p:txBody>
      </p:sp>
      <p:cxnSp>
        <p:nvCxnSpPr>
          <p:cNvPr id="21" name="Straight Connector 2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06BBD6B-E675-7E43-95B6-DDA4480CB152}"/>
              </a:ext>
            </a:extLst>
          </p:cNvPr>
          <p:cNvPicPr>
            <a:picLocks noChangeAspect="1"/>
          </p:cNvPicPr>
          <p:nvPr/>
        </p:nvPicPr>
        <p:blipFill>
          <a:blip r:embed="rId3"/>
          <a:stretch>
            <a:fillRect/>
          </a:stretch>
        </p:blipFill>
        <p:spPr>
          <a:xfrm>
            <a:off x="320040" y="2942288"/>
            <a:ext cx="11496821" cy="3112524"/>
          </a:xfrm>
          <a:prstGeom prst="rect">
            <a:avLst/>
          </a:prstGeom>
        </p:spPr>
      </p:pic>
      <p:sp>
        <p:nvSpPr>
          <p:cNvPr id="8" name="TextBox 7">
            <a:extLst>
              <a:ext uri="{FF2B5EF4-FFF2-40B4-BE49-F238E27FC236}">
                <a16:creationId xmlns:a16="http://schemas.microsoft.com/office/drawing/2014/main" id="{003BBB1B-9A11-0E4D-9067-C2637C5A4BF2}"/>
              </a:ext>
            </a:extLst>
          </p:cNvPr>
          <p:cNvSpPr txBox="1"/>
          <p:nvPr/>
        </p:nvSpPr>
        <p:spPr>
          <a:xfrm>
            <a:off x="4773224" y="6054812"/>
            <a:ext cx="7043637" cy="307777"/>
          </a:xfrm>
          <a:prstGeom prst="rect">
            <a:avLst/>
          </a:prstGeom>
          <a:noFill/>
        </p:spPr>
        <p:txBody>
          <a:bodyPr wrap="square" rtlCol="0">
            <a:spAutoFit/>
          </a:bodyPr>
          <a:lstStyle/>
          <a:p>
            <a:r>
              <a:rPr lang="en-US" sz="1400" dirty="0"/>
              <a:t>ThinkCollege Transition Project Grab and Go Practices, Issue No. 6.    </a:t>
            </a:r>
            <a:r>
              <a:rPr lang="en-US" sz="1400" dirty="0" err="1"/>
              <a:t>www.thinkcollege.net</a:t>
            </a:r>
            <a:r>
              <a:rPr lang="en-US" sz="1400" dirty="0"/>
              <a:t>/</a:t>
            </a:r>
            <a:r>
              <a:rPr lang="en-US" sz="1400" dirty="0" err="1"/>
              <a:t>tct</a:t>
            </a:r>
            <a:endParaRPr lang="en-US" sz="1400" dirty="0"/>
          </a:p>
        </p:txBody>
      </p:sp>
    </p:spTree>
    <p:extLst>
      <p:ext uri="{BB962C8B-B14F-4D97-AF65-F5344CB8AC3E}">
        <p14:creationId xmlns:p14="http://schemas.microsoft.com/office/powerpoint/2010/main" val="3000391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age result for discovery"/>
          <p:cNvPicPr>
            <a:picLocks noChangeAspect="1" noChangeArrowheads="1"/>
          </p:cNvPicPr>
          <p:nvPr/>
        </p:nvPicPr>
        <p:blipFill rotWithShape="1">
          <a:blip r:embed="rId3">
            <a:extLst>
              <a:ext uri="{28A0092B-C50C-407E-A947-70E740481C1C}">
                <a14:useLocalDpi xmlns:a14="http://schemas.microsoft.com/office/drawing/2010/main" val="0"/>
              </a:ext>
            </a:extLst>
          </a:blip>
          <a:srcRect l="20760" r="25304" b="1"/>
          <a:stretch/>
        </p:blipFill>
        <p:spPr bwMode="auto">
          <a:xfrm>
            <a:off x="3343" y="10"/>
            <a:ext cx="7548923"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7883612" y="484632"/>
            <a:ext cx="3816774" cy="1609344"/>
          </a:xfrm>
          <a:ln>
            <a:noFill/>
          </a:ln>
        </p:spPr>
        <p:txBody>
          <a:bodyPr>
            <a:normAutofit/>
          </a:bodyPr>
          <a:lstStyle/>
          <a:p>
            <a:pPr>
              <a:lnSpc>
                <a:spcPct val="80000"/>
              </a:lnSpc>
            </a:pPr>
            <a:r>
              <a:rPr lang="en-US" sz="3000"/>
              <a:t>Discovery:	</a:t>
            </a:r>
            <a:br>
              <a:rPr lang="en-US" sz="3000"/>
            </a:br>
            <a:r>
              <a:rPr lang="en-US" sz="3000"/>
              <a:t>Getting to know the Job seeker</a:t>
            </a:r>
            <a:br>
              <a:rPr lang="en-US" sz="3000"/>
            </a:br>
            <a:endParaRPr lang="en-US" sz="3000"/>
          </a:p>
        </p:txBody>
      </p:sp>
      <p:sp>
        <p:nvSpPr>
          <p:cNvPr id="3" name="Content Placeholder 2"/>
          <p:cNvSpPr>
            <a:spLocks noGrp="1"/>
          </p:cNvSpPr>
          <p:nvPr>
            <p:ph idx="1"/>
          </p:nvPr>
        </p:nvSpPr>
        <p:spPr>
          <a:xfrm>
            <a:off x="7883611" y="2121408"/>
            <a:ext cx="3816774" cy="4050792"/>
          </a:xfrm>
        </p:spPr>
        <p:txBody>
          <a:bodyPr>
            <a:normAutofit/>
          </a:bodyPr>
          <a:lstStyle/>
          <a:p>
            <a:r>
              <a:rPr lang="en-US" sz="1600" dirty="0"/>
              <a:t>An experiential process</a:t>
            </a:r>
          </a:p>
          <a:p>
            <a:pPr lvl="1"/>
            <a:r>
              <a:rPr lang="en-US" sz="1600" dirty="0"/>
              <a:t>Observing</a:t>
            </a:r>
          </a:p>
          <a:p>
            <a:pPr lvl="1"/>
            <a:r>
              <a:rPr lang="en-US" sz="1600" dirty="0"/>
              <a:t>Participating</a:t>
            </a:r>
          </a:p>
          <a:p>
            <a:pPr lvl="1"/>
            <a:r>
              <a:rPr lang="en-US" sz="1600" dirty="0"/>
              <a:t>Learning</a:t>
            </a:r>
          </a:p>
          <a:p>
            <a:pPr lvl="1"/>
            <a:endParaRPr lang="en-US" sz="1600" dirty="0"/>
          </a:p>
          <a:p>
            <a:r>
              <a:rPr lang="en-US" sz="1600" dirty="0"/>
              <a:t>Develop a profile that identifies</a:t>
            </a:r>
          </a:p>
          <a:p>
            <a:pPr lvl="1"/>
            <a:r>
              <a:rPr lang="en-US" sz="1600" dirty="0"/>
              <a:t>Interests and key themes</a:t>
            </a:r>
          </a:p>
          <a:p>
            <a:pPr lvl="1"/>
            <a:r>
              <a:rPr lang="en-US" sz="1600" dirty="0"/>
              <a:t>Conditions for success</a:t>
            </a:r>
          </a:p>
          <a:p>
            <a:pPr lvl="1"/>
            <a:r>
              <a:rPr lang="en-US" sz="1600" dirty="0"/>
              <a:t>Contributions</a:t>
            </a:r>
          </a:p>
          <a:p>
            <a:pPr lvl="1"/>
            <a:r>
              <a:rPr lang="en-US" sz="1600" dirty="0"/>
              <a:t>Challenges</a:t>
            </a:r>
          </a:p>
        </p:txBody>
      </p:sp>
    </p:spTree>
    <p:extLst>
      <p:ext uri="{BB962C8B-B14F-4D97-AF65-F5344CB8AC3E}">
        <p14:creationId xmlns:p14="http://schemas.microsoft.com/office/powerpoint/2010/main" val="3328078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714375"/>
            <a:ext cx="10972800" cy="1162050"/>
          </a:xfrm>
        </p:spPr>
        <p:txBody>
          <a:bodyPr>
            <a:normAutofit fontScale="90000"/>
          </a:bodyPr>
          <a:lstStyle/>
          <a:p>
            <a:pPr algn="r"/>
            <a:r>
              <a:rPr lang="en-US" sz="6000" dirty="0">
                <a:latin typeface="Arial" pitchFamily="34" charset="0"/>
                <a:cs typeface="Arial" pitchFamily="34" charset="0"/>
              </a:rPr>
              <a:t>Nancy </a:t>
            </a:r>
            <a:br>
              <a:rPr lang="en-US" sz="6000" dirty="0">
                <a:latin typeface="Arial" pitchFamily="34" charset="0"/>
                <a:cs typeface="Arial" pitchFamily="34" charset="0"/>
              </a:rPr>
            </a:br>
            <a:r>
              <a:rPr lang="en-US" sz="2700" dirty="0">
                <a:latin typeface="Arial" pitchFamily="34" charset="0"/>
                <a:cs typeface="Arial" pitchFamily="34" charset="0"/>
              </a:rPr>
              <a:t>From workshop to workforce</a:t>
            </a:r>
            <a:br>
              <a:rPr lang="en-US" dirty="0">
                <a:latin typeface="Arial" pitchFamily="34" charset="0"/>
                <a:cs typeface="Arial" pitchFamily="34" charset="0"/>
              </a:rPr>
            </a:br>
            <a:endParaRPr lang="en-US" dirty="0">
              <a:latin typeface="Arial" pitchFamily="34" charset="0"/>
              <a:cs typeface="Arial" pitchFamily="34" charset="0"/>
            </a:endParaRPr>
          </a:p>
        </p:txBody>
      </p:sp>
      <p:pic>
        <p:nvPicPr>
          <p:cNvPr id="6" name="Content Placeholder 5"/>
          <p:cNvPicPr>
            <a:picLocks noGrp="1" noChangeAspect="1"/>
          </p:cNvPicPr>
          <p:nvPr>
            <p:ph idx="1"/>
          </p:nvPr>
        </p:nvPicPr>
        <p:blipFill rotWithShape="1">
          <a:blip r:embed="rId3">
            <a:extLst>
              <a:ext uri="{28A0092B-C50C-407E-A947-70E740481C1C}">
                <a14:useLocalDpi xmlns:a14="http://schemas.microsoft.com/office/drawing/2010/main" val="0"/>
              </a:ext>
            </a:extLst>
          </a:blip>
          <a:srcRect l="680" t="6475" r="2568" b="26750"/>
          <a:stretch/>
        </p:blipFill>
        <p:spPr>
          <a:xfrm>
            <a:off x="1219200" y="2247901"/>
            <a:ext cx="10058400" cy="3543299"/>
          </a:xfrm>
          <a:ln>
            <a:solidFill>
              <a:schemeClr val="tx1"/>
            </a:solidFill>
          </a:ln>
        </p:spPr>
      </p:pic>
      <p:cxnSp>
        <p:nvCxnSpPr>
          <p:cNvPr id="10" name="Straight Arrow Connector 9"/>
          <p:cNvCxnSpPr/>
          <p:nvPr/>
        </p:nvCxnSpPr>
        <p:spPr>
          <a:xfrm flipH="1">
            <a:off x="7327900" y="1203960"/>
            <a:ext cx="508000" cy="1905000"/>
          </a:xfrm>
          <a:prstGeom prst="straightConnector1">
            <a:avLst/>
          </a:prstGeom>
          <a:ln w="136525" cap="flat" cmpd="sng">
            <a:solidFill>
              <a:srgbClr val="FF0000"/>
            </a:solidFill>
            <a:round/>
            <a:tailEnd type="triangle" w="lg"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926727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00200"/>
            <a:ext cx="4978400" cy="2286000"/>
          </a:xfrm>
        </p:spPr>
        <p:txBody>
          <a:bodyPr>
            <a:normAutofit/>
          </a:bodyPr>
          <a:lstStyle/>
          <a:p>
            <a:r>
              <a:rPr lang="en-US" dirty="0">
                <a:latin typeface="Arial" pitchFamily="34" charset="0"/>
                <a:cs typeface="Arial" pitchFamily="34" charset="0"/>
              </a:rPr>
              <a:t>Discovery  = </a:t>
            </a:r>
            <a:r>
              <a:rPr lang="en-US" i="1" dirty="0">
                <a:latin typeface="Arial" pitchFamily="34" charset="0"/>
                <a:cs typeface="Arial" pitchFamily="34" charset="0"/>
              </a:rPr>
              <a:t>especially</a:t>
            </a:r>
            <a:r>
              <a:rPr lang="en-US" dirty="0">
                <a:latin typeface="Arial" pitchFamily="34" charset="0"/>
                <a:cs typeface="Arial" pitchFamily="34" charset="0"/>
              </a:rPr>
              <a:t> helpful for job seekers with few/no previous community work experience</a:t>
            </a:r>
          </a:p>
        </p:txBody>
      </p:sp>
      <p:pic>
        <p:nvPicPr>
          <p:cNvPr id="5" name="Content Placeholder 4"/>
          <p:cNvPicPr>
            <a:picLocks noGrp="1" noChangeAspect="1"/>
          </p:cNvPicPr>
          <p:nvPr>
            <p:ph idx="1"/>
          </p:nvPr>
        </p:nvPicPr>
        <p:blipFill>
          <a:blip r:embed="rId3">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5791200" y="457200"/>
            <a:ext cx="4986867" cy="5901408"/>
          </a:xfrm>
          <a:ln>
            <a:solidFill>
              <a:schemeClr val="tx1"/>
            </a:solidFill>
          </a:ln>
        </p:spPr>
      </p:pic>
    </p:spTree>
    <p:extLst>
      <p:ext uri="{BB962C8B-B14F-4D97-AF65-F5344CB8AC3E}">
        <p14:creationId xmlns:p14="http://schemas.microsoft.com/office/powerpoint/2010/main" val="1316716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00600"/>
            <a:ext cx="10160000" cy="1295400"/>
          </a:xfrm>
        </p:spPr>
        <p:txBody>
          <a:bodyPr>
            <a:normAutofit fontScale="90000"/>
          </a:bodyPr>
          <a:lstStyle/>
          <a:p>
            <a:r>
              <a:rPr lang="en-US" dirty="0">
                <a:latin typeface="Arial" pitchFamily="34" charset="0"/>
                <a:cs typeface="Arial" pitchFamily="34" charset="0"/>
              </a:rPr>
              <a:t>Expanded Discovery (Internship) affirms and expands on what we learn in initial discovery, further revealing ideal conditions for successful employment</a:t>
            </a:r>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604000" y="647548"/>
            <a:ext cx="3953933" cy="3953932"/>
          </a:xfrm>
          <a:ln>
            <a:solidFill>
              <a:schemeClr val="tx1"/>
            </a:solid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8900" y="685800"/>
            <a:ext cx="4446997" cy="3915680"/>
          </a:xfrm>
          <a:prstGeom prst="rect">
            <a:avLst/>
          </a:prstGeom>
          <a:ln>
            <a:solidFill>
              <a:schemeClr val="tx1"/>
            </a:solidFill>
          </a:ln>
        </p:spPr>
      </p:pic>
    </p:spTree>
    <p:extLst>
      <p:ext uri="{BB962C8B-B14F-4D97-AF65-F5344CB8AC3E}">
        <p14:creationId xmlns:p14="http://schemas.microsoft.com/office/powerpoint/2010/main" val="2258451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49FB0D-520B-0C41-96B6-9BC26E83F690}"/>
              </a:ext>
            </a:extLst>
          </p:cNvPr>
          <p:cNvSpPr>
            <a:spLocks noGrp="1"/>
          </p:cNvSpPr>
          <p:nvPr>
            <p:ph type="title"/>
          </p:nvPr>
        </p:nvSpPr>
        <p:spPr>
          <a:xfrm>
            <a:off x="4965430" y="629268"/>
            <a:ext cx="6586491" cy="1286160"/>
          </a:xfrm>
        </p:spPr>
        <p:txBody>
          <a:bodyPr anchor="b">
            <a:normAutofit/>
          </a:bodyPr>
          <a:lstStyle/>
          <a:p>
            <a:r>
              <a:rPr lang="en-US" sz="4100" dirty="0"/>
              <a:t>Employer Research and Networking</a:t>
            </a:r>
          </a:p>
        </p:txBody>
      </p:sp>
      <p:pic>
        <p:nvPicPr>
          <p:cNvPr id="10" name="Picture 9" descr="A screenshot of a cell phone&#10;&#10;Description automatically generated">
            <a:extLst>
              <a:ext uri="{FF2B5EF4-FFF2-40B4-BE49-F238E27FC236}">
                <a16:creationId xmlns:a16="http://schemas.microsoft.com/office/drawing/2014/main" id="{506DA249-062D-684F-B3BD-DD4E8E5071FD}"/>
              </a:ext>
            </a:extLst>
          </p:cNvPr>
          <p:cNvPicPr>
            <a:picLocks noChangeAspect="1"/>
          </p:cNvPicPr>
          <p:nvPr/>
        </p:nvPicPr>
        <p:blipFill rotWithShape="1">
          <a:blip r:embed="rId3"/>
          <a:srcRect l="7430" r="5070"/>
          <a:stretch/>
        </p:blipFill>
        <p:spPr>
          <a:xfrm>
            <a:off x="20" y="10"/>
            <a:ext cx="4635571" cy="6857990"/>
          </a:xfrm>
          <a:prstGeom prst="rect">
            <a:avLst/>
          </a:prstGeom>
          <a:effectLst/>
        </p:spPr>
      </p:pic>
      <p:cxnSp>
        <p:nvCxnSpPr>
          <p:cNvPr id="66" name="Straight Connector 65">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E25A8B"/>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D16260B6-3FAB-4B49-9EB1-3F518999F292}"/>
              </a:ext>
            </a:extLst>
          </p:cNvPr>
          <p:cNvSpPr>
            <a:spLocks noGrp="1"/>
          </p:cNvSpPr>
          <p:nvPr>
            <p:ph idx="1"/>
          </p:nvPr>
        </p:nvSpPr>
        <p:spPr>
          <a:xfrm>
            <a:off x="4965431" y="2438400"/>
            <a:ext cx="6586489" cy="3785419"/>
          </a:xfrm>
        </p:spPr>
        <p:txBody>
          <a:bodyPr>
            <a:normAutofit fontScale="92500" lnSpcReduction="20000"/>
          </a:bodyPr>
          <a:lstStyle/>
          <a:p>
            <a:r>
              <a:rPr lang="en-US" sz="2400" dirty="0"/>
              <a:t>Using the job seeker profile developed through discovery to identify target businesses</a:t>
            </a:r>
          </a:p>
          <a:p>
            <a:pPr lvl="1"/>
            <a:r>
              <a:rPr lang="en-US" sz="2000" dirty="0"/>
              <a:t>Local environmental scan</a:t>
            </a:r>
          </a:p>
          <a:p>
            <a:pPr lvl="1"/>
            <a:r>
              <a:rPr lang="en-US" sz="2000" dirty="0"/>
              <a:t>Use of personal and professional networks</a:t>
            </a:r>
          </a:p>
          <a:p>
            <a:pPr lvl="1"/>
            <a:r>
              <a:rPr lang="en-US" sz="2000" dirty="0"/>
              <a:t>May involve contacting different types of businesses based on the job seekers profile</a:t>
            </a:r>
          </a:p>
          <a:p>
            <a:pPr lvl="1"/>
            <a:endParaRPr lang="en-US" sz="2000" dirty="0"/>
          </a:p>
          <a:p>
            <a:r>
              <a:rPr lang="en-US" sz="2400" dirty="0"/>
              <a:t>Engage with businesses to learn more about needs, requirements, opportunities that may align with the job seekers profile.</a:t>
            </a:r>
          </a:p>
          <a:p>
            <a:pPr lvl="1"/>
            <a:r>
              <a:rPr lang="en-US" sz="2000" dirty="0"/>
              <a:t>May include job tours and information interviews</a:t>
            </a:r>
          </a:p>
          <a:p>
            <a:pPr lvl="1"/>
            <a:endParaRPr lang="en-US" sz="2000" dirty="0"/>
          </a:p>
          <a:p>
            <a:r>
              <a:rPr lang="en-US" sz="2400" dirty="0"/>
              <a:t>Evaluate potential “fit” for job seeker</a:t>
            </a:r>
          </a:p>
          <a:p>
            <a:endParaRPr lang="en-US" sz="2400" dirty="0"/>
          </a:p>
        </p:txBody>
      </p:sp>
    </p:spTree>
    <p:extLst>
      <p:ext uri="{BB962C8B-B14F-4D97-AF65-F5344CB8AC3E}">
        <p14:creationId xmlns:p14="http://schemas.microsoft.com/office/powerpoint/2010/main" val="3811650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TotalTime>
  <Words>1180</Words>
  <Application>Microsoft Macintosh PowerPoint</Application>
  <PresentationFormat>Widescreen</PresentationFormat>
  <Paragraphs>134</Paragraphs>
  <Slides>16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Century Gothic</vt:lpstr>
      <vt:lpstr>Office Theme</vt:lpstr>
      <vt:lpstr>PowerPoint Presentation</vt:lpstr>
      <vt:lpstr>How are we defining employment?</vt:lpstr>
      <vt:lpstr>So what do we mean by supported and competitive employment? </vt:lpstr>
      <vt:lpstr>What is customized employment? </vt:lpstr>
      <vt:lpstr>Discovery:  Getting to know the Job seeker </vt:lpstr>
      <vt:lpstr>Nancy  From workshop to workforce </vt:lpstr>
      <vt:lpstr>Discovery  = especially helpful for job seekers with few/no previous community work experience</vt:lpstr>
      <vt:lpstr>Expanded Discovery (Internship) affirms and expands on what we learn in initial discovery, further revealing ideal conditions for successful employment</vt:lpstr>
      <vt:lpstr>Employer Research and Networking</vt:lpstr>
      <vt:lpstr>Customized internships often lead to customized employment</vt:lpstr>
      <vt:lpstr>Job Development Planning and Negotiation</vt:lpstr>
      <vt:lpstr>Post Employment Supports</vt:lpstr>
      <vt:lpstr>Nancy has been employed at Modern Dog for over 2 years and counting.   Experiences like this show us that no matter who you are, if you want to work, there is a place for you in the workforce.</vt:lpstr>
      <vt:lpstr>Resources you can use</vt:lpstr>
      <vt:lpstr>Community of Practice to Launch in FY20</vt:lpstr>
      <vt:lpstr>Contact us 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Cindy Thomas</dc:creator>
  <cp:lastModifiedBy>Cindy Thomas</cp:lastModifiedBy>
  <cp:revision>10</cp:revision>
  <cp:lastPrinted>2019-06-10T20:19:40Z</cp:lastPrinted>
  <dcterms:created xsi:type="dcterms:W3CDTF">2019-06-09T21:39:33Z</dcterms:created>
  <dcterms:modified xsi:type="dcterms:W3CDTF">2019-06-10T20:20:09Z</dcterms:modified>
</cp:coreProperties>
</file>