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0" r:id="rId1"/>
  </p:sldMasterIdLst>
  <p:notesMasterIdLst>
    <p:notesMasterId r:id="rId36"/>
  </p:notesMasterIdLst>
  <p:handoutMasterIdLst>
    <p:handoutMasterId r:id="rId37"/>
  </p:handoutMasterIdLst>
  <p:sldIdLst>
    <p:sldId id="256" r:id="rId2"/>
    <p:sldId id="338" r:id="rId3"/>
    <p:sldId id="320" r:id="rId4"/>
    <p:sldId id="321" r:id="rId5"/>
    <p:sldId id="339" r:id="rId6"/>
    <p:sldId id="266" r:id="rId7"/>
    <p:sldId id="326" r:id="rId8"/>
    <p:sldId id="327" r:id="rId9"/>
    <p:sldId id="328" r:id="rId10"/>
    <p:sldId id="267" r:id="rId11"/>
    <p:sldId id="274" r:id="rId12"/>
    <p:sldId id="318" r:id="rId13"/>
    <p:sldId id="301" r:id="rId14"/>
    <p:sldId id="276" r:id="rId15"/>
    <p:sldId id="303" r:id="rId16"/>
    <p:sldId id="277" r:id="rId17"/>
    <p:sldId id="329" r:id="rId18"/>
    <p:sldId id="330" r:id="rId19"/>
    <p:sldId id="331" r:id="rId20"/>
    <p:sldId id="297" r:id="rId21"/>
    <p:sldId id="293" r:id="rId22"/>
    <p:sldId id="304" r:id="rId23"/>
    <p:sldId id="300" r:id="rId24"/>
    <p:sldId id="278" r:id="rId25"/>
    <p:sldId id="279" r:id="rId26"/>
    <p:sldId id="280" r:id="rId27"/>
    <p:sldId id="281" r:id="rId28"/>
    <p:sldId id="282" r:id="rId29"/>
    <p:sldId id="334" r:id="rId30"/>
    <p:sldId id="337" r:id="rId31"/>
    <p:sldId id="287" r:id="rId32"/>
    <p:sldId id="336" r:id="rId33"/>
    <p:sldId id="288" r:id="rId34"/>
    <p:sldId id="335" r:id="rId35"/>
  </p:sldIdLst>
  <p:sldSz cx="9144000" cy="6858000" type="letter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6" userDrawn="1">
          <p15:clr>
            <a:srgbClr val="A4A3A4"/>
          </p15:clr>
        </p15:guide>
        <p15:guide id="2" pos="2156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1" autoAdjust="0"/>
    <p:restoredTop sz="93233" autoAdjust="0"/>
  </p:normalViewPr>
  <p:slideViewPr>
    <p:cSldViewPr>
      <p:cViewPr varScale="1">
        <p:scale>
          <a:sx n="61" d="100"/>
          <a:sy n="61" d="100"/>
        </p:scale>
        <p:origin x="99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82" y="-78"/>
      </p:cViewPr>
      <p:guideLst>
        <p:guide orient="horz" pos="2876"/>
        <p:guide pos="2156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761" cy="464401"/>
          </a:xfrm>
          <a:prstGeom prst="rect">
            <a:avLst/>
          </a:prstGeom>
        </p:spPr>
        <p:txBody>
          <a:bodyPr vert="horz" lIns="91290" tIns="45644" rIns="91290" bIns="4564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444" y="1"/>
            <a:ext cx="3037761" cy="464401"/>
          </a:xfrm>
          <a:prstGeom prst="rect">
            <a:avLst/>
          </a:prstGeom>
        </p:spPr>
        <p:txBody>
          <a:bodyPr vert="horz" lIns="91290" tIns="45644" rIns="91290" bIns="45644" rtlCol="0"/>
          <a:lstStyle>
            <a:lvl1pPr algn="r">
              <a:defRPr sz="1200"/>
            </a:lvl1pPr>
          </a:lstStyle>
          <a:p>
            <a:fld id="{82AA9939-3411-4E01-AD65-F001D2C5975C}" type="datetimeFigureOut">
              <a:rPr lang="en-US" smtClean="0"/>
              <a:pPr/>
              <a:t>3/28/17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00"/>
            <a:ext cx="3037761" cy="464401"/>
          </a:xfrm>
          <a:prstGeom prst="rect">
            <a:avLst/>
          </a:prstGeom>
        </p:spPr>
        <p:txBody>
          <a:bodyPr vert="horz" lIns="91290" tIns="45644" rIns="91290" bIns="4564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444" y="8829900"/>
            <a:ext cx="3037761" cy="464401"/>
          </a:xfrm>
          <a:prstGeom prst="rect">
            <a:avLst/>
          </a:prstGeom>
        </p:spPr>
        <p:txBody>
          <a:bodyPr vert="horz" lIns="91290" tIns="45644" rIns="91290" bIns="45644" rtlCol="0" anchor="b"/>
          <a:lstStyle>
            <a:lvl1pPr algn="r">
              <a:defRPr sz="1200"/>
            </a:lvl1pPr>
          </a:lstStyle>
          <a:p>
            <a:fld id="{6BAC7102-9EF5-4448-94FD-6D17D2A034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08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320" cy="464820"/>
          </a:xfrm>
          <a:prstGeom prst="rect">
            <a:avLst/>
          </a:prstGeom>
        </p:spPr>
        <p:txBody>
          <a:bodyPr vert="horz" lIns="92293" tIns="46146" rIns="92293" bIns="46146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887" y="1"/>
            <a:ext cx="3038320" cy="464820"/>
          </a:xfrm>
          <a:prstGeom prst="rect">
            <a:avLst/>
          </a:prstGeom>
        </p:spPr>
        <p:txBody>
          <a:bodyPr vert="horz" lIns="92293" tIns="46146" rIns="92293" bIns="46146" rtlCol="0"/>
          <a:lstStyle>
            <a:lvl1pPr algn="r">
              <a:defRPr sz="1200"/>
            </a:lvl1pPr>
          </a:lstStyle>
          <a:p>
            <a:pPr>
              <a:defRPr/>
            </a:pPr>
            <a:fld id="{CF370012-E635-477E-8F22-E8E2567347B2}" type="datetimeFigureOut">
              <a:rPr lang="en-US"/>
              <a:pPr>
                <a:defRPr/>
              </a:pPr>
              <a:t>3/28/17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3" tIns="46146" rIns="92293" bIns="4614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521" y="4415793"/>
            <a:ext cx="5607361" cy="4183380"/>
          </a:xfrm>
          <a:prstGeom prst="rect">
            <a:avLst/>
          </a:prstGeom>
        </p:spPr>
        <p:txBody>
          <a:bodyPr vert="horz" lIns="92293" tIns="46146" rIns="92293" bIns="4614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431"/>
            <a:ext cx="3038320" cy="464820"/>
          </a:xfrm>
          <a:prstGeom prst="rect">
            <a:avLst/>
          </a:prstGeom>
        </p:spPr>
        <p:txBody>
          <a:bodyPr vert="horz" lIns="92293" tIns="46146" rIns="92293" bIns="46146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887" y="8829431"/>
            <a:ext cx="3038320" cy="464820"/>
          </a:xfrm>
          <a:prstGeom prst="rect">
            <a:avLst/>
          </a:prstGeom>
        </p:spPr>
        <p:txBody>
          <a:bodyPr vert="horz" lIns="92293" tIns="46146" rIns="92293" bIns="46146" rtlCol="0" anchor="b"/>
          <a:lstStyle>
            <a:lvl1pPr algn="r">
              <a:defRPr sz="1200"/>
            </a:lvl1pPr>
          </a:lstStyle>
          <a:p>
            <a:pPr>
              <a:defRPr/>
            </a:pPr>
            <a:fld id="{29EE1D08-D7F6-4297-9D28-4058429A79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33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650ECC8-5C34-41A6-9E69-BACD188BDA98}" type="slidenum">
              <a:rPr lang="en-US" smtClean="0"/>
              <a:pPr/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9000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58849-7172-43B6-8022-60F6921B3AE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71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58849-7172-43B6-8022-60F6921B3AE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35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58849-7172-43B6-8022-60F6921B3AE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38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EE1D08-D7F6-4297-9D28-4058429A79B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9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EE1D08-D7F6-4297-9D28-4058429A79B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03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E493C15-3148-4D98-B4C4-7A10E253CF19}" type="slidenum">
              <a:rPr lang="en-US" smtClean="0"/>
              <a:pPr/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59169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A4C71A2-7994-46DE-B37F-47E1AE72C05E}" type="slidenum">
              <a:rPr lang="en-US" smtClean="0">
                <a:ea typeface="Geneva"/>
                <a:cs typeface="Geneva"/>
              </a:rPr>
              <a:pPr/>
              <a:t>24</a:t>
            </a:fld>
            <a:endParaRPr lang="en-US" smtClean="0"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1308178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DD4E9FE-72FF-47A5-84E7-C98A52AEC8D0}" type="slidenum">
              <a:rPr lang="en-US" smtClean="0">
                <a:ea typeface="Geneva"/>
                <a:cs typeface="Geneva"/>
              </a:rPr>
              <a:pPr/>
              <a:t>25</a:t>
            </a:fld>
            <a:endParaRPr lang="en-US" smtClean="0">
              <a:ea typeface="Geneva"/>
              <a:cs typeface="Geneva"/>
            </a:endParaRPr>
          </a:p>
        </p:txBody>
      </p:sp>
      <p:sp>
        <p:nvSpPr>
          <p:cNvPr id="6" name="Notes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39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9C35759-439A-4D68-ABDD-3FAC07909463}" type="slidenum">
              <a:rPr lang="en-US" smtClean="0">
                <a:ea typeface="Geneva"/>
                <a:cs typeface="Geneva"/>
              </a:rPr>
              <a:pPr/>
              <a:t>26</a:t>
            </a:fld>
            <a:endParaRPr lang="en-US" smtClean="0">
              <a:ea typeface="Geneva"/>
              <a:cs typeface="Geneva"/>
            </a:endParaRPr>
          </a:p>
        </p:txBody>
      </p:sp>
      <p:sp>
        <p:nvSpPr>
          <p:cNvPr id="6" name="Notes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44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EFA27C-A3FF-4C7A-83D4-411D96804D49}" type="slidenum">
              <a:rPr lang="en-US" smtClean="0">
                <a:ea typeface="Geneva"/>
                <a:cs typeface="Geneva"/>
              </a:rPr>
              <a:pPr/>
              <a:t>27</a:t>
            </a:fld>
            <a:endParaRPr lang="en-US" smtClean="0"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3099301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EE1D08-D7F6-4297-9D28-4058429A79B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743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04B8328-D907-46CF-8349-CB1F33C58DA4}" type="slidenum">
              <a:rPr lang="en-US" smtClean="0">
                <a:ea typeface="Geneva"/>
                <a:cs typeface="Geneva"/>
              </a:rPr>
              <a:pPr/>
              <a:t>28</a:t>
            </a:fld>
            <a:endParaRPr lang="en-US" smtClean="0">
              <a:ea typeface="Geneva"/>
              <a:cs typeface="Geneva"/>
            </a:endParaRPr>
          </a:p>
        </p:txBody>
      </p:sp>
      <p:sp>
        <p:nvSpPr>
          <p:cNvPr id="6" name="Notes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92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A96792F-DE02-43F1-8957-DB12B72D006C}" type="slidenum">
              <a:rPr lang="en-US" smtClean="0">
                <a:ea typeface="Geneva"/>
                <a:cs typeface="Geneva"/>
              </a:rPr>
              <a:pPr/>
              <a:t>31</a:t>
            </a:fld>
            <a:endParaRPr lang="en-US" dirty="0" smtClean="0">
              <a:ea typeface="Geneva"/>
              <a:cs typeface="Geneva"/>
            </a:endParaRPr>
          </a:p>
        </p:txBody>
      </p:sp>
      <p:sp>
        <p:nvSpPr>
          <p:cNvPr id="727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67870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EE24B02-1BDB-4280-BC07-06EB8D18334F}" type="slidenum">
              <a:rPr lang="en-US" smtClean="0"/>
              <a:pPr/>
              <a:t>33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089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4D473E1-2B2A-441B-9D42-C3985203E5D7}" type="slidenum">
              <a:rPr lang="en-US" smtClean="0">
                <a:ea typeface="Geneva"/>
                <a:cs typeface="Geneva"/>
              </a:rPr>
              <a:pPr/>
              <a:t>6</a:t>
            </a:fld>
            <a:endParaRPr lang="en-US" smtClean="0"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3850209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7F572AD-41FA-41AE-802B-78946D4AD116}" type="slidenum">
              <a:rPr lang="en-US" smtClean="0">
                <a:ea typeface="Geneva"/>
                <a:cs typeface="Geneva"/>
              </a:rPr>
              <a:pPr/>
              <a:t>10</a:t>
            </a:fld>
            <a:endParaRPr lang="en-US" smtClean="0">
              <a:ea typeface="Geneva"/>
              <a:cs typeface="Geneva"/>
            </a:endParaRPr>
          </a:p>
        </p:txBody>
      </p:sp>
      <p:sp>
        <p:nvSpPr>
          <p:cNvPr id="6" name="Notes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6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EE1D08-D7F6-4297-9D28-4058429A79B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52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58849-7172-43B6-8022-60F6921B3AE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68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CDA21A0-2B66-466D-A1B8-8AAFF29E8F1F}" type="slidenum">
              <a:rPr lang="en-US" smtClean="0">
                <a:ea typeface="Geneva"/>
                <a:cs typeface="Geneva"/>
              </a:rPr>
              <a:pPr/>
              <a:t>14</a:t>
            </a:fld>
            <a:endParaRPr lang="en-US" smtClean="0">
              <a:ea typeface="Geneva"/>
              <a:cs typeface="Geneva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72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EE1D08-D7F6-4297-9D28-4058429A79B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83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E493C15-3148-4D98-B4C4-7A10E253CF19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096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4114800"/>
            <a:ext cx="7924800" cy="9906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239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6537325"/>
            <a:ext cx="1066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18D31-8D3C-4981-B0B9-6EC14EA9A3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6537325"/>
            <a:ext cx="10668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95A69-15D7-4B6E-BC43-D34ECB355E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153400" cy="762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696200" y="6477000"/>
            <a:ext cx="990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03E5EFC-8AF8-4397-96E1-67852ED149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9600" y="6477000"/>
            <a:ext cx="685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A164E-B513-481C-A734-693960FD184A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9600" y="6477000"/>
            <a:ext cx="685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846FB-1286-4BE1-9414-9C8961834496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229600" y="6477000"/>
            <a:ext cx="685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3DFB9-FDC4-4336-8F99-54C178CB78B8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43D35-FED4-4F85-9E5B-E304177981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" y="76200"/>
            <a:ext cx="815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052" name="Picture 6" descr="BenePLAN w color  swirl .gif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81800" y="6172200"/>
            <a:ext cx="212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53" name="AutoShape 2"/>
          <p:cNvCxnSpPr>
            <a:cxnSpLocks noChangeShapeType="1"/>
          </p:cNvCxnSpPr>
          <p:nvPr userDrawn="1"/>
        </p:nvCxnSpPr>
        <p:spPr bwMode="auto">
          <a:xfrm>
            <a:off x="457200" y="6096000"/>
            <a:ext cx="8229600" cy="0"/>
          </a:xfrm>
          <a:prstGeom prst="straightConnector1">
            <a:avLst/>
          </a:prstGeom>
          <a:noFill/>
          <a:ln w="28575">
            <a:solidFill>
              <a:srgbClr val="002395"/>
            </a:solidFill>
            <a:round/>
            <a:headEnd/>
            <a:tailEnd/>
          </a:ln>
        </p:spPr>
      </p:cxnSp>
      <p:sp>
        <p:nvSpPr>
          <p:cNvPr id="11" name="TextBox 10"/>
          <p:cNvSpPr txBox="1"/>
          <p:nvPr userDrawn="1"/>
        </p:nvSpPr>
        <p:spPr>
          <a:xfrm>
            <a:off x="457200" y="6248400"/>
            <a:ext cx="20288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2395"/>
                </a:solidFill>
                <a:latin typeface="Corbel" pitchFamily="34" charset="0"/>
                <a:cs typeface="Arial" pitchFamily="34" charset="0"/>
              </a:rPr>
              <a:t>www.BenePLAN.org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70" r:id="rId7"/>
    <p:sldLayoutId id="2147483771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395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395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395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395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395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002395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002395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002395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002395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jobswithoutlimits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neplan.org/" TargetMode="External"/><Relationship Id="rId4" Type="http://schemas.openxmlformats.org/officeDocument/2006/relationships/hyperlink" Target="http://www.dlc-ma.org/" TargetMode="External"/><Relationship Id="rId5" Type="http://schemas.openxmlformats.org/officeDocument/2006/relationships/hyperlink" Target="http://www.socialsecurity.gov/redbook/" TargetMode="External"/><Relationship Id="rId6" Type="http://schemas.openxmlformats.org/officeDocument/2006/relationships/hyperlink" Target="http://www.ssa.gov/disabilityresearch/workincentives.htm" TargetMode="External"/><Relationship Id="rId7" Type="http://schemas.openxmlformats.org/officeDocument/2006/relationships/hyperlink" Target="http://www.socialsecurity.gov/pgm/links_medicare.htm" TargetMode="External"/><Relationship Id="rId8" Type="http://schemas.openxmlformats.org/officeDocument/2006/relationships/hyperlink" Target="http://www.mass.gov/masshealth" TargetMode="External"/><Relationship Id="rId9" Type="http://schemas.openxmlformats.org/officeDocument/2006/relationships/hyperlink" Target="http://www.mass.gov/eohhs/consumer/insurance/onecare/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BenePLAN w color  swirl 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0489" y="609600"/>
            <a:ext cx="6477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990600" y="2895600"/>
            <a:ext cx="6705600" cy="25146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latin typeface="+mn-lt"/>
              </a:rPr>
              <a:t>Work and Benefits: </a:t>
            </a:r>
            <a:br>
              <a:rPr lang="en-US" sz="4000" dirty="0" smtClean="0">
                <a:latin typeface="+mn-lt"/>
              </a:rPr>
            </a:br>
            <a:r>
              <a:rPr lang="en-US" sz="4000" dirty="0" smtClean="0">
                <a:latin typeface="+mn-lt"/>
              </a:rPr>
              <a:t>An Overview</a:t>
            </a:r>
            <a:br>
              <a:rPr lang="en-US" sz="4000" dirty="0" smtClean="0">
                <a:latin typeface="+mn-lt"/>
              </a:rPr>
            </a:br>
            <a:r>
              <a:rPr lang="en-US" sz="4000" dirty="0">
                <a:latin typeface="+mn-lt"/>
              </a:rPr>
              <a:t/>
            </a:r>
            <a:br>
              <a:rPr lang="en-US" sz="4000" dirty="0">
                <a:latin typeface="+mn-lt"/>
              </a:rPr>
            </a:br>
            <a:r>
              <a:rPr lang="en-US" sz="4000" dirty="0" smtClean="0">
                <a:latin typeface="+mn-lt"/>
              </a:rPr>
              <a:t>Brian Forsythe, CWIC</a:t>
            </a:r>
            <a:br>
              <a:rPr lang="en-US" sz="4000" dirty="0" smtClean="0">
                <a:latin typeface="+mn-lt"/>
              </a:rPr>
            </a:br>
            <a:endParaRPr lang="en-US" sz="4000" dirty="0">
              <a:latin typeface="Bodoni MT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382000" cy="762000"/>
          </a:xfrm>
        </p:spPr>
        <p:txBody>
          <a:bodyPr/>
          <a:lstStyle/>
          <a:p>
            <a:pPr algn="ctr" eaLnBrk="1" hangingPunct="1"/>
            <a:r>
              <a:rPr lang="en-US" sz="6000" dirty="0" smtClean="0"/>
              <a:t>Please Note:</a:t>
            </a:r>
          </a:p>
        </p:txBody>
      </p:sp>
      <p:sp>
        <p:nvSpPr>
          <p:cNvPr id="21507" name="Content Placeholder 6"/>
          <p:cNvSpPr>
            <a:spLocks noGrp="1"/>
          </p:cNvSpPr>
          <p:nvPr>
            <p:ph idx="1"/>
          </p:nvPr>
        </p:nvSpPr>
        <p:spPr>
          <a:xfrm>
            <a:off x="495300" y="2119532"/>
            <a:ext cx="8153400" cy="34290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4000" dirty="0" smtClean="0"/>
              <a:t>   </a:t>
            </a:r>
            <a:r>
              <a:rPr lang="en-US" sz="5400" b="1" dirty="0" smtClean="0">
                <a:solidFill>
                  <a:srgbClr val="FF0000"/>
                </a:solidFill>
                <a:latin typeface="+mn-lt"/>
              </a:rPr>
              <a:t>It is imperative to report all work and other income to Social Security every month</a:t>
            </a:r>
            <a:r>
              <a:rPr lang="en-US" sz="5400" b="1" u="sng" dirty="0">
                <a:solidFill>
                  <a:srgbClr val="FF0000"/>
                </a:solidFill>
                <a:latin typeface="+mn-lt"/>
              </a:rPr>
              <a:t>!</a:t>
            </a:r>
            <a:endParaRPr lang="en-US" sz="5400" b="1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0"/>
          </p:nvPr>
        </p:nvSpPr>
        <p:spPr bwMode="auto">
          <a:xfrm>
            <a:off x="4419600" y="6248400"/>
            <a:ext cx="685800" cy="381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fld id="{F38C498B-5EAA-4304-B7A2-9CEB9E75A9AC}" type="slidenum">
              <a:rPr lang="en-US" smtClean="0">
                <a:latin typeface="+mj-lt"/>
              </a:rPr>
              <a:pPr algn="ctr"/>
              <a:t>10</a:t>
            </a:fld>
            <a:endParaRPr lang="en-US" sz="1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4"/>
          <p:cNvSpPr txBox="1">
            <a:spLocks noChangeArrowheads="1"/>
          </p:cNvSpPr>
          <p:nvPr/>
        </p:nvSpPr>
        <p:spPr bwMode="auto">
          <a:xfrm>
            <a:off x="304800" y="1828800"/>
            <a:ext cx="84582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2395"/>
                </a:solidFill>
                <a:latin typeface="+mn-lt"/>
              </a:rPr>
              <a:t>SUPPLEMENTAL SECURITY INCOME</a:t>
            </a:r>
          </a:p>
          <a:p>
            <a:pPr algn="ctr"/>
            <a:r>
              <a:rPr lang="en-US" sz="5400" b="1" dirty="0" smtClean="0">
                <a:solidFill>
                  <a:srgbClr val="002395"/>
                </a:solidFill>
                <a:latin typeface="+mn-lt"/>
              </a:rPr>
              <a:t>(SSI)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4191000" y="6248400"/>
            <a:ext cx="685800" cy="381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fld id="{57FC7ADA-C1B0-4E7E-BAB3-348DD77E4D0D}" type="slidenum">
              <a:rPr lang="en-US" smtClean="0">
                <a:latin typeface="+mj-lt"/>
              </a:rPr>
              <a:pPr algn="ctr"/>
              <a:t>11</a:t>
            </a:fld>
            <a:endParaRPr lang="en-US" sz="1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 marL="1588" indent="-1588">
              <a:buNone/>
            </a:pPr>
            <a:r>
              <a:rPr lang="en-US" sz="2400" dirty="0" smtClean="0">
                <a:latin typeface="+mn-lt"/>
              </a:rPr>
              <a:t>The amount of SSI received is based upon the living situation and marital status of the beneficiary in Massachusetts, the five amounts for 2016 are:</a:t>
            </a:r>
          </a:p>
          <a:p>
            <a:pPr marL="1588" indent="-1588">
              <a:buNone/>
            </a:pPr>
            <a:endParaRPr lang="en-US" sz="1100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+mn-lt"/>
              </a:rPr>
              <a:t>Living Alone: </a:t>
            </a:r>
            <a:r>
              <a:rPr lang="en-US" sz="2400" b="1" dirty="0" smtClean="0">
                <a:latin typeface="+mn-lt"/>
              </a:rPr>
              <a:t>$847.39 </a:t>
            </a:r>
            <a:r>
              <a:rPr lang="en-US" sz="2400" dirty="0" smtClean="0">
                <a:latin typeface="+mn-lt"/>
              </a:rPr>
              <a:t>($733 FBR + $114.39 SSP)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+mn-lt"/>
              </a:rPr>
              <a:t>Shared Living: </a:t>
            </a:r>
            <a:r>
              <a:rPr lang="en-US" sz="2400" b="1" dirty="0" smtClean="0">
                <a:latin typeface="+mn-lt"/>
              </a:rPr>
              <a:t>$763.40 </a:t>
            </a:r>
            <a:r>
              <a:rPr lang="en-US" sz="2400" dirty="0" smtClean="0">
                <a:latin typeface="+mn-lt"/>
              </a:rPr>
              <a:t>($733 FBR + $30.40 SSP) (including group homes)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+mn-lt"/>
              </a:rPr>
              <a:t>Household of Another: </a:t>
            </a:r>
            <a:r>
              <a:rPr lang="en-US" sz="2400" b="1" dirty="0" smtClean="0">
                <a:latin typeface="+mn-lt"/>
              </a:rPr>
              <a:t>$576.25 </a:t>
            </a:r>
            <a:r>
              <a:rPr lang="en-US" sz="2400" dirty="0" smtClean="0">
                <a:latin typeface="+mn-lt"/>
              </a:rPr>
              <a:t>($488.67 FBR + $87.58 SSP)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+mn-lt"/>
              </a:rPr>
              <a:t>Blind Individual: </a:t>
            </a:r>
            <a:r>
              <a:rPr lang="en-US" sz="2400" b="1" dirty="0" smtClean="0">
                <a:latin typeface="+mn-lt"/>
              </a:rPr>
              <a:t>$882.74 </a:t>
            </a:r>
            <a:r>
              <a:rPr lang="en-US" sz="2400" dirty="0" smtClean="0">
                <a:latin typeface="+mn-lt"/>
              </a:rPr>
              <a:t>($733 FBR + $149.74 SSP) regardless of living situation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+mn-lt"/>
              </a:rPr>
              <a:t>Couples Rate: </a:t>
            </a:r>
            <a:r>
              <a:rPr lang="en-US" sz="2400" b="1" dirty="0" smtClean="0">
                <a:latin typeface="+mn-lt"/>
              </a:rPr>
              <a:t>$640.03 </a:t>
            </a:r>
            <a:r>
              <a:rPr lang="en-US" sz="2400" dirty="0" smtClean="0">
                <a:latin typeface="+mn-lt"/>
              </a:rPr>
              <a:t>($550 FBR + $90.03 SSP)  each for married and both collecting SSI</a:t>
            </a:r>
          </a:p>
          <a:p>
            <a:pPr marL="457200" indent="-457200">
              <a:buNone/>
            </a:pPr>
            <a:endParaRPr lang="en-US" sz="1100" dirty="0" smtClean="0">
              <a:latin typeface="+mn-lt"/>
            </a:endParaRPr>
          </a:p>
          <a:p>
            <a:pPr marL="4763" indent="6350">
              <a:buNone/>
            </a:pPr>
            <a:r>
              <a:rPr lang="en-US" sz="2400" dirty="0" smtClean="0">
                <a:latin typeface="+mn-lt"/>
              </a:rPr>
              <a:t>FBR = Federal Benefit Rate</a:t>
            </a:r>
          </a:p>
          <a:p>
            <a:pPr marL="4763" indent="6350">
              <a:buNone/>
            </a:pPr>
            <a:r>
              <a:rPr lang="en-US" sz="2400" dirty="0" smtClean="0">
                <a:latin typeface="+mn-lt"/>
              </a:rPr>
              <a:t>SSP = State Supplemental Payment*</a:t>
            </a:r>
          </a:p>
          <a:p>
            <a:pPr marL="4763" indent="6350">
              <a:buNone/>
            </a:pPr>
            <a:endParaRPr lang="en-US" sz="1000" dirty="0" smtClean="0">
              <a:latin typeface="+mn-lt"/>
            </a:endParaRPr>
          </a:p>
          <a:p>
            <a:pPr marL="4763" indent="6350">
              <a:buNone/>
            </a:pPr>
            <a:r>
              <a:rPr lang="en-US" sz="2400" dirty="0" smtClean="0">
                <a:latin typeface="+mn-lt"/>
              </a:rPr>
              <a:t>*SSP is paid separately from the SSI check, but comes on the same day.</a:t>
            </a:r>
          </a:p>
          <a:p>
            <a:pPr marL="4763" indent="6350">
              <a:buNone/>
            </a:pPr>
            <a:endParaRPr lang="en-US" sz="1000" dirty="0">
              <a:latin typeface="+mn-lt"/>
            </a:endParaRPr>
          </a:p>
          <a:p>
            <a:pPr marL="4763" indent="6350">
              <a:buNone/>
            </a:pP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Please note the amounts shown are maximum amounts and could be lowered by other factors.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SSI Payment Levels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038600" y="6248400"/>
            <a:ext cx="5334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1AF167-6295-44BA-903D-9EFDE44FD76E}" type="slidenum">
              <a:rPr lang="en-US" smtClean="0">
                <a:latin typeface="+mn-lt"/>
              </a:rPr>
              <a:pPr>
                <a:defRPr/>
              </a:pPr>
              <a:t>12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727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419600" y="6248400"/>
            <a:ext cx="685800" cy="381000"/>
          </a:xfrm>
        </p:spPr>
        <p:txBody>
          <a:bodyPr/>
          <a:lstStyle/>
          <a:p>
            <a:pPr algn="ctr">
              <a:defRPr/>
            </a:pPr>
            <a:fld id="{3B33DFB9-FDC4-4336-8F99-54C178CB78B8}" type="slidenum">
              <a:rPr lang="en-US" smtClean="0">
                <a:latin typeface="Arial" pitchFamily="34" charset="0"/>
                <a:cs typeface="Arial" pitchFamily="34" charset="0"/>
              </a:rPr>
              <a:pPr algn="ctr">
                <a:defRPr/>
              </a:pPr>
              <a:t>13</a:t>
            </a:fld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3655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Individuals have </a:t>
            </a:r>
            <a:r>
              <a:rPr lang="en-US" sz="2800" u="sng" dirty="0" smtClean="0">
                <a:latin typeface="+mn-lt"/>
              </a:rPr>
              <a:t>more money</a:t>
            </a:r>
            <a:r>
              <a:rPr lang="en-US" sz="2800" dirty="0" smtClean="0">
                <a:latin typeface="+mn-lt"/>
              </a:rPr>
              <a:t> each month in their pocket when they work, even though the SSI check goes down.</a:t>
            </a:r>
          </a:p>
          <a:p>
            <a:pPr marL="457200" indent="-336550">
              <a:buFont typeface="Arial" pitchFamily="34" charset="0"/>
              <a:buChar char="•"/>
            </a:pPr>
            <a:endParaRPr lang="en-US" sz="2800" dirty="0" smtClean="0">
              <a:latin typeface="+mn-lt"/>
            </a:endParaRPr>
          </a:p>
          <a:p>
            <a:pPr marL="457200" indent="-33655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They will keep all their money from work </a:t>
            </a:r>
            <a:r>
              <a:rPr lang="en-US" sz="2800" u="sng" dirty="0" smtClean="0">
                <a:latin typeface="+mn-lt"/>
              </a:rPr>
              <a:t>and</a:t>
            </a:r>
            <a:r>
              <a:rPr lang="en-US" sz="2800" dirty="0" smtClean="0">
                <a:latin typeface="+mn-lt"/>
              </a:rPr>
              <a:t> will still receive a (reduced) SSI check.</a:t>
            </a:r>
          </a:p>
          <a:p>
            <a:pPr marL="457200" indent="-336550">
              <a:buFont typeface="Arial" pitchFamily="34" charset="0"/>
              <a:buChar char="•"/>
            </a:pPr>
            <a:endParaRPr lang="en-US" sz="2800" dirty="0" smtClean="0">
              <a:latin typeface="+mn-lt"/>
            </a:endParaRPr>
          </a:p>
          <a:p>
            <a:pPr marL="457200" indent="-33655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There are Work Incentives that can help them keep even more money!</a:t>
            </a:r>
            <a:endParaRPr lang="en-US" sz="28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334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395"/>
                </a:solidFill>
                <a:latin typeface="+mj-lt"/>
              </a:rPr>
              <a:t>SSI and Working </a:t>
            </a:r>
            <a:endParaRPr lang="en-US" sz="4800" b="1" dirty="0">
              <a:solidFill>
                <a:srgbClr val="002395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0" y="92254"/>
            <a:ext cx="9144000" cy="88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ts val="2000"/>
              </a:lnSpc>
              <a:spcBef>
                <a:spcPct val="50000"/>
              </a:spcBef>
            </a:pPr>
            <a:endParaRPr lang="en-US" sz="3600" b="1" dirty="0" smtClean="0">
              <a:latin typeface="Bodoni MT" pitchFamily="18" charset="0"/>
            </a:endParaRPr>
          </a:p>
          <a:p>
            <a:pPr algn="ctr" eaLnBrk="0" hangingPunct="0">
              <a:lnSpc>
                <a:spcPts val="2000"/>
              </a:lnSpc>
              <a:spcBef>
                <a:spcPct val="50000"/>
              </a:spcBef>
            </a:pPr>
            <a:r>
              <a:rPr lang="en-US" sz="3600" b="1" dirty="0" smtClean="0">
                <a:solidFill>
                  <a:srgbClr val="002395"/>
                </a:solidFill>
                <a:latin typeface="+mn-lt"/>
              </a:rPr>
              <a:t>SSI Employment Calculation </a:t>
            </a:r>
            <a:endParaRPr lang="en-US" sz="3600" b="1" dirty="0">
              <a:solidFill>
                <a:srgbClr val="002395"/>
              </a:solidFill>
              <a:latin typeface="+mn-lt"/>
            </a:endParaRP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304800" y="908050"/>
            <a:ext cx="844391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63550" indent="-463550" eaLnBrk="0" hangingPunct="0">
              <a:spcBef>
                <a:spcPct val="50000"/>
              </a:spcBef>
              <a:buClr>
                <a:schemeClr val="hlink"/>
              </a:buClr>
            </a:pPr>
            <a:r>
              <a:rPr lang="en-US" sz="3200">
                <a:latin typeface="Georgia" pitchFamily="18" charset="0"/>
              </a:rPr>
              <a:t>	</a:t>
            </a:r>
            <a:endParaRPr lang="en-US" sz="3200"/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611188" y="1143001"/>
            <a:ext cx="8208962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191919"/>
                </a:solidFill>
                <a:latin typeface="+mn-lt"/>
              </a:rPr>
              <a:t>When an individual works their SSI check will be reduced in proportion to the amount of money they earn.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solidFill>
                <a:srgbClr val="191919"/>
              </a:solidFill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191919"/>
                </a:solidFill>
                <a:latin typeface="+mn-lt"/>
              </a:rPr>
              <a:t>Basically, the SSI check will be reduced $1 for every $2 earned over $85.00 each month.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solidFill>
                <a:srgbClr val="191919"/>
              </a:solidFill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191919"/>
                </a:solidFill>
                <a:latin typeface="+mn-lt"/>
              </a:rPr>
              <a:t>SSA does this calculation each month so </a:t>
            </a:r>
            <a:r>
              <a:rPr lang="en-US" u="sng" dirty="0" smtClean="0">
                <a:solidFill>
                  <a:srgbClr val="191919"/>
                </a:solidFill>
                <a:latin typeface="+mn-lt"/>
              </a:rPr>
              <a:t>it is very important that earnings are reported before the 6</a:t>
            </a:r>
            <a:r>
              <a:rPr lang="en-US" u="sng" baseline="30000" dirty="0" smtClean="0">
                <a:solidFill>
                  <a:srgbClr val="191919"/>
                </a:solidFill>
                <a:latin typeface="+mn-lt"/>
              </a:rPr>
              <a:t>th</a:t>
            </a:r>
            <a:r>
              <a:rPr lang="en-US" u="sng" dirty="0" smtClean="0">
                <a:solidFill>
                  <a:srgbClr val="191919"/>
                </a:solidFill>
                <a:latin typeface="+mn-lt"/>
              </a:rPr>
              <a:t> of the month to SSA</a:t>
            </a:r>
            <a:r>
              <a:rPr lang="en-US" dirty="0" smtClean="0">
                <a:solidFill>
                  <a:srgbClr val="191919"/>
                </a:solidFill>
                <a:latin typeface="+mn-lt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solidFill>
                <a:srgbClr val="191919"/>
              </a:solidFill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191919"/>
                </a:solidFill>
                <a:latin typeface="+mn-lt"/>
              </a:rPr>
              <a:t>Work earnings can be reported to SSA by using either the Phone in Wage Reporting System or the Smart Phone App.</a:t>
            </a:r>
            <a:endParaRPr lang="en-US" b="1" dirty="0">
              <a:solidFill>
                <a:srgbClr val="191919"/>
              </a:solidFill>
              <a:latin typeface="+mn-lt"/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 rot="10800000" flipV="1">
            <a:off x="827088" y="2982913"/>
            <a:ext cx="7777162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2800"/>
          </a:p>
          <a:p>
            <a:pPr algn="ctr"/>
            <a:endParaRPr lang="en-US" sz="2800"/>
          </a:p>
          <a:p>
            <a:pPr algn="ctr"/>
            <a:endParaRPr lang="en-US" sz="3200" b="1"/>
          </a:p>
        </p:txBody>
      </p:sp>
      <p:sp>
        <p:nvSpPr>
          <p:cNvPr id="6" name="Rectangle 5"/>
          <p:cNvSpPr/>
          <p:nvPr/>
        </p:nvSpPr>
        <p:spPr>
          <a:xfrm>
            <a:off x="4343400" y="6172200"/>
            <a:ext cx="527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fld id="{3B33DFB9-FDC4-4336-8F99-54C178CB78B8}" type="slidenum">
              <a:rPr lang="en-US" smtClean="0">
                <a:latin typeface="+mj-lt"/>
              </a:rPr>
              <a:pPr algn="ctr">
                <a:defRPr/>
              </a:pPr>
              <a:t>14</a:t>
            </a:fld>
            <a:endParaRPr lang="en-US" sz="1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066800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rgbClr val="002395"/>
                </a:solidFill>
                <a:latin typeface="+mj-lt"/>
              </a:rPr>
              <a:t>The SSI Calculation:</a:t>
            </a:r>
            <a:endParaRPr lang="en-US" sz="4000" dirty="0">
              <a:solidFill>
                <a:srgbClr val="002395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419600" y="6172200"/>
            <a:ext cx="685800" cy="381000"/>
          </a:xfrm>
        </p:spPr>
        <p:txBody>
          <a:bodyPr/>
          <a:lstStyle/>
          <a:p>
            <a:pPr algn="ctr">
              <a:defRPr/>
            </a:pPr>
            <a:fld id="{9B3A164E-B513-481C-A734-693960FD184A}" type="slidenum">
              <a:rPr lang="en-US" smtClean="0">
                <a:latin typeface="+mn-lt"/>
              </a:rPr>
              <a:pPr algn="ctr">
                <a:defRPr/>
              </a:pPr>
              <a:t>15</a:t>
            </a:fld>
            <a:endParaRPr lang="en-US" sz="14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33684"/>
              </p:ext>
            </p:extLst>
          </p:nvPr>
        </p:nvGraphicFramePr>
        <p:xfrm>
          <a:off x="3657600" y="2209800"/>
          <a:ext cx="1676400" cy="3374406"/>
        </p:xfrm>
        <a:graphic>
          <a:graphicData uri="http://schemas.openxmlformats.org/drawingml/2006/table">
            <a:tbl>
              <a:tblPr/>
              <a:tblGrid>
                <a:gridCol w="1676400"/>
              </a:tblGrid>
              <a:tr h="192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latin typeface="+mn-lt"/>
                        </a:rPr>
                        <a:t> </a:t>
                      </a:r>
                      <a:r>
                        <a:rPr lang="en-US" sz="2400" b="0" i="0" u="none" strike="noStrike" dirty="0" smtClean="0">
                          <a:latin typeface="+mn-lt"/>
                        </a:rPr>
                        <a:t>  </a:t>
                      </a:r>
                      <a:r>
                        <a:rPr lang="en-US" sz="2400" b="1" i="0" u="none" strike="noStrike" dirty="0" smtClean="0">
                          <a:latin typeface="+mn-lt"/>
                        </a:rPr>
                        <a:t>$  800.00 </a:t>
                      </a:r>
                      <a:endParaRPr lang="en-US" sz="2400" b="1" i="0" u="none" strike="noStrike" dirty="0">
                        <a:latin typeface="+mn-lt"/>
                      </a:endParaRPr>
                    </a:p>
                  </a:txBody>
                  <a:tcPr marL="9174" marR="9174" marT="9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latin typeface="+mn-lt"/>
                        </a:rPr>
                        <a:t> </a:t>
                      </a:r>
                      <a:r>
                        <a:rPr lang="en-US" sz="2400" b="0" i="0" u="none" strike="noStrike" dirty="0" smtClean="0">
                          <a:latin typeface="+mn-lt"/>
                        </a:rPr>
                        <a:t>- $    85.00 </a:t>
                      </a:r>
                      <a:endParaRPr lang="en-US" sz="2400" b="0" i="0" u="none" strike="noStrike" dirty="0">
                        <a:latin typeface="+mn-lt"/>
                      </a:endParaRPr>
                    </a:p>
                  </a:txBody>
                  <a:tcPr marL="9174" marR="9174" marT="9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latin typeface="+mn-lt"/>
                        </a:rPr>
                        <a:t> </a:t>
                      </a:r>
                      <a:r>
                        <a:rPr lang="en-US" sz="2400" b="0" i="0" u="none" strike="noStrike" dirty="0" smtClean="0">
                          <a:latin typeface="+mn-lt"/>
                        </a:rPr>
                        <a:t>   $  715.00 </a:t>
                      </a:r>
                      <a:endParaRPr lang="en-US" sz="2400" b="0" i="0" u="none" strike="noStrike" dirty="0">
                        <a:latin typeface="+mn-lt"/>
                      </a:endParaRPr>
                    </a:p>
                  </a:txBody>
                  <a:tcPr marL="9174" marR="9174" marT="917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2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latin typeface="+mn-lt"/>
                        </a:rPr>
                        <a:t>/2</a:t>
                      </a:r>
                    </a:p>
                  </a:txBody>
                  <a:tcPr marL="9174" marR="9174" marT="9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latin typeface="+mn-lt"/>
                        </a:rPr>
                        <a:t> </a:t>
                      </a:r>
                      <a:r>
                        <a:rPr lang="en-US" sz="2400" b="0" i="0" u="none" strike="noStrike" dirty="0" smtClean="0">
                          <a:latin typeface="+mn-lt"/>
                        </a:rPr>
                        <a:t>  $  357.50 </a:t>
                      </a:r>
                      <a:endParaRPr lang="en-US" sz="2400" b="0" i="0" u="none" strike="noStrike" dirty="0">
                        <a:latin typeface="+mn-lt"/>
                      </a:endParaRPr>
                    </a:p>
                  </a:txBody>
                  <a:tcPr marL="9174" marR="9174" marT="917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2650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latin typeface="+mn-lt"/>
                      </a:endParaRPr>
                    </a:p>
                  </a:txBody>
                  <a:tcPr marL="9174" marR="9174" marT="9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2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latin typeface="+mn-lt"/>
                        </a:rPr>
                        <a:t> </a:t>
                      </a:r>
                      <a:r>
                        <a:rPr lang="en-US" sz="2400" b="0" i="0" u="none" strike="noStrike" dirty="0" smtClean="0">
                          <a:latin typeface="+mn-lt"/>
                        </a:rPr>
                        <a:t>  $ 847.39 </a:t>
                      </a:r>
                      <a:endParaRPr lang="en-US" sz="2400" b="0" i="0" u="none" strike="noStrike" dirty="0">
                        <a:latin typeface="+mn-lt"/>
                      </a:endParaRPr>
                    </a:p>
                  </a:txBody>
                  <a:tcPr marL="9174" marR="9174" marT="9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latin typeface="+mn-lt"/>
                        </a:rPr>
                        <a:t> </a:t>
                      </a:r>
                      <a:r>
                        <a:rPr lang="en-US" sz="2400" b="0" i="0" u="none" strike="noStrike" dirty="0" smtClean="0">
                          <a:latin typeface="+mn-lt"/>
                        </a:rPr>
                        <a:t>- $ 357.50 </a:t>
                      </a:r>
                      <a:endParaRPr lang="en-US" sz="2400" b="0" i="0" u="none" strike="noStrike" dirty="0">
                        <a:latin typeface="+mn-lt"/>
                      </a:endParaRPr>
                    </a:p>
                  </a:txBody>
                  <a:tcPr marL="9174" marR="9174" marT="9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latin typeface="+mn-lt"/>
                        </a:rPr>
                        <a:t> </a:t>
                      </a:r>
                      <a:r>
                        <a:rPr lang="en-US" sz="2400" b="0" i="0" u="none" strike="noStrike" dirty="0" smtClean="0">
                          <a:latin typeface="+mn-lt"/>
                        </a:rPr>
                        <a:t>  </a:t>
                      </a:r>
                      <a:r>
                        <a:rPr lang="en-US" sz="2400" b="1" i="0" u="none" strike="noStrike" dirty="0" smtClean="0">
                          <a:latin typeface="+mn-lt"/>
                        </a:rPr>
                        <a:t>$ 489.89 </a:t>
                      </a:r>
                      <a:endParaRPr lang="en-US" sz="2400" b="1" i="0" u="none" strike="noStrike" dirty="0">
                        <a:latin typeface="+mn-lt"/>
                      </a:endParaRPr>
                    </a:p>
                  </a:txBody>
                  <a:tcPr marL="9174" marR="9174" marT="917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1143000"/>
            <a:ext cx="77266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An individual living alone receiving $847.39 in SSI and earning $800. gross per month:</a:t>
            </a:r>
            <a:endParaRPr lang="en-US" sz="28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00" y="21336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Gross Work Income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00" y="4419600"/>
            <a:ext cx="2373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Old SSI Amount</a:t>
            </a:r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6400" y="5181600"/>
            <a:ext cx="2511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New SSI Amount</a:t>
            </a:r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400" y="2514600"/>
            <a:ext cx="2959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Disregarded Income</a:t>
            </a:r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600" y="3657600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Countable Income</a:t>
            </a:r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6400" y="4800600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Countable Income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064500" cy="838200"/>
          </a:xfrm>
        </p:spPr>
        <p:txBody>
          <a:bodyPr/>
          <a:lstStyle/>
          <a:p>
            <a:pPr algn="ctr" eaLnBrk="1" hangingPunct="1"/>
            <a:r>
              <a:rPr lang="en-US" sz="4000" dirty="0" smtClean="0"/>
              <a:t>An SSI and Working Example</a:t>
            </a:r>
            <a:endParaRPr lang="en-US" sz="4000" i="1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458200" cy="990600"/>
          </a:xfrm>
        </p:spPr>
        <p:txBody>
          <a:bodyPr/>
          <a:lstStyle/>
          <a:p>
            <a:pPr marL="0" indent="6350" eaLnBrk="1" hangingPunct="1">
              <a:buFontTx/>
              <a:buNone/>
            </a:pPr>
            <a:r>
              <a:rPr lang="en-US" sz="2400" dirty="0" smtClean="0"/>
              <a:t>An individual living alone receiving $847.39 in SSI and  earning $800. gross per month:</a:t>
            </a:r>
          </a:p>
        </p:txBody>
      </p:sp>
      <p:pic>
        <p:nvPicPr>
          <p:cNvPr id="31748" name="Picture 4" descr="j0195346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 flipH="1">
            <a:off x="7092950" y="4724400"/>
            <a:ext cx="1847850" cy="1368425"/>
          </a:xfrm>
        </p:spPr>
      </p:pic>
      <p:sp>
        <p:nvSpPr>
          <p:cNvPr id="31749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4419600" y="6248400"/>
            <a:ext cx="7620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fld id="{C1433F4E-8117-4380-8447-E32B899A416E}" type="slidenum">
              <a:rPr lang="en-US" smtClean="0">
                <a:latin typeface="+mj-lt"/>
              </a:rPr>
              <a:pPr algn="ctr"/>
              <a:t>16</a:t>
            </a:fld>
            <a:endParaRPr lang="en-US" dirty="0" smtClean="0">
              <a:latin typeface="+mj-lt"/>
            </a:endParaRPr>
          </a:p>
        </p:txBody>
      </p:sp>
      <p:sp>
        <p:nvSpPr>
          <p:cNvPr id="31750" name="TextBox 6"/>
          <p:cNvSpPr txBox="1">
            <a:spLocks noChangeArrowheads="1"/>
          </p:cNvSpPr>
          <p:nvPr/>
        </p:nvSpPr>
        <p:spPr bwMode="auto">
          <a:xfrm>
            <a:off x="457200" y="4038600"/>
            <a:ext cx="651351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b="1" i="1" dirty="0" smtClean="0">
                <a:latin typeface="+mn-lt"/>
              </a:rPr>
              <a:t>This is an increase of $442.50 a month as a result of working!</a:t>
            </a:r>
            <a:endParaRPr lang="en-US" sz="3600" b="1" i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2057400"/>
            <a:ext cx="4252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981200"/>
            <a:ext cx="3385863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/>
                  </a:solidFill>
                </a:ln>
                <a:latin typeface="+mn-lt"/>
              </a:rPr>
              <a:t>Income before working:</a:t>
            </a:r>
          </a:p>
          <a:p>
            <a:endParaRPr lang="en-US" b="1" dirty="0" smtClean="0">
              <a:ln>
                <a:solidFill>
                  <a:schemeClr val="accent1"/>
                </a:solidFill>
              </a:ln>
              <a:latin typeface="+mn-lt"/>
            </a:endParaRPr>
          </a:p>
          <a:p>
            <a:pPr algn="ctr"/>
            <a:r>
              <a:rPr lang="en-US" dirty="0" smtClean="0">
                <a:ln>
                  <a:solidFill>
                    <a:schemeClr val="accent1"/>
                  </a:solidFill>
                </a:ln>
                <a:latin typeface="+mn-lt"/>
              </a:rPr>
              <a:t>$847.39 SSI</a:t>
            </a:r>
          </a:p>
          <a:p>
            <a:pPr algn="ctr"/>
            <a:endParaRPr lang="en-US" dirty="0">
              <a:ln>
                <a:solidFill>
                  <a:schemeClr val="accent1"/>
                </a:solidFill>
              </a:ln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3400" y="1981200"/>
            <a:ext cx="4355165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n-lt"/>
              </a:rPr>
              <a:t>Income after working:</a:t>
            </a:r>
          </a:p>
          <a:p>
            <a:r>
              <a:rPr lang="en-US" b="1" dirty="0" smtClean="0">
                <a:latin typeface="+mn-lt"/>
              </a:rPr>
              <a:t>     $   489.89 Reduced SSI</a:t>
            </a:r>
          </a:p>
          <a:p>
            <a:r>
              <a:rPr lang="en-US" b="1" dirty="0" smtClean="0">
                <a:latin typeface="+mn-lt"/>
              </a:rPr>
              <a:t>  + </a:t>
            </a:r>
            <a:r>
              <a:rPr lang="en-US" b="1" u="sng" dirty="0" smtClean="0">
                <a:latin typeface="+mn-lt"/>
              </a:rPr>
              <a:t>$   800.00</a:t>
            </a:r>
            <a:r>
              <a:rPr lang="en-US" b="1" dirty="0" smtClean="0">
                <a:latin typeface="+mn-lt"/>
              </a:rPr>
              <a:t> Earnings</a:t>
            </a:r>
          </a:p>
          <a:p>
            <a:r>
              <a:rPr lang="en-US" b="1" dirty="0" smtClean="0">
                <a:latin typeface="+mn-lt"/>
              </a:rPr>
              <a:t>  = $1,289.89 SSI &amp; Earnings</a:t>
            </a:r>
            <a:endParaRPr lang="en-US" b="1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762000"/>
          </a:xfrm>
        </p:spPr>
        <p:txBody>
          <a:bodyPr>
            <a:noAutofit/>
          </a:bodyPr>
          <a:lstStyle/>
          <a:p>
            <a:pPr algn="ctr"/>
            <a:r>
              <a:rPr lang="en-US" sz="3400" dirty="0" smtClean="0"/>
              <a:t>Student Earned Income Exclusion (SEIE)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Must be a student under the age of 22, expires on 22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birthday</a:t>
            </a:r>
          </a:p>
          <a:p>
            <a:endParaRPr lang="en-US" sz="2400" dirty="0" smtClean="0"/>
          </a:p>
          <a:p>
            <a:r>
              <a:rPr lang="en-US" sz="2400" dirty="0" smtClean="0"/>
              <a:t>SSA’s definition of a student:</a:t>
            </a:r>
          </a:p>
          <a:p>
            <a:pPr lvl="1"/>
            <a:r>
              <a:rPr lang="en-US" sz="2400" dirty="0" smtClean="0"/>
              <a:t>Must be regularly attending school (grades 7-12 at least 12 hours a week)</a:t>
            </a:r>
          </a:p>
          <a:p>
            <a:pPr lvl="1"/>
            <a:r>
              <a:rPr lang="en-US" sz="2400" dirty="0" smtClean="0"/>
              <a:t>College or university (8 hours a week)</a:t>
            </a:r>
          </a:p>
          <a:p>
            <a:pPr lvl="1"/>
            <a:r>
              <a:rPr lang="en-US" sz="2400" dirty="0" smtClean="0"/>
              <a:t>Other training designed to prepare for a paying job Including vocational or technical training (12 hours a week)</a:t>
            </a:r>
          </a:p>
          <a:p>
            <a:pPr lvl="1"/>
            <a:r>
              <a:rPr lang="en-US" sz="2400" dirty="0" smtClean="0"/>
              <a:t>Fewer hours acceptable if due to disabling condition</a:t>
            </a:r>
          </a:p>
          <a:p>
            <a:pPr lvl="1"/>
            <a:r>
              <a:rPr lang="en-US" sz="2400" dirty="0" smtClean="0"/>
              <a:t>Job Corps</a:t>
            </a:r>
          </a:p>
          <a:p>
            <a:pPr lvl="1"/>
            <a:r>
              <a:rPr lang="en-US" sz="2400" dirty="0" smtClean="0"/>
              <a:t>May be used during the summer if planning to return to school in the fall</a:t>
            </a:r>
          </a:p>
          <a:p>
            <a:pPr marL="0" lvl="1" indent="0">
              <a:buNone/>
            </a:pPr>
            <a:endParaRPr lang="en-US" sz="2400" b="1" dirty="0" smtClean="0"/>
          </a:p>
          <a:p>
            <a:pPr marL="0" lvl="1" indent="0">
              <a:buNone/>
            </a:pPr>
            <a:r>
              <a:rPr lang="en-US" sz="2400" b="1" dirty="0" smtClean="0"/>
              <a:t>SSA will exclude the first $1,780 earned each month up to an annual maximum of $7,180.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419600" y="6248400"/>
            <a:ext cx="5334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1AF167-6295-44BA-903D-9EFDE44FD76E}" type="slidenum">
              <a:rPr lang="en-US" smtClean="0">
                <a:latin typeface="+mn-lt"/>
                <a:cs typeface="Times" panose="02020603050405020304" pitchFamily="18" charset="0"/>
              </a:rPr>
              <a:pPr>
                <a:defRPr/>
              </a:pPr>
              <a:t>17</a:t>
            </a:fld>
            <a:endParaRPr lang="en-US" dirty="0">
              <a:latin typeface="+mn-lt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58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153400" cy="762000"/>
          </a:xfrm>
        </p:spPr>
        <p:txBody>
          <a:bodyPr/>
          <a:lstStyle/>
          <a:p>
            <a:pPr algn="ctr"/>
            <a:r>
              <a:rPr lang="en-US" dirty="0" smtClean="0"/>
              <a:t>SSI Example - SEIE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Jim, who is 20 years old and in college, collects SSI in the amount of $847.39 per month.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 starts working a part-time job 20 hours per week at $10.00 per hour.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a four week month, how will his SSI payment be affected?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2672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1AF167-6295-44BA-903D-9EFDE44FD76E}" type="slidenum">
              <a:rPr lang="en-US" smtClean="0">
                <a:latin typeface="+mn-lt"/>
              </a:rPr>
              <a:pPr>
                <a:defRPr/>
              </a:pPr>
              <a:t>18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525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371600" y="1528233"/>
            <a:ext cx="5867400" cy="41148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1588" indent="-1588">
              <a:buNone/>
              <a:tabLst>
                <a:tab pos="4916488" algn="l"/>
                <a:tab pos="5141913" algn="l"/>
              </a:tabLst>
            </a:pPr>
            <a:r>
              <a:rPr lang="en-US" sz="2000" b="1" dirty="0" smtClean="0">
                <a:latin typeface="+mj-lt"/>
              </a:rPr>
              <a:t>Gross Earned Income </a:t>
            </a:r>
            <a:r>
              <a:rPr lang="en-US" sz="2000" dirty="0" smtClean="0">
                <a:latin typeface="+mj-lt"/>
              </a:rPr>
              <a:t>                       $ 800.00</a:t>
            </a:r>
          </a:p>
          <a:p>
            <a:pPr marL="1588" indent="-1588">
              <a:buNone/>
              <a:tabLst>
                <a:tab pos="4572000" algn="l"/>
                <a:tab pos="4916488" algn="l"/>
                <a:tab pos="5141913" algn="l"/>
              </a:tabLst>
            </a:pPr>
            <a:r>
              <a:rPr lang="en-US" sz="2000" b="1" dirty="0" smtClean="0">
                <a:latin typeface="+mj-lt"/>
              </a:rPr>
              <a:t>Student-Earned Income                 </a:t>
            </a:r>
            <a:r>
              <a:rPr lang="en-US" sz="2000" dirty="0" smtClean="0">
                <a:latin typeface="+mj-lt"/>
              </a:rPr>
              <a:t>-  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$</a:t>
            </a:r>
            <a:r>
              <a:rPr lang="en-US" sz="2000" u="sng" dirty="0" smtClean="0">
                <a:latin typeface="+mj-lt"/>
              </a:rPr>
              <a:t> 800.00</a:t>
            </a:r>
            <a:r>
              <a:rPr lang="en-US" sz="2000" dirty="0" smtClean="0">
                <a:latin typeface="+mj-lt"/>
              </a:rPr>
              <a:t> </a:t>
            </a:r>
          </a:p>
          <a:p>
            <a:pPr marL="1588" indent="-1588">
              <a:buNone/>
              <a:tabLst>
                <a:tab pos="4916488" algn="l"/>
                <a:tab pos="5141913" algn="l"/>
              </a:tabLst>
            </a:pPr>
            <a:r>
              <a:rPr lang="en-US" sz="2000" b="1" dirty="0" smtClean="0">
                <a:latin typeface="+mj-lt"/>
              </a:rPr>
              <a:t>Countable Income</a:t>
            </a:r>
            <a:r>
              <a:rPr lang="en-US" sz="2000" dirty="0" smtClean="0">
                <a:latin typeface="+mj-lt"/>
              </a:rPr>
              <a:t>                              $     0.00 </a:t>
            </a:r>
          </a:p>
          <a:p>
            <a:pPr marL="1588" indent="-1588">
              <a:buNone/>
            </a:pPr>
            <a:endParaRPr lang="en-US" sz="2000" b="1" dirty="0" smtClean="0">
              <a:latin typeface="+mj-lt"/>
            </a:endParaRPr>
          </a:p>
          <a:p>
            <a:pPr marL="1588" indent="-1588">
              <a:buNone/>
              <a:tabLst>
                <a:tab pos="4916488" algn="l"/>
                <a:tab pos="5141913" algn="l"/>
              </a:tabLst>
            </a:pPr>
            <a:r>
              <a:rPr lang="en-US" sz="2000" b="1" dirty="0" smtClean="0">
                <a:latin typeface="+mj-lt"/>
              </a:rPr>
              <a:t>Base SSI Payment                            </a:t>
            </a:r>
            <a:r>
              <a:rPr lang="en-US" sz="2000" dirty="0" smtClean="0">
                <a:latin typeface="+mj-lt"/>
              </a:rPr>
              <a:t>  $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847.39 </a:t>
            </a:r>
          </a:p>
          <a:p>
            <a:pPr marL="1588" indent="-1588">
              <a:buNone/>
              <a:tabLst>
                <a:tab pos="4572000" algn="l"/>
                <a:tab pos="4916488" algn="l"/>
                <a:tab pos="5141913" algn="l"/>
                <a:tab pos="5719763" algn="l"/>
              </a:tabLst>
            </a:pPr>
            <a:r>
              <a:rPr lang="en-US" sz="2000" b="1" dirty="0" smtClean="0">
                <a:latin typeface="+mj-lt"/>
              </a:rPr>
              <a:t>Total Countable Income                </a:t>
            </a:r>
            <a:r>
              <a:rPr lang="en-US" sz="2000" dirty="0" smtClean="0">
                <a:latin typeface="+mj-lt"/>
              </a:rPr>
              <a:t>-</a:t>
            </a:r>
            <a:r>
              <a:rPr lang="en-US" sz="2000" b="1" dirty="0" smtClean="0">
                <a:latin typeface="+mj-lt"/>
              </a:rPr>
              <a:t>   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u="sng" dirty="0" smtClean="0">
                <a:latin typeface="+mj-lt"/>
              </a:rPr>
              <a:t>$     0.00</a:t>
            </a:r>
            <a:endParaRPr lang="en-US" sz="2000" dirty="0">
              <a:latin typeface="+mj-lt"/>
            </a:endParaRPr>
          </a:p>
          <a:p>
            <a:pPr marL="1588" indent="-1588">
              <a:buNone/>
              <a:tabLst>
                <a:tab pos="4572000" algn="l"/>
                <a:tab pos="4916488" algn="l"/>
                <a:tab pos="5141913" algn="l"/>
                <a:tab pos="5719763" algn="l"/>
              </a:tabLst>
            </a:pPr>
            <a:r>
              <a:rPr lang="en-US" sz="2000" b="1" dirty="0" smtClean="0">
                <a:latin typeface="+mj-lt"/>
              </a:rPr>
              <a:t>New SSI Payment                                </a:t>
            </a:r>
            <a:r>
              <a:rPr lang="en-US" sz="2000" dirty="0" smtClean="0">
                <a:latin typeface="+mj-lt"/>
              </a:rPr>
              <a:t>$ 847.39 </a:t>
            </a:r>
          </a:p>
          <a:p>
            <a:pPr marL="1588" indent="-1588">
              <a:buNone/>
            </a:pPr>
            <a:endParaRPr lang="en-US" sz="2000" b="1" dirty="0" smtClean="0">
              <a:latin typeface="+mj-lt"/>
            </a:endParaRPr>
          </a:p>
          <a:p>
            <a:pPr marL="1588" indent="-1588">
              <a:buNone/>
              <a:tabLst>
                <a:tab pos="4916488" algn="l"/>
                <a:tab pos="5141913" algn="l"/>
              </a:tabLst>
            </a:pPr>
            <a:r>
              <a:rPr lang="en-US" sz="2000" b="1" dirty="0" smtClean="0">
                <a:latin typeface="+mj-lt"/>
              </a:rPr>
              <a:t>Gross Earned Income </a:t>
            </a:r>
            <a:r>
              <a:rPr lang="en-US" sz="2000" dirty="0" smtClean="0">
                <a:latin typeface="+mj-lt"/>
              </a:rPr>
              <a:t>                        $    800.00 </a:t>
            </a:r>
          </a:p>
          <a:p>
            <a:pPr marL="1588" indent="-1588">
              <a:buNone/>
              <a:tabLst>
                <a:tab pos="4572000" algn="l"/>
                <a:tab pos="4916488" algn="l"/>
                <a:tab pos="5141913" algn="l"/>
              </a:tabLst>
            </a:pPr>
            <a:r>
              <a:rPr lang="en-US" sz="2000" b="1" dirty="0" smtClean="0">
                <a:latin typeface="+mj-lt"/>
              </a:rPr>
              <a:t>New SSI Payment                           </a:t>
            </a:r>
            <a:r>
              <a:rPr lang="en-US" sz="2000" dirty="0" smtClean="0">
                <a:latin typeface="+mj-lt"/>
              </a:rPr>
              <a:t>+</a:t>
            </a:r>
            <a:r>
              <a:rPr lang="en-US" sz="2000" b="1" dirty="0" smtClean="0">
                <a:latin typeface="+mj-lt"/>
              </a:rPr>
              <a:t>   </a:t>
            </a:r>
            <a:r>
              <a:rPr lang="en-US" sz="2000" dirty="0" smtClean="0">
                <a:latin typeface="+mj-lt"/>
              </a:rPr>
              <a:t>$ </a:t>
            </a:r>
            <a:r>
              <a:rPr lang="en-US" sz="2000" u="sng" dirty="0" smtClean="0">
                <a:latin typeface="+mj-lt"/>
              </a:rPr>
              <a:t>   847.39 </a:t>
            </a:r>
          </a:p>
          <a:p>
            <a:pPr marL="1588" indent="-1588">
              <a:buNone/>
              <a:tabLst>
                <a:tab pos="4916488" algn="l"/>
                <a:tab pos="5141913" algn="l"/>
              </a:tabLst>
            </a:pPr>
            <a:r>
              <a:rPr lang="en-US" sz="2000" b="1" dirty="0" smtClean="0">
                <a:latin typeface="+mj-lt"/>
              </a:rPr>
              <a:t>Total Gross Monthly Income              $ 1,647.39</a:t>
            </a:r>
            <a:endParaRPr lang="en-US" sz="2000" dirty="0">
              <a:latin typeface="+mj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838200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>
                <a:latin typeface="+mj-lt"/>
                <a:ea typeface="Calibri"/>
                <a:cs typeface="Times New Roman"/>
              </a:rPr>
              <a:t>$847.39 a month in SSI working and earning $800.00 a month with Student Earned Income Exclusion</a:t>
            </a:r>
            <a:endParaRPr lang="en-US" sz="2400" dirty="0">
              <a:latin typeface="+mj-lt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114800" y="6248400"/>
            <a:ext cx="5334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1AF167-6295-44BA-903D-9EFDE44FD76E}" type="slidenum">
              <a:rPr lang="en-US" smtClean="0">
                <a:latin typeface="+mn-lt"/>
              </a:rPr>
              <a:pPr>
                <a:defRPr/>
              </a:pPr>
              <a:t>19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340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762000"/>
          </a:xfrm>
        </p:spPr>
        <p:txBody>
          <a:bodyPr/>
          <a:lstStyle/>
          <a:p>
            <a:pPr algn="ctr"/>
            <a:r>
              <a:rPr lang="en-US" dirty="0" smtClean="0"/>
              <a:t>What is BenePLAN?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A team of Community Work Incentives Coordinators (CWICs) who are trained and certified by Virginia Commonwealth University and the US Social Security Administration (SSA). </a:t>
            </a:r>
          </a:p>
          <a:p>
            <a:r>
              <a:rPr lang="en-US" sz="2400" dirty="0" smtClean="0"/>
              <a:t>Possess extensive experience in both employment and public benefits</a:t>
            </a:r>
          </a:p>
          <a:p>
            <a:r>
              <a:rPr lang="en-US" sz="2400" dirty="0" smtClean="0"/>
              <a:t>A part of Work Without Limits at the Disability, Health and Employment Policy unit at UMass Medical School</a:t>
            </a:r>
          </a:p>
          <a:p>
            <a:pPr marL="0" indent="0">
              <a:buNone/>
            </a:pPr>
            <a:r>
              <a:rPr lang="en-US" sz="2400" b="1" dirty="0" smtClean="0"/>
              <a:t>Goal:</a:t>
            </a:r>
            <a:r>
              <a:rPr lang="en-US" sz="2400" dirty="0" smtClean="0"/>
              <a:t> Increase awareness and understanding of how working and earning wages impacts SSI, SSDI, healthcare &amp; other public benefits.</a:t>
            </a:r>
          </a:p>
          <a:p>
            <a:endParaRPr lang="en-US" sz="2800" dirty="0" smtClean="0"/>
          </a:p>
          <a:p>
            <a:endParaRPr lang="en-US" sz="1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43400" y="6248400"/>
            <a:ext cx="685800" cy="381000"/>
          </a:xfrm>
        </p:spPr>
        <p:txBody>
          <a:bodyPr/>
          <a:lstStyle/>
          <a:p>
            <a:pPr algn="ctr">
              <a:defRPr/>
            </a:pPr>
            <a:fld id="{349846FB-1286-4BE1-9414-9C8961834496}" type="slidenum">
              <a:rPr lang="en-US" smtClean="0">
                <a:latin typeface="+mj-lt"/>
              </a:rPr>
              <a:pPr algn="ctr">
                <a:defRPr/>
              </a:pPr>
              <a:t>2</a:t>
            </a:fld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157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sz="3600" dirty="0" smtClean="0"/>
              <a:t>SSI and Impairment Related Work Expenses (IRWEs)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2057400"/>
            <a:ext cx="8229600" cy="3276600"/>
          </a:xfrm>
        </p:spPr>
        <p:txBody>
          <a:bodyPr/>
          <a:lstStyle/>
          <a:p>
            <a:r>
              <a:rPr lang="en-US" dirty="0" smtClean="0"/>
              <a:t>An IRWE is something paid for by the individual, due to the disability, that is needed in order to work.</a:t>
            </a:r>
          </a:p>
          <a:p>
            <a:endParaRPr lang="en-US" dirty="0" smtClean="0"/>
          </a:p>
          <a:p>
            <a:r>
              <a:rPr lang="en-US" dirty="0" smtClean="0"/>
              <a:t>Half of what spent  for the IRWE will come back in the SSI payment.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343400" y="6172200"/>
            <a:ext cx="533400" cy="457200"/>
          </a:xfrm>
        </p:spPr>
        <p:txBody>
          <a:bodyPr/>
          <a:lstStyle/>
          <a:p>
            <a:pPr algn="ctr">
              <a:defRPr/>
            </a:pPr>
            <a:fld id="{6B443D35-FED4-4F85-9E5B-E304177981CE}" type="slidenum">
              <a:rPr lang="en-US" smtClean="0">
                <a:latin typeface="+mj-lt"/>
              </a:rPr>
              <a:pPr algn="ctr">
                <a:defRPr/>
              </a:pPr>
              <a:t>20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algn="ctr"/>
            <a:r>
              <a:rPr lang="en-US" dirty="0" smtClean="0"/>
              <a:t>Examples of IRWEs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Co-Payments for Medication</a:t>
            </a:r>
          </a:p>
          <a:p>
            <a:endParaRPr lang="en-US" sz="1000" dirty="0" smtClean="0"/>
          </a:p>
          <a:p>
            <a:r>
              <a:rPr lang="en-US" dirty="0" smtClean="0"/>
              <a:t>Co-Payments for Doctor’s Visits</a:t>
            </a:r>
          </a:p>
          <a:p>
            <a:endParaRPr lang="en-US" sz="1000" dirty="0" smtClean="0"/>
          </a:p>
          <a:p>
            <a:r>
              <a:rPr lang="en-US" dirty="0" smtClean="0"/>
              <a:t>Cost of Specialized Transportation if needed to get to and from work</a:t>
            </a:r>
          </a:p>
          <a:p>
            <a:endParaRPr lang="en-US" sz="1000" dirty="0" smtClean="0"/>
          </a:p>
          <a:p>
            <a:r>
              <a:rPr lang="en-US" dirty="0" smtClean="0"/>
              <a:t>Specialized Equipment needed as a reasonable accommodation at work, if the individual purchases or leases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14800" y="6248400"/>
            <a:ext cx="685800" cy="381000"/>
          </a:xfrm>
        </p:spPr>
        <p:txBody>
          <a:bodyPr/>
          <a:lstStyle/>
          <a:p>
            <a:pPr algn="ctr">
              <a:defRPr/>
            </a:pPr>
            <a:fld id="{349846FB-1286-4BE1-9414-9C8961834496}" type="slidenum">
              <a:rPr lang="en-US" smtClean="0">
                <a:latin typeface="+mj-lt"/>
              </a:rPr>
              <a:pPr algn="ctr">
                <a:defRPr/>
              </a:pPr>
              <a:t>21</a:t>
            </a:fld>
            <a:endParaRPr lang="en-US" sz="1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002395"/>
                </a:solidFill>
                <a:latin typeface="+mj-lt"/>
              </a:rPr>
              <a:t>The SSI Calculation with an IRWE</a:t>
            </a:r>
            <a:endParaRPr lang="en-US" sz="3200" dirty="0">
              <a:solidFill>
                <a:srgbClr val="002395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419600" y="6172200"/>
            <a:ext cx="685800" cy="381000"/>
          </a:xfrm>
        </p:spPr>
        <p:txBody>
          <a:bodyPr/>
          <a:lstStyle/>
          <a:p>
            <a:pPr algn="ctr">
              <a:defRPr/>
            </a:pPr>
            <a:fld id="{9B3A164E-B513-481C-A734-693960FD184A}" type="slidenum">
              <a:rPr lang="en-US" smtClean="0">
                <a:latin typeface="+mn-lt"/>
              </a:rPr>
              <a:pPr algn="ctr">
                <a:defRPr/>
              </a:pPr>
              <a:t>22</a:t>
            </a:fld>
            <a:endParaRPr lang="en-US" sz="14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8382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An individual living alone receiving $847.39 in SSI and earning $800 gross per month with a $50 per month IRWE:</a:t>
            </a:r>
            <a:endParaRPr lang="en-US" dirty="0"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148268"/>
              </p:ext>
            </p:extLst>
          </p:nvPr>
        </p:nvGraphicFramePr>
        <p:xfrm>
          <a:off x="3657600" y="1752600"/>
          <a:ext cx="1752600" cy="4124274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33666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latin typeface="+mn-lt"/>
                        </a:rPr>
                        <a:t> </a:t>
                      </a:r>
                      <a:r>
                        <a:rPr lang="en-US" sz="2400" b="1" i="0" u="none" strike="noStrike" dirty="0">
                          <a:latin typeface="+mn-lt"/>
                        </a:rPr>
                        <a:t>$ </a:t>
                      </a:r>
                      <a:r>
                        <a:rPr lang="en-US" sz="2400" b="1" i="0" u="none" strike="noStrike" dirty="0" smtClean="0">
                          <a:latin typeface="+mn-lt"/>
                        </a:rPr>
                        <a:t>800.00 </a:t>
                      </a:r>
                      <a:endParaRPr lang="en-US" sz="2400" b="1" i="0" u="none" strike="noStrike" dirty="0">
                        <a:latin typeface="+mn-lt"/>
                      </a:endParaRPr>
                    </a:p>
                  </a:txBody>
                  <a:tcPr marL="9174" marR="9174" marT="9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666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 smtClean="0">
                          <a:latin typeface="+mn-lt"/>
                        </a:rPr>
                        <a:t>-  $   85.00 </a:t>
                      </a:r>
                      <a:endParaRPr lang="en-US" sz="2400" b="0" i="0" u="none" strike="noStrike" dirty="0">
                        <a:latin typeface="+mn-lt"/>
                      </a:endParaRPr>
                    </a:p>
                  </a:txBody>
                  <a:tcPr marL="9174" marR="9174" marT="9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66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latin typeface="+mn-lt"/>
                        </a:rPr>
                        <a:t> </a:t>
                      </a:r>
                      <a:r>
                        <a:rPr lang="en-US" sz="2400" b="0" i="0" u="none" strike="noStrike" dirty="0" smtClean="0">
                          <a:latin typeface="+mn-lt"/>
                        </a:rPr>
                        <a:t>$ 715.00 </a:t>
                      </a:r>
                      <a:endParaRPr lang="en-US" sz="2400" b="0" i="0" u="none" strike="noStrike" dirty="0">
                        <a:latin typeface="+mn-lt"/>
                      </a:endParaRPr>
                    </a:p>
                  </a:txBody>
                  <a:tcPr marL="9174" marR="9174" marT="917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3666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 smtClean="0">
                          <a:latin typeface="+mn-lt"/>
                        </a:rPr>
                        <a:t>-  $   </a:t>
                      </a:r>
                      <a:r>
                        <a:rPr lang="en-US" sz="2400" b="1" i="0" u="none" strike="noStrike" dirty="0">
                          <a:latin typeface="+mn-lt"/>
                        </a:rPr>
                        <a:t>50.00 </a:t>
                      </a:r>
                    </a:p>
                  </a:txBody>
                  <a:tcPr marL="9174" marR="9174" marT="9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66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latin typeface="+mn-lt"/>
                        </a:rPr>
                        <a:t> $ </a:t>
                      </a:r>
                      <a:r>
                        <a:rPr lang="en-US" sz="2400" b="0" i="0" u="none" strike="noStrike" dirty="0" smtClean="0">
                          <a:latin typeface="+mn-lt"/>
                        </a:rPr>
                        <a:t>665.00 </a:t>
                      </a:r>
                      <a:endParaRPr lang="en-US" sz="2400" b="0" i="0" u="none" strike="noStrike" dirty="0">
                        <a:latin typeface="+mn-lt"/>
                      </a:endParaRPr>
                    </a:p>
                  </a:txBody>
                  <a:tcPr marL="9174" marR="9174" marT="917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3666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latin typeface="+mn-lt"/>
                        </a:rPr>
                        <a:t>/2</a:t>
                      </a:r>
                    </a:p>
                  </a:txBody>
                  <a:tcPr marL="9174" marR="9174" marT="9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66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latin typeface="+mn-lt"/>
                        </a:rPr>
                        <a:t> </a:t>
                      </a:r>
                      <a:r>
                        <a:rPr lang="en-US" sz="2400" b="0" i="0" u="none" strike="noStrike" dirty="0" smtClean="0">
                          <a:latin typeface="+mn-lt"/>
                        </a:rPr>
                        <a:t>$ 332.50 </a:t>
                      </a:r>
                      <a:endParaRPr lang="en-US" sz="2400" b="0" i="0" u="none" strike="noStrike" dirty="0">
                        <a:latin typeface="+mn-lt"/>
                      </a:endParaRPr>
                    </a:p>
                  </a:txBody>
                  <a:tcPr marL="9174" marR="9174" marT="917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36665"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latin typeface="+mn-lt"/>
                      </a:endParaRPr>
                    </a:p>
                  </a:txBody>
                  <a:tcPr marL="9174" marR="9174" marT="9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666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latin typeface="+mn-lt"/>
                        </a:rPr>
                        <a:t> </a:t>
                      </a:r>
                      <a:r>
                        <a:rPr lang="en-US" sz="2400" b="0" i="0" u="none" strike="noStrike" dirty="0" smtClean="0">
                          <a:latin typeface="+mn-lt"/>
                        </a:rPr>
                        <a:t>$ 847.39 </a:t>
                      </a:r>
                      <a:endParaRPr lang="en-US" sz="2400" b="0" i="0" u="none" strike="noStrike" dirty="0">
                        <a:latin typeface="+mn-lt"/>
                      </a:endParaRPr>
                    </a:p>
                  </a:txBody>
                  <a:tcPr marL="9174" marR="9174" marT="9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666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latin typeface="+mn-lt"/>
                        </a:rPr>
                        <a:t> </a:t>
                      </a:r>
                      <a:r>
                        <a:rPr lang="en-US" sz="2400" b="0" i="0" u="none" strike="noStrike" dirty="0" smtClean="0">
                          <a:latin typeface="+mn-lt"/>
                        </a:rPr>
                        <a:t>- $ 332.50 </a:t>
                      </a:r>
                      <a:endParaRPr lang="en-US" sz="2400" b="0" i="0" u="none" strike="noStrike" dirty="0">
                        <a:latin typeface="+mn-lt"/>
                      </a:endParaRPr>
                    </a:p>
                  </a:txBody>
                  <a:tcPr marL="9174" marR="9174" marT="9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66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latin typeface="+mn-lt"/>
                        </a:rPr>
                        <a:t> </a:t>
                      </a:r>
                      <a:r>
                        <a:rPr lang="en-US" sz="2400" b="1" i="0" u="none" strike="noStrike" dirty="0" smtClean="0">
                          <a:latin typeface="+mn-lt"/>
                        </a:rPr>
                        <a:t>$ 514.89 </a:t>
                      </a:r>
                      <a:endParaRPr lang="en-US" sz="2400" b="1" i="0" u="none" strike="noStrike" dirty="0">
                        <a:latin typeface="+mn-lt"/>
                      </a:endParaRPr>
                    </a:p>
                  </a:txBody>
                  <a:tcPr marL="9174" marR="9174" marT="917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62600" y="1676400"/>
            <a:ext cx="1992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Work Income</a:t>
            </a:r>
            <a:endParaRPr lang="en-US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8800" y="2819400"/>
            <a:ext cx="982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IRWE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2600" y="4724400"/>
            <a:ext cx="2373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Old SSI Amount</a:t>
            </a:r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2600" y="5410200"/>
            <a:ext cx="2511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New SSI Amount</a:t>
            </a:r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600" y="2133600"/>
            <a:ext cx="2959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Disregarded Income</a:t>
            </a:r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62600" y="3962400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Countable Income</a:t>
            </a:r>
            <a:endParaRPr lang="en-US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62600" y="5105400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Countable Income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"/>
            <a:ext cx="8064500" cy="838200"/>
          </a:xfrm>
        </p:spPr>
        <p:txBody>
          <a:bodyPr/>
          <a:lstStyle/>
          <a:p>
            <a:pPr algn="ctr" eaLnBrk="1" hangingPunct="1"/>
            <a:r>
              <a:rPr lang="en-US" sz="3600" dirty="0" smtClean="0"/>
              <a:t>An SSI, Working and IRWE Example</a:t>
            </a:r>
            <a:endParaRPr lang="en-US" sz="3600" i="1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762000"/>
            <a:ext cx="8458200" cy="914400"/>
          </a:xfrm>
        </p:spPr>
        <p:txBody>
          <a:bodyPr/>
          <a:lstStyle/>
          <a:p>
            <a:pPr marL="0" indent="6350" eaLnBrk="1" hangingPunct="1">
              <a:buFontTx/>
              <a:buNone/>
            </a:pPr>
            <a:r>
              <a:rPr lang="en-US" sz="2400" dirty="0" smtClean="0"/>
              <a:t>This person living alone and is </a:t>
            </a:r>
            <a:r>
              <a:rPr lang="en-US" sz="2400" smtClean="0"/>
              <a:t>earning $800.00 </a:t>
            </a:r>
            <a:r>
              <a:rPr lang="en-US" sz="2400" dirty="0" smtClean="0"/>
              <a:t>gross/month, plus they have an IRWE of $50:</a:t>
            </a:r>
          </a:p>
        </p:txBody>
      </p:sp>
      <p:pic>
        <p:nvPicPr>
          <p:cNvPr id="31748" name="Picture 4" descr="j0195346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 flipH="1">
            <a:off x="7092950" y="4724400"/>
            <a:ext cx="1847850" cy="1368425"/>
          </a:xfrm>
        </p:spPr>
      </p:pic>
      <p:sp>
        <p:nvSpPr>
          <p:cNvPr id="31749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4419600" y="6248400"/>
            <a:ext cx="7620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fld id="{C1433F4E-8117-4380-8447-E32B899A416E}" type="slidenum">
              <a:rPr lang="en-US" smtClean="0">
                <a:latin typeface="+mj-lt"/>
              </a:rPr>
              <a:pPr algn="ctr"/>
              <a:t>23</a:t>
            </a:fld>
            <a:endParaRPr lang="en-US" dirty="0" smtClean="0">
              <a:latin typeface="+mj-lt"/>
            </a:endParaRPr>
          </a:p>
        </p:txBody>
      </p:sp>
      <p:sp>
        <p:nvSpPr>
          <p:cNvPr id="31750" name="TextBox 6"/>
          <p:cNvSpPr txBox="1">
            <a:spLocks noChangeArrowheads="1"/>
          </p:cNvSpPr>
          <p:nvPr/>
        </p:nvSpPr>
        <p:spPr bwMode="auto">
          <a:xfrm>
            <a:off x="457200" y="3886200"/>
            <a:ext cx="658971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b="1" i="1" dirty="0" smtClean="0">
                <a:latin typeface="+mn-lt"/>
              </a:rPr>
              <a:t>This is an increase of  $467.50 a month as a result of working and using an IRWE!</a:t>
            </a:r>
            <a:endParaRPr lang="en-US" sz="3600" b="1" i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2057400"/>
            <a:ext cx="4252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1981200"/>
            <a:ext cx="365760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n-lt"/>
              </a:rPr>
              <a:t>Income before working</a:t>
            </a:r>
            <a:r>
              <a:rPr lang="en-US" dirty="0" smtClean="0">
                <a:latin typeface="+mn-lt"/>
              </a:rPr>
              <a:t>:</a:t>
            </a:r>
          </a:p>
          <a:p>
            <a:endParaRPr lang="en-US" b="1" dirty="0" smtClean="0">
              <a:latin typeface="+mn-lt"/>
            </a:endParaRPr>
          </a:p>
          <a:p>
            <a:pPr algn="ctr"/>
            <a:r>
              <a:rPr lang="en-US" b="1" dirty="0" smtClean="0">
                <a:latin typeface="+mn-lt"/>
              </a:rPr>
              <a:t>$847.39 SSI</a:t>
            </a:r>
          </a:p>
          <a:p>
            <a:pPr algn="ctr"/>
            <a:endParaRPr lang="en-US" b="1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3400" y="1981200"/>
            <a:ext cx="4355165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n-lt"/>
              </a:rPr>
              <a:t>Income after working:</a:t>
            </a:r>
          </a:p>
          <a:p>
            <a:r>
              <a:rPr lang="en-US" b="1" dirty="0" smtClean="0">
                <a:latin typeface="+mn-lt"/>
              </a:rPr>
              <a:t>     $   514.89 Reduced SSI</a:t>
            </a:r>
          </a:p>
          <a:p>
            <a:r>
              <a:rPr lang="en-US" b="1" dirty="0" smtClean="0">
                <a:latin typeface="+mn-lt"/>
              </a:rPr>
              <a:t>  + </a:t>
            </a:r>
            <a:r>
              <a:rPr lang="en-US" b="1" u="sng" dirty="0" smtClean="0">
                <a:latin typeface="+mn-lt"/>
              </a:rPr>
              <a:t>$   800.00</a:t>
            </a:r>
            <a:r>
              <a:rPr lang="en-US" b="1" dirty="0" smtClean="0">
                <a:latin typeface="+mn-lt"/>
              </a:rPr>
              <a:t> Earnings</a:t>
            </a:r>
          </a:p>
          <a:p>
            <a:r>
              <a:rPr lang="en-US" b="1" dirty="0" smtClean="0">
                <a:latin typeface="+mn-lt"/>
              </a:rPr>
              <a:t>  = $1,314.89  SSI &amp; Earnings</a:t>
            </a:r>
            <a:endParaRPr lang="en-US" b="1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4419600" y="6248400"/>
            <a:ext cx="6096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fld id="{31B063D8-22BF-419E-8892-15D873A2F883}" type="slidenum">
              <a:rPr lang="en-US" smtClean="0">
                <a:latin typeface="+mj-lt"/>
              </a:rPr>
              <a:pPr algn="ctr"/>
              <a:t>24</a:t>
            </a:fld>
            <a:endParaRPr lang="en-US" dirty="0" smtClean="0">
              <a:latin typeface="+mj-lt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08720"/>
          </a:xfrm>
        </p:spPr>
        <p:txBody>
          <a:bodyPr rtlCol="0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5400" dirty="0"/>
              <a:t>REMEMBER</a:t>
            </a:r>
            <a:r>
              <a:rPr lang="en-US" sz="6000" dirty="0"/>
              <a:t>!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382000" cy="2655887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sz="1200" dirty="0" smtClean="0">
              <a:solidFill>
                <a:srgbClr val="000000"/>
              </a:solidFill>
            </a:endParaRPr>
          </a:p>
          <a:p>
            <a:pPr indent="6350"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SSI recipients will </a:t>
            </a:r>
            <a:r>
              <a:rPr lang="en-US" sz="4800" b="1" i="1" dirty="0" smtClean="0">
                <a:solidFill>
                  <a:srgbClr val="000000"/>
                </a:solidFill>
              </a:rPr>
              <a:t>always</a:t>
            </a:r>
            <a:r>
              <a:rPr lang="en-US" sz="4800" dirty="0" smtClean="0">
                <a:solidFill>
                  <a:srgbClr val="000000"/>
                </a:solidFill>
              </a:rPr>
              <a:t> have </a:t>
            </a:r>
            <a:r>
              <a:rPr lang="en-US" sz="4800" u="sng" dirty="0" smtClean="0">
                <a:solidFill>
                  <a:srgbClr val="000000"/>
                </a:solidFill>
              </a:rPr>
              <a:t>more</a:t>
            </a:r>
            <a:r>
              <a:rPr lang="en-US" sz="4800" dirty="0" smtClean="0">
                <a:solidFill>
                  <a:srgbClr val="000000"/>
                </a:solidFill>
              </a:rPr>
              <a:t> money to spend each month by working!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3962400"/>
            <a:ext cx="3501122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Box 3"/>
          <p:cNvSpPr txBox="1">
            <a:spLocks noChangeArrowheads="1"/>
          </p:cNvSpPr>
          <p:nvPr/>
        </p:nvSpPr>
        <p:spPr bwMode="auto">
          <a:xfrm>
            <a:off x="395288" y="3860800"/>
            <a:ext cx="8534400" cy="769441"/>
          </a:xfrm>
          <a:prstGeom prst="rect">
            <a:avLst/>
          </a:prstGeom>
          <a:noFill/>
          <a:ln w="57150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Healthcare </a:t>
            </a:r>
            <a:r>
              <a:rPr lang="en-US" sz="4400" b="1" dirty="0">
                <a:solidFill>
                  <a:srgbClr val="002060"/>
                </a:solidFill>
                <a:latin typeface="+mn-lt"/>
              </a:rPr>
              <a:t>Coverage</a:t>
            </a:r>
          </a:p>
        </p:txBody>
      </p:sp>
      <p:pic>
        <p:nvPicPr>
          <p:cNvPr id="33796" name="Picture 5" descr="C:\Documents and Settings\GoronN\Local Settings\Temporary Internet Files\Content.IE5\JC14Y9DE\MP900405444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1675" y="1268413"/>
            <a:ext cx="4545013" cy="274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419600" y="6172200"/>
            <a:ext cx="527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31B063D8-22BF-419E-8892-15D873A2F883}" type="slidenum">
              <a:rPr lang="en-US" smtClean="0">
                <a:latin typeface="+mj-lt"/>
              </a:rPr>
              <a:pPr algn="ctr"/>
              <a:t>25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MassHealth Standard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153400" cy="4800600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en-US" sz="2400" dirty="0" smtClean="0"/>
              <a:t>Eligibility for MassHealth Standard is based on income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 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2000" dirty="0" smtClean="0"/>
              <a:t>Adults with disability – income less than 138% of Federal Poverty Level or $1,367 per month</a:t>
            </a:r>
          </a:p>
          <a:p>
            <a:pPr eaLnBrk="1" hangingPunct="1">
              <a:buFont typeface="Wingdings" pitchFamily="2" charset="2"/>
              <a:buChar char="ü"/>
            </a:pPr>
            <a:endParaRPr lang="en-US" sz="2400" dirty="0" smtClean="0"/>
          </a:p>
          <a:p>
            <a:pPr eaLnBrk="1" hangingPunct="1">
              <a:buFont typeface="Wingdings" pitchFamily="2" charset="2"/>
              <a:buChar char="ü"/>
            </a:pPr>
            <a:r>
              <a:rPr lang="en-US" sz="2400" dirty="0" smtClean="0"/>
              <a:t>SSI recipients are automatically eligible for MassHealth Standard</a:t>
            </a:r>
          </a:p>
          <a:p>
            <a:pPr eaLnBrk="1" hangingPunct="1">
              <a:buFont typeface="Wingdings" pitchFamily="2" charset="2"/>
              <a:buChar char="ü"/>
            </a:pPr>
            <a:endParaRPr lang="en-US" sz="2400" dirty="0" smtClean="0"/>
          </a:p>
          <a:p>
            <a:pPr eaLnBrk="1" hangingPunct="1">
              <a:buFont typeface="Wingdings" pitchFamily="2" charset="2"/>
              <a:buChar char="ü"/>
            </a:pPr>
            <a:r>
              <a:rPr lang="en-US" sz="2400" dirty="0" smtClean="0"/>
              <a:t>MassHealth will count SSDI as income</a:t>
            </a:r>
          </a:p>
          <a:p>
            <a:pPr eaLnBrk="1" hangingPunct="1">
              <a:buFont typeface="Wingdings" pitchFamily="2" charset="2"/>
              <a:buChar char="ü"/>
            </a:pPr>
            <a:endParaRPr lang="en-US" sz="2400" dirty="0" smtClean="0"/>
          </a:p>
          <a:p>
            <a:pPr eaLnBrk="1" hangingPunct="1">
              <a:buFont typeface="Wingdings" pitchFamily="2" charset="2"/>
              <a:buChar char="ü"/>
            </a:pPr>
            <a:r>
              <a:rPr lang="en-US" sz="2400" dirty="0" smtClean="0"/>
              <a:t>MassHealth is considered comprehensive coverage 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0"/>
          </p:nvPr>
        </p:nvSpPr>
        <p:spPr bwMode="auto">
          <a:xfrm>
            <a:off x="4267200" y="6248400"/>
            <a:ext cx="685800" cy="381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fld id="{38ADA52A-D4B6-4033-BB43-C4EB3104F8D1}" type="slidenum">
              <a:rPr lang="en-US" smtClean="0">
                <a:latin typeface="+mj-lt"/>
              </a:rPr>
              <a:pPr algn="ctr"/>
              <a:t>26</a:t>
            </a:fld>
            <a:endParaRPr lang="en-US" sz="1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029"/>
          <p:cNvSpPr txBox="1">
            <a:spLocks noChangeArrowheads="1"/>
          </p:cNvSpPr>
          <p:nvPr/>
        </p:nvSpPr>
        <p:spPr bwMode="auto">
          <a:xfrm>
            <a:off x="179388" y="188913"/>
            <a:ext cx="83550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>
                <a:solidFill>
                  <a:schemeClr val="bg1"/>
                </a:solidFill>
              </a:rPr>
              <a:t>SSI-1619b</a:t>
            </a:r>
          </a:p>
        </p:txBody>
      </p:sp>
      <p:sp>
        <p:nvSpPr>
          <p:cNvPr id="54275" name="Rectangle 1033"/>
          <p:cNvSpPr>
            <a:spLocks noChangeArrowheads="1"/>
          </p:cNvSpPr>
          <p:nvPr/>
        </p:nvSpPr>
        <p:spPr bwMode="auto">
          <a:xfrm>
            <a:off x="395288" y="1447800"/>
            <a:ext cx="8520112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en-US" dirty="0">
                <a:latin typeface="+mn-lt"/>
              </a:rPr>
              <a:t>When </a:t>
            </a:r>
            <a:r>
              <a:rPr lang="en-US" dirty="0" smtClean="0">
                <a:latin typeface="+mn-lt"/>
              </a:rPr>
              <a:t>the SSI check stops due to earnings, MassHealth benefits </a:t>
            </a:r>
            <a:r>
              <a:rPr lang="en-US" b="1" u="sng" dirty="0" smtClean="0">
                <a:latin typeface="+mn-lt"/>
              </a:rPr>
              <a:t>WILL </a:t>
            </a:r>
            <a:r>
              <a:rPr lang="en-US" b="1" u="sng" dirty="0">
                <a:latin typeface="+mn-lt"/>
              </a:rPr>
              <a:t>NOT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stop </a:t>
            </a:r>
            <a:r>
              <a:rPr lang="en-US" dirty="0">
                <a:latin typeface="+mn-lt"/>
              </a:rPr>
              <a:t>i</a:t>
            </a:r>
            <a:r>
              <a:rPr lang="en-US" dirty="0" smtClean="0">
                <a:latin typeface="+mn-lt"/>
              </a:rPr>
              <a:t>f:</a:t>
            </a:r>
          </a:p>
          <a:p>
            <a:pPr marL="463550" indent="-463550" algn="ctr" eaLnBrk="0" hangingPunct="0">
              <a:defRPr/>
            </a:pPr>
            <a:endParaRPr lang="en-US" sz="2000" b="1" dirty="0">
              <a:latin typeface="+mn-lt"/>
            </a:endParaRPr>
          </a:p>
          <a:p>
            <a:pPr marL="228600" indent="-228600" eaLnBrk="0" hangingPunct="0">
              <a:buFont typeface="Arial" pitchFamily="34" charset="0"/>
              <a:buChar char="•"/>
              <a:defRPr/>
            </a:pPr>
            <a:r>
              <a:rPr lang="en-US" dirty="0" smtClean="0">
                <a:latin typeface="+mn-lt"/>
              </a:rPr>
              <a:t>Earnings </a:t>
            </a:r>
            <a:r>
              <a:rPr lang="en-US" dirty="0">
                <a:latin typeface="+mn-lt"/>
              </a:rPr>
              <a:t>are below </a:t>
            </a:r>
            <a:r>
              <a:rPr lang="en-US" dirty="0" smtClean="0">
                <a:latin typeface="+mn-lt"/>
              </a:rPr>
              <a:t>$39,662 per </a:t>
            </a:r>
            <a:r>
              <a:rPr lang="en-US" dirty="0">
                <a:latin typeface="+mn-lt"/>
              </a:rPr>
              <a:t>year (Blind </a:t>
            </a:r>
            <a:r>
              <a:rPr lang="en-US" dirty="0" smtClean="0">
                <a:latin typeface="+mn-lt"/>
              </a:rPr>
              <a:t> Individuals $40,511) in 2016 </a:t>
            </a:r>
            <a:r>
              <a:rPr lang="en-US" u="sng" dirty="0" smtClean="0">
                <a:latin typeface="+mn-lt"/>
              </a:rPr>
              <a:t>AND</a:t>
            </a:r>
            <a:r>
              <a:rPr lang="en-US" dirty="0" smtClean="0">
                <a:latin typeface="+mn-lt"/>
              </a:rPr>
              <a:t>;</a:t>
            </a:r>
            <a:endParaRPr lang="en-US" dirty="0">
              <a:latin typeface="+mn-lt"/>
            </a:endParaRPr>
          </a:p>
          <a:p>
            <a:pPr eaLnBrk="0" hangingPunct="0"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288925" indent="-288925" eaLnBrk="0" hangingPunct="0"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</a:rPr>
              <a:t>Assets remain below $2,000 (individual) or $3,000 (</a:t>
            </a:r>
            <a:r>
              <a:rPr lang="en-US" dirty="0" smtClean="0">
                <a:latin typeface="+mn-lt"/>
              </a:rPr>
              <a:t>couple) </a:t>
            </a:r>
            <a:r>
              <a:rPr lang="en-US" u="sng" dirty="0" smtClean="0">
                <a:latin typeface="+mn-lt"/>
              </a:rPr>
              <a:t>AND</a:t>
            </a:r>
            <a:r>
              <a:rPr lang="en-US" dirty="0" smtClean="0">
                <a:latin typeface="+mn-lt"/>
              </a:rPr>
              <a:t>;</a:t>
            </a:r>
            <a:endParaRPr lang="en-US" dirty="0">
              <a:latin typeface="+mn-lt"/>
            </a:endParaRPr>
          </a:p>
          <a:p>
            <a:pPr lvl="1" eaLnBrk="0" hangingPunct="0"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228600" indent="-228600" eaLnBrk="0" hangingPunct="0">
              <a:buFont typeface="Arial" pitchFamily="34" charset="0"/>
              <a:buChar char="•"/>
              <a:defRPr/>
            </a:pPr>
            <a:r>
              <a:rPr lang="en-US" dirty="0" smtClean="0">
                <a:latin typeface="+mn-lt"/>
              </a:rPr>
              <a:t>The individual remains </a:t>
            </a:r>
            <a:r>
              <a:rPr lang="en-US" dirty="0">
                <a:latin typeface="+mn-lt"/>
              </a:rPr>
              <a:t>medically eligible and </a:t>
            </a:r>
            <a:r>
              <a:rPr lang="en-US" dirty="0" smtClean="0">
                <a:latin typeface="+mn-lt"/>
              </a:rPr>
              <a:t>uses MassHealth </a:t>
            </a:r>
            <a:r>
              <a:rPr lang="en-US" dirty="0">
                <a:latin typeface="+mn-lt"/>
              </a:rPr>
              <a:t>at least once a year.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288" y="457200"/>
            <a:ext cx="77057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002395"/>
                </a:solidFill>
                <a:latin typeface="+mn-lt"/>
              </a:rPr>
              <a:t>Health Coverage under 1619b: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4419600" y="6248400"/>
            <a:ext cx="685800" cy="381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fld id="{2A178600-54A6-4DB0-A585-95FCE4A0A2E4}" type="slidenum">
              <a:rPr lang="en-US" smtClean="0">
                <a:latin typeface="+mj-lt"/>
              </a:rPr>
              <a:pPr algn="ctr"/>
              <a:t>27</a:t>
            </a:fld>
            <a:endParaRPr lang="en-US" sz="1400" dirty="0" smtClean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5"/>
          <p:cNvSpPr txBox="1">
            <a:spLocks noChangeArrowheads="1"/>
          </p:cNvSpPr>
          <p:nvPr/>
        </p:nvSpPr>
        <p:spPr bwMode="auto">
          <a:xfrm>
            <a:off x="609600" y="152400"/>
            <a:ext cx="78263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4000" b="1" dirty="0">
                <a:solidFill>
                  <a:srgbClr val="002395"/>
                </a:solidFill>
                <a:latin typeface="+mn-lt"/>
              </a:rPr>
              <a:t>MassHealth CommonHealth</a:t>
            </a:r>
          </a:p>
        </p:txBody>
      </p:sp>
      <p:sp>
        <p:nvSpPr>
          <p:cNvPr id="56323" name="Rectangle 9"/>
          <p:cNvSpPr>
            <a:spLocks noChangeArrowheads="1"/>
          </p:cNvSpPr>
          <p:nvPr/>
        </p:nvSpPr>
        <p:spPr bwMode="auto">
          <a:xfrm>
            <a:off x="250825" y="981075"/>
            <a:ext cx="86868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3550" indent="-290513" eaLnBrk="0" hangingPunct="0">
              <a:buFont typeface="Wingdings" pitchFamily="2" charset="2"/>
              <a:buChar char=""/>
              <a:defRPr/>
            </a:pPr>
            <a:r>
              <a:rPr lang="en-US" b="1" dirty="0" smtClean="0">
                <a:latin typeface="+mn-lt"/>
              </a:rPr>
              <a:t>MassHealth CommonHealth </a:t>
            </a:r>
            <a:r>
              <a:rPr lang="en-US" dirty="0">
                <a:latin typeface="+mn-lt"/>
              </a:rPr>
              <a:t>is a</a:t>
            </a:r>
            <a:r>
              <a:rPr lang="en-US" b="1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program </a:t>
            </a:r>
            <a:r>
              <a:rPr lang="en-US" dirty="0">
                <a:latin typeface="+mn-lt"/>
              </a:rPr>
              <a:t>for people with disabilities whose earnings are too high for MassHealth </a:t>
            </a:r>
            <a:r>
              <a:rPr lang="en-US" dirty="0" smtClean="0">
                <a:latin typeface="+mn-lt"/>
              </a:rPr>
              <a:t>Standard (Single </a:t>
            </a:r>
            <a:r>
              <a:rPr lang="en-US" dirty="0">
                <a:latin typeface="+mn-lt"/>
              </a:rPr>
              <a:t>= $</a:t>
            </a:r>
            <a:r>
              <a:rPr lang="en-US" dirty="0" smtClean="0">
                <a:latin typeface="+mn-lt"/>
              </a:rPr>
              <a:t>1,367/month 2016)</a:t>
            </a:r>
            <a:endParaRPr lang="en-US" dirty="0">
              <a:latin typeface="+mn-lt"/>
            </a:endParaRPr>
          </a:p>
          <a:p>
            <a:pPr marL="463550" indent="-290513" eaLnBrk="0" hangingPunct="0">
              <a:buFont typeface="Wingdings" pitchFamily="2" charset="2"/>
              <a:buChar char=""/>
              <a:defRPr/>
            </a:pPr>
            <a:endParaRPr lang="en-US" sz="1000" dirty="0">
              <a:latin typeface="+mn-lt"/>
            </a:endParaRPr>
          </a:p>
          <a:p>
            <a:pPr marL="463550" indent="-290513" eaLnBrk="0" hangingPunct="0">
              <a:buFont typeface="Arial" pitchFamily="34" charset="0"/>
              <a:buChar char="•"/>
              <a:defRPr/>
            </a:pPr>
            <a:r>
              <a:rPr lang="en-US" dirty="0" smtClean="0">
                <a:latin typeface="+mn-lt"/>
              </a:rPr>
              <a:t>Individual </a:t>
            </a:r>
            <a:r>
              <a:rPr lang="en-US" dirty="0">
                <a:latin typeface="+mn-lt"/>
              </a:rPr>
              <a:t>must meet one of three eligibility criteria</a:t>
            </a:r>
            <a:r>
              <a:rPr lang="en-US" dirty="0" smtClean="0">
                <a:latin typeface="+mn-lt"/>
              </a:rPr>
              <a:t>:</a:t>
            </a:r>
          </a:p>
          <a:p>
            <a:pPr marL="463550" indent="-290513" eaLnBrk="0" hangingPunct="0">
              <a:defRPr/>
            </a:pPr>
            <a:r>
              <a:rPr lang="en-US" sz="1000" dirty="0" smtClean="0">
                <a:latin typeface="+mn-lt"/>
              </a:rPr>
              <a:t> </a:t>
            </a:r>
          </a:p>
          <a:p>
            <a:pPr marL="1038225" indent="-393700" eaLnBrk="0" hangingPunct="0">
              <a:buFont typeface="+mj-lt"/>
              <a:buAutoNum type="arabicPeriod"/>
              <a:defRPr/>
            </a:pPr>
            <a:r>
              <a:rPr lang="en-US" dirty="0" smtClean="0">
                <a:latin typeface="+mn-lt"/>
              </a:rPr>
              <a:t>Be working at least 40 hours per month</a:t>
            </a:r>
          </a:p>
          <a:p>
            <a:pPr marL="1038225" indent="-393700" eaLnBrk="0" hangingPunct="0">
              <a:buFont typeface="+mj-lt"/>
              <a:buAutoNum type="arabicPeriod"/>
              <a:defRPr/>
            </a:pPr>
            <a:r>
              <a:rPr lang="en-US" dirty="0" smtClean="0">
                <a:latin typeface="+mn-lt"/>
              </a:rPr>
              <a:t>Have worked 240 hours or more in the previous 6 months before application or review</a:t>
            </a:r>
          </a:p>
          <a:p>
            <a:pPr marL="1038225" indent="-393700" eaLnBrk="0" hangingPunct="0">
              <a:buFont typeface="+mj-lt"/>
              <a:buAutoNum type="arabicPeriod"/>
              <a:defRPr/>
            </a:pPr>
            <a:r>
              <a:rPr lang="en-US" dirty="0" smtClean="0">
                <a:latin typeface="+mn-lt"/>
              </a:rPr>
              <a:t>Meet </a:t>
            </a:r>
            <a:r>
              <a:rPr lang="en-US" dirty="0">
                <a:latin typeface="+mn-lt"/>
              </a:rPr>
              <a:t>a one-time deductible based on income </a:t>
            </a:r>
            <a:r>
              <a:rPr lang="en-US" dirty="0" smtClean="0">
                <a:latin typeface="+mn-lt"/>
              </a:rPr>
              <a:t>if they are not working</a:t>
            </a:r>
            <a:endParaRPr lang="en-US" dirty="0">
              <a:latin typeface="+mn-lt"/>
            </a:endParaRPr>
          </a:p>
          <a:p>
            <a:pPr marL="857250" indent="-393700" eaLnBrk="0" hangingPunct="0">
              <a:defRPr/>
            </a:pPr>
            <a:endParaRPr lang="en-US" sz="1000" dirty="0">
              <a:latin typeface="+mn-lt"/>
            </a:endParaRPr>
          </a:p>
          <a:p>
            <a:pPr marL="463550" indent="-290513" eaLnBrk="0" hangingPunct="0">
              <a:buFont typeface="Arial" pitchFamily="34" charset="0"/>
              <a:buChar char="•"/>
              <a:defRPr/>
            </a:pPr>
            <a:r>
              <a:rPr lang="en-US" dirty="0" smtClean="0">
                <a:latin typeface="+mn-lt"/>
              </a:rPr>
              <a:t>Must pay </a:t>
            </a:r>
            <a:r>
              <a:rPr lang="en-US" dirty="0">
                <a:latin typeface="+mn-lt"/>
              </a:rPr>
              <a:t>a monthly </a:t>
            </a:r>
            <a:r>
              <a:rPr lang="en-US" dirty="0" smtClean="0">
                <a:latin typeface="+mn-lt"/>
              </a:rPr>
              <a:t>sliding scale premium </a:t>
            </a:r>
            <a:r>
              <a:rPr lang="en-US" dirty="0">
                <a:latin typeface="+mn-lt"/>
              </a:rPr>
              <a:t>based on gross </a:t>
            </a:r>
            <a:r>
              <a:rPr lang="en-US" dirty="0" smtClean="0">
                <a:latin typeface="+mn-lt"/>
              </a:rPr>
              <a:t>income</a:t>
            </a:r>
            <a:endParaRPr lang="en-US" dirty="0">
              <a:latin typeface="+mn-lt"/>
            </a:endParaRPr>
          </a:p>
          <a:p>
            <a:pPr marL="463550" indent="-290513" eaLnBrk="0" hangingPunct="0">
              <a:buFont typeface="Arial" pitchFamily="34" charset="0"/>
              <a:buChar char="•"/>
              <a:defRPr/>
            </a:pPr>
            <a:endParaRPr lang="en-US" sz="1000" dirty="0">
              <a:latin typeface="+mn-lt"/>
            </a:endParaRPr>
          </a:p>
          <a:p>
            <a:pPr marL="463550" indent="-290513" eaLnBrk="0" hangingPunct="0"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</a:rPr>
              <a:t>There is no income limit or asset test</a:t>
            </a:r>
          </a:p>
          <a:p>
            <a:pPr eaLnBrk="0" hangingPunct="0">
              <a:defRPr/>
            </a:pPr>
            <a:endParaRPr lang="en-US" dirty="0"/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3132138" y="3198813"/>
            <a:ext cx="1841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0" hangingPunct="0"/>
            <a:endParaRPr lang="en-US">
              <a:solidFill>
                <a:srgbClr val="404040"/>
              </a:solidFill>
            </a:endParaRPr>
          </a:p>
          <a:p>
            <a:pPr marL="457200" indent="-457200" eaLnBrk="0" hangingPunct="0"/>
            <a:endParaRPr lang="en-US" b="1">
              <a:solidFill>
                <a:srgbClr val="404040"/>
              </a:solidFill>
            </a:endParaRPr>
          </a:p>
        </p:txBody>
      </p:sp>
      <p:sp>
        <p:nvSpPr>
          <p:cNvPr id="36869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4343400" y="6248400"/>
            <a:ext cx="685800" cy="381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fld id="{26CE3E20-2351-4411-9CBD-FB1583F25E2F}" type="slidenum">
              <a:rPr lang="en-US" smtClean="0">
                <a:latin typeface="+mj-lt"/>
              </a:rPr>
              <a:pPr algn="ctr"/>
              <a:t>28</a:t>
            </a:fld>
            <a:endParaRPr lang="en-US" sz="1400" dirty="0" smtClean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/>
          <a:lstStyle/>
          <a:p>
            <a:pPr algn="ctr"/>
            <a:r>
              <a:rPr lang="en-US" sz="4000" dirty="0" smtClean="0">
                <a:latin typeface="+mj-lt"/>
              </a:rPr>
              <a:t>What You Need to Report to SSA</a:t>
            </a:r>
            <a:endParaRPr lang="en-US" sz="4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53000"/>
          </a:xfrm>
        </p:spPr>
        <p:txBody>
          <a:bodyPr/>
          <a:lstStyle/>
          <a:p>
            <a:r>
              <a:rPr lang="en-US" sz="2400" b="1" dirty="0" smtClean="0">
                <a:latin typeface="+mn-lt"/>
              </a:rPr>
              <a:t>When you start or stop working</a:t>
            </a:r>
          </a:p>
          <a:p>
            <a:r>
              <a:rPr lang="en-US" sz="2400" b="1" dirty="0" smtClean="0">
                <a:latin typeface="+mn-lt"/>
              </a:rPr>
              <a:t>Your monthly work income before taxes</a:t>
            </a:r>
          </a:p>
          <a:p>
            <a:r>
              <a:rPr lang="en-US" sz="2400" b="1" dirty="0" smtClean="0">
                <a:latin typeface="+mn-lt"/>
              </a:rPr>
              <a:t>IRWEs, or other Work Incentives being used</a:t>
            </a:r>
          </a:p>
          <a:p>
            <a:r>
              <a:rPr lang="en-US" sz="2400" b="1" dirty="0" smtClean="0">
                <a:latin typeface="+mn-lt"/>
              </a:rPr>
              <a:t>Other income (unemployment, child support, alimony, lottery winnings)</a:t>
            </a:r>
          </a:p>
          <a:p>
            <a:r>
              <a:rPr lang="en-US" sz="2400" b="1" dirty="0" smtClean="0">
                <a:latin typeface="+mn-lt"/>
              </a:rPr>
              <a:t>Changes in living situation</a:t>
            </a:r>
          </a:p>
          <a:p>
            <a:r>
              <a:rPr lang="en-US" sz="2400" b="1" dirty="0" smtClean="0">
                <a:latin typeface="+mn-lt"/>
              </a:rPr>
              <a:t>Change of address</a:t>
            </a:r>
          </a:p>
          <a:p>
            <a:r>
              <a:rPr lang="en-US" sz="2400" b="1" dirty="0" smtClean="0">
                <a:latin typeface="+mn-lt"/>
              </a:rPr>
              <a:t>Change in Bank or Bank Account</a:t>
            </a:r>
          </a:p>
          <a:p>
            <a:r>
              <a:rPr lang="en-US" sz="2400" b="1" dirty="0" smtClean="0">
                <a:latin typeface="+mn-lt"/>
              </a:rPr>
              <a:t>Hospitalization</a:t>
            </a:r>
          </a:p>
          <a:p>
            <a:r>
              <a:rPr lang="en-US" sz="2400" b="1" dirty="0" smtClean="0">
                <a:latin typeface="+mn-lt"/>
              </a:rPr>
              <a:t>Incarceration</a:t>
            </a:r>
            <a:endParaRPr lang="en-US" sz="2400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14800" y="6248400"/>
            <a:ext cx="685800" cy="381000"/>
          </a:xfrm>
        </p:spPr>
        <p:txBody>
          <a:bodyPr/>
          <a:lstStyle/>
          <a:p>
            <a:pPr algn="ctr">
              <a:defRPr/>
            </a:pPr>
            <a:fld id="{349846FB-1286-4BE1-9414-9C8961834496}" type="slidenum">
              <a:rPr lang="en-US" smtClean="0">
                <a:latin typeface="+mn-lt"/>
              </a:rPr>
              <a:pPr algn="ctr">
                <a:defRPr/>
              </a:pPr>
              <a:t>29</a:t>
            </a:fld>
            <a:endParaRPr lang="en-US" sz="1400" dirty="0">
              <a:latin typeface="+mn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0689" y="3429000"/>
            <a:ext cx="152567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7525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267055"/>
            <a:ext cx="5486400" cy="1554163"/>
          </a:xfrm>
        </p:spPr>
        <p:txBody>
          <a:bodyPr/>
          <a:lstStyle/>
          <a:p>
            <a:r>
              <a:rPr lang="en-US" b="1" u="sng" dirty="0"/>
              <a:t>When </a:t>
            </a:r>
            <a:r>
              <a:rPr lang="en-US" b="1" u="sng" dirty="0" smtClean="0"/>
              <a:t>children are</a:t>
            </a:r>
            <a:br>
              <a:rPr lang="en-US" b="1" u="sng" dirty="0" smtClean="0"/>
            </a:br>
            <a:r>
              <a:rPr lang="en-US" b="1" u="sng" dirty="0" smtClean="0"/>
              <a:t> </a:t>
            </a:r>
            <a:r>
              <a:rPr lang="en-US" b="1" u="sng" dirty="0"/>
              <a:t>under 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611" y="2011363"/>
            <a:ext cx="8229600" cy="40084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They </a:t>
            </a:r>
            <a:r>
              <a:rPr lang="en-US" dirty="0"/>
              <a:t>may qualify for SSI if </a:t>
            </a:r>
            <a:r>
              <a:rPr lang="en-US" dirty="0" smtClean="0"/>
              <a:t>under </a:t>
            </a:r>
            <a:r>
              <a:rPr lang="en-US" dirty="0"/>
              <a:t>18 </a:t>
            </a:r>
            <a:r>
              <a:rPr lang="en-US" dirty="0" smtClean="0"/>
              <a:t>and </a:t>
            </a:r>
            <a:r>
              <a:rPr lang="en-US" dirty="0"/>
              <a:t>Disabled :</a:t>
            </a:r>
          </a:p>
          <a:p>
            <a:r>
              <a:rPr lang="en-US" dirty="0" smtClean="0"/>
              <a:t>And meets </a:t>
            </a:r>
            <a:r>
              <a:rPr lang="en-US" dirty="0"/>
              <a:t>SSA’s definition of disability</a:t>
            </a:r>
          </a:p>
          <a:p>
            <a:pPr lvl="1"/>
            <a:r>
              <a:rPr lang="en-US" dirty="0"/>
              <a:t>Physical or mental condition that severely limits  functioning</a:t>
            </a:r>
          </a:p>
          <a:p>
            <a:pPr lvl="1"/>
            <a:r>
              <a:rPr lang="en-US" dirty="0"/>
              <a:t>The condition is expected to last for at least 12 months </a:t>
            </a:r>
          </a:p>
          <a:p>
            <a:r>
              <a:rPr lang="en-US" dirty="0" smtClean="0"/>
              <a:t>The </a:t>
            </a:r>
            <a:r>
              <a:rPr lang="en-US" dirty="0"/>
              <a:t>family </a:t>
            </a:r>
            <a:r>
              <a:rPr lang="en-US" dirty="0" smtClean="0"/>
              <a:t>has </a:t>
            </a:r>
            <a:r>
              <a:rPr lang="en-US" dirty="0"/>
              <a:t>limited income and resources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61" y="274639"/>
            <a:ext cx="234545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43400" y="6248400"/>
            <a:ext cx="685800" cy="381000"/>
          </a:xfrm>
        </p:spPr>
        <p:txBody>
          <a:bodyPr/>
          <a:lstStyle/>
          <a:p>
            <a:pPr>
              <a:defRPr/>
            </a:pPr>
            <a:fld id="{349846FB-1286-4BE1-9414-9C8961834496}" type="slidenum">
              <a:rPr lang="en-US" smtClean="0">
                <a:latin typeface="+mn-lt"/>
              </a:rPr>
              <a:pPr>
                <a:defRPr/>
              </a:pPr>
              <a:t>3</a:t>
            </a:fld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176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78" y="381000"/>
            <a:ext cx="81534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How to Report Earnings </a:t>
            </a:r>
            <a:br>
              <a:rPr lang="en-US" b="1" u="sng" dirty="0"/>
            </a:br>
            <a:r>
              <a:rPr lang="en-US" b="1" u="sng" dirty="0"/>
              <a:t>to Social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611" y="1600200"/>
            <a:ext cx="8229600" cy="4419600"/>
          </a:xfrm>
        </p:spPr>
        <p:txBody>
          <a:bodyPr>
            <a:noAutofit/>
          </a:bodyPr>
          <a:lstStyle/>
          <a:p>
            <a:r>
              <a:rPr lang="en-US" dirty="0"/>
              <a:t>Save all paystubs to submit to SSA and make copies for your own records (for SSDI &amp; SSI</a:t>
            </a:r>
            <a:r>
              <a:rPr lang="en-US" dirty="0" smtClean="0"/>
              <a:t>)</a:t>
            </a:r>
          </a:p>
          <a:p>
            <a:endParaRPr lang="en-US" sz="800" dirty="0"/>
          </a:p>
          <a:p>
            <a:r>
              <a:rPr lang="en-US" dirty="0"/>
              <a:t>Mail or hand deliver </a:t>
            </a:r>
            <a:r>
              <a:rPr lang="en-US" dirty="0" smtClean="0"/>
              <a:t>paystubs </a:t>
            </a:r>
            <a:r>
              <a:rPr lang="en-US" dirty="0"/>
              <a:t>to </a:t>
            </a:r>
            <a:r>
              <a:rPr lang="en-US" dirty="0" smtClean="0"/>
              <a:t>the </a:t>
            </a:r>
            <a:r>
              <a:rPr lang="en-US" dirty="0"/>
              <a:t>local SSA office (for SSDI &amp; SSI</a:t>
            </a:r>
            <a:r>
              <a:rPr lang="en-US" dirty="0" smtClean="0"/>
              <a:t>)</a:t>
            </a:r>
          </a:p>
          <a:p>
            <a:endParaRPr lang="en-US" sz="800" dirty="0"/>
          </a:p>
          <a:p>
            <a:r>
              <a:rPr lang="en-US" dirty="0"/>
              <a:t>Telephone </a:t>
            </a:r>
            <a:r>
              <a:rPr lang="en-US" dirty="0" smtClean="0"/>
              <a:t>Wage Reporting or Smart Phone App. (Only for SSI recipients who are not using work incentives)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91000" y="6324600"/>
            <a:ext cx="685800" cy="381000"/>
          </a:xfrm>
        </p:spPr>
        <p:txBody>
          <a:bodyPr/>
          <a:lstStyle/>
          <a:p>
            <a:pPr>
              <a:defRPr/>
            </a:pPr>
            <a:fld id="{349846FB-1286-4BE1-9414-9C8961834496}" type="slidenum">
              <a:rPr lang="en-US" smtClean="0">
                <a:latin typeface="+mn-lt"/>
              </a:rPr>
              <a:pPr>
                <a:defRPr/>
              </a:pPr>
              <a:t>30</a:t>
            </a:fld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112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endParaRPr lang="en-US" sz="1400" dirty="0"/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0"/>
            <a:ext cx="8134350" cy="90805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Summary…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7669" y="908050"/>
            <a:ext cx="8424862" cy="5111750"/>
          </a:xfrm>
        </p:spPr>
        <p:txBody>
          <a:bodyPr rtlCol="0">
            <a:normAutofit fontScale="92500"/>
          </a:bodyPr>
          <a:lstStyle/>
          <a:p>
            <a:pPr marL="463550" indent="-4635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When individuals work they will be better off financially!</a:t>
            </a:r>
          </a:p>
          <a:p>
            <a:pPr marL="463550" indent="-463550" eaLnBrk="1" fontAlgn="auto" hangingPunct="1">
              <a:spcAft>
                <a:spcPts val="0"/>
              </a:spcAft>
              <a:defRPr/>
            </a:pPr>
            <a:endParaRPr lang="en-US" sz="800" dirty="0" smtClean="0"/>
          </a:p>
          <a:p>
            <a:pPr marL="463550" indent="-4635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Earnings from work will affect benefits so be informed and stay on top of things.</a:t>
            </a:r>
          </a:p>
          <a:p>
            <a:pPr marL="463550" indent="-463550" eaLnBrk="1" fontAlgn="auto" hangingPunct="1">
              <a:spcAft>
                <a:spcPts val="0"/>
              </a:spcAft>
              <a:defRPr/>
            </a:pPr>
            <a:r>
              <a:rPr lang="en-US" sz="800" dirty="0" smtClean="0"/>
              <a:t> </a:t>
            </a:r>
          </a:p>
          <a:p>
            <a:pPr marL="463550" indent="-4635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Work incentives can be used to help keep more of the SSI check.</a:t>
            </a:r>
          </a:p>
          <a:p>
            <a:pPr marL="463550" indent="-463550" eaLnBrk="1" fontAlgn="auto" hangingPunct="1">
              <a:spcAft>
                <a:spcPts val="0"/>
              </a:spcAft>
              <a:defRPr/>
            </a:pPr>
            <a:endParaRPr lang="en-US" sz="800" dirty="0" smtClean="0"/>
          </a:p>
          <a:p>
            <a:pPr marL="463550" indent="-4635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It is important to report </a:t>
            </a:r>
            <a:r>
              <a:rPr lang="en-US" sz="2400" u="sng" dirty="0" smtClean="0"/>
              <a:t>any</a:t>
            </a:r>
            <a:r>
              <a:rPr lang="en-US" sz="2400" dirty="0" smtClean="0"/>
              <a:t> changes to Social Security so that the check is correct.</a:t>
            </a:r>
          </a:p>
          <a:p>
            <a:pPr marL="1376363" lvl="1" indent="-46355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smtClean="0"/>
              <a:t>Avoid overpayments and underpayments!</a:t>
            </a:r>
          </a:p>
          <a:p>
            <a:pPr marL="1376363" lvl="1" indent="-46355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800" dirty="0" smtClean="0"/>
          </a:p>
          <a:p>
            <a:pPr marL="463550" indent="-463550" eaLnBrk="1" fontAlgn="auto" hangingPunct="1">
              <a:spcAft>
                <a:spcPts val="0"/>
              </a:spcAft>
              <a:defRPr/>
            </a:pPr>
            <a:r>
              <a:rPr lang="en-US" sz="2400" dirty="0"/>
              <a:t>I</a:t>
            </a:r>
            <a:r>
              <a:rPr lang="en-US" sz="2400" dirty="0" smtClean="0"/>
              <a:t>ndividuals will have access to healthcare when they work!</a:t>
            </a:r>
          </a:p>
          <a:p>
            <a:pPr marL="463550" indent="-463550" eaLnBrk="1" fontAlgn="auto" hangingPunct="1">
              <a:spcAft>
                <a:spcPts val="0"/>
              </a:spcAft>
              <a:defRPr/>
            </a:pPr>
            <a:endParaRPr lang="en-US" sz="800" dirty="0" smtClean="0"/>
          </a:p>
          <a:p>
            <a:pPr marL="463550" indent="-4635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Don’t make work decisions based on hearsay and myths! </a:t>
            </a:r>
          </a:p>
          <a:p>
            <a:pPr marL="463550" indent="-463550" eaLnBrk="1" fontAlgn="auto" hangingPunct="1">
              <a:spcAft>
                <a:spcPts val="0"/>
              </a:spcAft>
              <a:defRPr/>
            </a:pPr>
            <a:endParaRPr lang="en-US" sz="1000" dirty="0" smtClean="0"/>
          </a:p>
          <a:p>
            <a:pPr marL="463550" indent="-46355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002395"/>
                </a:solidFill>
                <a:latin typeface="+mn-lt"/>
              </a:rPr>
              <a:t>GET THE FACTS!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4267200" y="6248400"/>
            <a:ext cx="685800" cy="381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fld id="{E76D599F-C416-41B1-9A01-FBB690E7D2EC}" type="slidenum">
              <a:rPr lang="en-US" smtClean="0">
                <a:latin typeface="+mj-lt"/>
              </a:rPr>
              <a:pPr algn="ctr"/>
              <a:t>31</a:t>
            </a:fld>
            <a:endParaRPr lang="en-US" sz="1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Jobs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Without</a:t>
            </a:r>
            <a:r>
              <a:rPr lang="en-US" dirty="0" err="1" smtClean="0">
                <a:solidFill>
                  <a:schemeClr val="tx1"/>
                </a:solidFill>
              </a:rPr>
              <a:t>Limits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2395"/>
                </a:solidFill>
              </a:rPr>
              <a:t>Job Seekers</a:t>
            </a:r>
          </a:p>
          <a:p>
            <a:pPr marL="800100"/>
            <a:r>
              <a:rPr lang="en-US" sz="2400" dirty="0" smtClean="0"/>
              <a:t>Are you a person with a disability looking for a job in Massachusetts?</a:t>
            </a:r>
          </a:p>
          <a:p>
            <a:pPr marL="800100"/>
            <a:r>
              <a:rPr lang="en-US" sz="2400" dirty="0" smtClean="0"/>
              <a:t>Work Without Limits is excite to announce the launch of their new job board.</a:t>
            </a:r>
          </a:p>
          <a:p>
            <a:pPr marL="800100"/>
            <a:r>
              <a:rPr lang="en-US" sz="2400" dirty="0" smtClean="0">
                <a:solidFill>
                  <a:srgbClr val="002395"/>
                </a:solidFill>
              </a:rPr>
              <a:t>Jobs Without Limits</a:t>
            </a:r>
            <a:r>
              <a:rPr lang="en-US" sz="2400" dirty="0" smtClean="0"/>
              <a:t> is a unique online job site created to connect job seekers with disabilities with committed employers in Massachusetts.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395"/>
                </a:solidFill>
              </a:rPr>
              <a:t>To get started visit:</a:t>
            </a:r>
          </a:p>
          <a:p>
            <a:pPr marL="0" indent="0">
              <a:buNone/>
            </a:pPr>
            <a:endParaRPr lang="en-US" sz="800" dirty="0" smtClean="0">
              <a:solidFill>
                <a:srgbClr val="002395"/>
              </a:solidFill>
            </a:endParaRPr>
          </a:p>
          <a:p>
            <a:pPr marL="457200" indent="0" algn="ctr">
              <a:buNone/>
            </a:pPr>
            <a:r>
              <a:rPr lang="en-US" dirty="0" smtClean="0">
                <a:solidFill>
                  <a:srgbClr val="0070C0"/>
                </a:solidFill>
                <a:hlinkClick r:id="rId2"/>
              </a:rPr>
              <a:t>www.jobswithoutlimits.org</a:t>
            </a:r>
            <a:endParaRPr lang="en-US" dirty="0" smtClean="0">
              <a:solidFill>
                <a:srgbClr val="0070C0"/>
              </a:solidFill>
            </a:endParaRPr>
          </a:p>
          <a:p>
            <a:pPr marL="457200" indent="0">
              <a:buNone/>
            </a:pPr>
            <a:endParaRPr lang="en-US" sz="2400" dirty="0" smtClean="0"/>
          </a:p>
          <a:p>
            <a:pPr marL="800100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43400" y="6267450"/>
            <a:ext cx="685800" cy="381000"/>
          </a:xfrm>
        </p:spPr>
        <p:txBody>
          <a:bodyPr/>
          <a:lstStyle/>
          <a:p>
            <a:pPr>
              <a:defRPr/>
            </a:pPr>
            <a:fld id="{349846FB-1286-4BE1-9414-9C8961834496}" type="slidenum">
              <a:rPr lang="en-US" smtClean="0"/>
              <a:pPr>
                <a:defRPr/>
              </a:pPr>
              <a:t>32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160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908050"/>
          </a:xfrm>
        </p:spPr>
        <p:txBody>
          <a:bodyPr/>
          <a:lstStyle/>
          <a:p>
            <a:pPr algn="ctr" eaLnBrk="1" hangingPunct="1"/>
            <a:r>
              <a:rPr lang="en-US" sz="4800" dirty="0" smtClean="0"/>
              <a:t>Website Resources</a:t>
            </a: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45488" cy="4581525"/>
          </a:xfrm>
        </p:spPr>
        <p:txBody>
          <a:bodyPr rtlCol="0">
            <a:normAutofit fontScale="77500" lnSpcReduction="20000"/>
          </a:bodyPr>
          <a:lstStyle/>
          <a:p>
            <a:pPr marL="228600" lvl="1" indent="-2286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latin typeface="+mn-lt"/>
                <a:cs typeface="Arial" charset="0"/>
              </a:rPr>
              <a:t>BenePLAN</a:t>
            </a:r>
          </a:p>
          <a:p>
            <a:pPr marL="1085850" lvl="3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>
                <a:solidFill>
                  <a:srgbClr val="00B0F0"/>
                </a:solidFill>
                <a:latin typeface="+mn-lt"/>
                <a:cs typeface="Arial" charset="0"/>
                <a:hlinkClick r:id="rId3"/>
              </a:rPr>
              <a:t>www.beneplan.org</a:t>
            </a:r>
            <a:endParaRPr lang="en-US" dirty="0" smtClean="0">
              <a:solidFill>
                <a:srgbClr val="00B0F0"/>
              </a:solidFill>
              <a:latin typeface="+mn-lt"/>
              <a:cs typeface="Arial" charset="0"/>
            </a:endParaRPr>
          </a:p>
          <a:p>
            <a:pPr marL="0" lvl="1" indent="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100" dirty="0" smtClean="0">
              <a:latin typeface="+mn-lt"/>
              <a:cs typeface="Arial" charset="0"/>
            </a:endParaRPr>
          </a:p>
          <a:p>
            <a:pPr marL="228600" lvl="1" indent="-2286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latin typeface="+mn-lt"/>
                <a:cs typeface="Arial" charset="0"/>
              </a:rPr>
              <a:t>Disability Law Center, Inc.</a:t>
            </a:r>
          </a:p>
          <a:p>
            <a:pPr marL="1085850" lvl="3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>
                <a:latin typeface="+mn-lt"/>
                <a:hlinkClick r:id="rId4"/>
              </a:rPr>
              <a:t>www.dlc-ma.org</a:t>
            </a:r>
            <a:endParaRPr lang="en-US" dirty="0" smtClean="0">
              <a:latin typeface="+mn-lt"/>
            </a:endParaRPr>
          </a:p>
          <a:p>
            <a:pPr marL="0" lvl="1" indent="3175" eaLnBrk="1" fontAlgn="auto" hangingPunct="1">
              <a:spcAft>
                <a:spcPts val="0"/>
              </a:spcAft>
              <a:buFont typeface="Arial" pitchFamily="34" charset="0"/>
              <a:buChar char="»"/>
              <a:defRPr/>
            </a:pPr>
            <a:endParaRPr lang="en-US" sz="1100" dirty="0" smtClean="0">
              <a:latin typeface="+mn-lt"/>
              <a:cs typeface="Arial" charset="0"/>
            </a:endParaRPr>
          </a:p>
          <a:p>
            <a:pPr marL="223838" indent="-222250" eaLnBrk="1" fontAlgn="auto" hangingPunct="1">
              <a:spcAft>
                <a:spcPts val="0"/>
              </a:spcAft>
              <a:defRPr/>
            </a:pPr>
            <a:r>
              <a:rPr lang="en-US" sz="2200" dirty="0" smtClean="0">
                <a:latin typeface="+mn-lt"/>
                <a:cs typeface="Arial" charset="0"/>
              </a:rPr>
              <a:t>SSA Red Book </a:t>
            </a:r>
          </a:p>
          <a:p>
            <a:pPr marL="1023938" lvl="2" indent="-222250" eaLnBrk="1" fontAlgn="auto" hangingPunct="1">
              <a:spcAft>
                <a:spcPts val="0"/>
              </a:spcAft>
              <a:buNone/>
              <a:defRPr/>
            </a:pPr>
            <a:r>
              <a:rPr lang="en-US" sz="2200" dirty="0" smtClean="0">
                <a:solidFill>
                  <a:srgbClr val="0070C0"/>
                </a:solidFill>
                <a:latin typeface="+mn-lt"/>
                <a:hlinkClick r:id="rId5"/>
              </a:rPr>
              <a:t>www.socialsecurity.gov/redbook/</a:t>
            </a:r>
            <a:endParaRPr lang="en-US" sz="2200" dirty="0" smtClean="0">
              <a:solidFill>
                <a:srgbClr val="0070C0"/>
              </a:solidFill>
              <a:latin typeface="+mn-lt"/>
            </a:endParaRPr>
          </a:p>
          <a:p>
            <a:pPr marL="0" lvl="1" indent="3175" eaLnBrk="1" fontAlgn="auto" hangingPunct="1">
              <a:spcAft>
                <a:spcPts val="0"/>
              </a:spcAft>
              <a:buFont typeface="Arial" pitchFamily="34" charset="0"/>
              <a:buChar char="»"/>
              <a:defRPr/>
            </a:pPr>
            <a:endParaRPr lang="en-US" sz="1100" dirty="0" smtClean="0">
              <a:solidFill>
                <a:srgbClr val="0070C0"/>
              </a:solidFill>
              <a:latin typeface="+mn-lt"/>
            </a:endParaRPr>
          </a:p>
          <a:p>
            <a:pPr marL="223838" indent="-223838" eaLnBrk="1" fontAlgn="auto" hangingPunct="1">
              <a:spcAft>
                <a:spcPts val="0"/>
              </a:spcAft>
              <a:defRPr/>
            </a:pPr>
            <a:r>
              <a:rPr lang="en-US" sz="2200" dirty="0" smtClean="0">
                <a:latin typeface="+mn-lt"/>
                <a:cs typeface="Arial" charset="0"/>
              </a:rPr>
              <a:t>SSA Work Incentives </a:t>
            </a:r>
          </a:p>
          <a:p>
            <a:pPr marL="754063" lvl="1" indent="-4763" eaLnBrk="1" fontAlgn="auto" hangingPunct="1">
              <a:spcAft>
                <a:spcPts val="0"/>
              </a:spcAft>
              <a:buNone/>
              <a:defRPr/>
            </a:pPr>
            <a:r>
              <a:rPr lang="en-US" sz="2200" dirty="0" smtClean="0">
                <a:latin typeface="+mn-lt"/>
                <a:cs typeface="Arial" charset="0"/>
                <a:hlinkClick r:id="rId6"/>
              </a:rPr>
              <a:t>www.social security.gov/work</a:t>
            </a:r>
            <a:endParaRPr lang="en-US" sz="2200" dirty="0" smtClean="0">
              <a:latin typeface="+mn-lt"/>
              <a:cs typeface="Arial" charset="0"/>
            </a:endParaRPr>
          </a:p>
          <a:p>
            <a:pPr marL="0" lvl="1" indent="3175" eaLnBrk="1" fontAlgn="auto" hangingPunct="1">
              <a:spcAft>
                <a:spcPts val="0"/>
              </a:spcAft>
              <a:buFont typeface="Arial" pitchFamily="34" charset="0"/>
              <a:buChar char="»"/>
              <a:defRPr/>
            </a:pPr>
            <a:endParaRPr lang="en-US" sz="1100" dirty="0" smtClean="0">
              <a:latin typeface="+mn-lt"/>
              <a:cs typeface="Arial" charset="0"/>
            </a:endParaRPr>
          </a:p>
          <a:p>
            <a:pPr marL="223838" indent="-222250" eaLnBrk="1" fontAlgn="auto" hangingPunct="1">
              <a:spcAft>
                <a:spcPts val="0"/>
              </a:spcAft>
              <a:defRPr/>
            </a:pPr>
            <a:r>
              <a:rPr lang="en-US" sz="2200" dirty="0" smtClean="0">
                <a:latin typeface="+mn-lt"/>
              </a:rPr>
              <a:t>Medicare Cost Information</a:t>
            </a:r>
          </a:p>
          <a:p>
            <a:pPr marL="1141413" lvl="1" indent="-277813" eaLnBrk="1" fontAlgn="auto" hangingPunct="1">
              <a:spcAft>
                <a:spcPts val="0"/>
              </a:spcAft>
              <a:buNone/>
              <a:defRPr/>
            </a:pPr>
            <a:r>
              <a:rPr lang="en-US" sz="2200" dirty="0" smtClean="0">
                <a:latin typeface="+mn-lt"/>
                <a:hlinkClick r:id="rId7"/>
              </a:rPr>
              <a:t>www.socialsecurity.gov/pgm/links_medicare.htm</a:t>
            </a:r>
            <a:endParaRPr lang="en-US" sz="2200" dirty="0" smtClean="0">
              <a:latin typeface="+mn-lt"/>
            </a:endParaRPr>
          </a:p>
          <a:p>
            <a:pPr marL="0" indent="4763" eaLnBrk="1" fontAlgn="auto" hangingPunct="1">
              <a:spcAft>
                <a:spcPts val="0"/>
              </a:spcAft>
              <a:buFont typeface="Arial" pitchFamily="34" charset="0"/>
              <a:buChar char="»"/>
              <a:defRPr/>
            </a:pPr>
            <a:endParaRPr lang="en-US" sz="1100" dirty="0" smtClean="0">
              <a:latin typeface="+mn-lt"/>
            </a:endParaRPr>
          </a:p>
          <a:p>
            <a:pPr marL="223838" indent="-222250" eaLnBrk="1" fontAlgn="auto" hangingPunct="1">
              <a:spcAft>
                <a:spcPts val="0"/>
              </a:spcAft>
              <a:defRPr/>
            </a:pPr>
            <a:r>
              <a:rPr lang="en-US" sz="2200" dirty="0" smtClean="0">
                <a:latin typeface="+mn-lt"/>
              </a:rPr>
              <a:t>MassHealth:  800-841-2900 </a:t>
            </a:r>
          </a:p>
          <a:p>
            <a:pPr marL="1023938" lvl="2" indent="-222250" eaLnBrk="1" fontAlgn="auto" hangingPunct="1">
              <a:spcAft>
                <a:spcPts val="0"/>
              </a:spcAft>
              <a:buNone/>
              <a:defRPr/>
            </a:pPr>
            <a:r>
              <a:rPr lang="en-US" sz="2200" dirty="0" smtClean="0">
                <a:latin typeface="+mn-lt"/>
                <a:hlinkClick r:id="rId8"/>
              </a:rPr>
              <a:t>www.mass.gov/masshealth</a:t>
            </a:r>
            <a:endParaRPr lang="en-US" sz="2200" dirty="0" smtClean="0">
              <a:latin typeface="+mn-lt"/>
            </a:endParaRPr>
          </a:p>
          <a:p>
            <a:pPr marL="1023938" lvl="2" indent="-222250" eaLnBrk="1" fontAlgn="auto" hangingPunct="1">
              <a:spcAft>
                <a:spcPts val="0"/>
              </a:spcAft>
              <a:buNone/>
              <a:defRPr/>
            </a:pPr>
            <a:endParaRPr lang="en-US" sz="1200" dirty="0" smtClean="0">
              <a:latin typeface="+mn-lt"/>
            </a:endParaRPr>
          </a:p>
          <a:p>
            <a:pPr marL="228600" lvl="2" eaLnBrk="1" fontAlgn="auto" hangingPunct="1">
              <a:spcAft>
                <a:spcPts val="0"/>
              </a:spcAft>
              <a:defRPr/>
            </a:pPr>
            <a:r>
              <a:rPr lang="en-US" sz="2200" dirty="0" smtClean="0">
                <a:latin typeface="+mn-lt"/>
              </a:rPr>
              <a:t>One Care Information</a:t>
            </a:r>
          </a:p>
          <a:p>
            <a:pPr marL="800100" lvl="2" indent="0" eaLnBrk="1" fontAlgn="auto" hangingPunct="1">
              <a:spcAft>
                <a:spcPts val="0"/>
              </a:spcAft>
              <a:buNone/>
              <a:defRPr/>
            </a:pPr>
            <a:r>
              <a:rPr lang="en-US" sz="2200" dirty="0">
                <a:latin typeface="+mn-lt"/>
                <a:hlinkClick r:id="rId9"/>
              </a:rPr>
              <a:t>http://www.mass.gov/eohhs/consumer/insurance/onecare</a:t>
            </a:r>
            <a:r>
              <a:rPr lang="en-US" sz="2200" dirty="0" smtClean="0">
                <a:latin typeface="+mn-lt"/>
                <a:hlinkClick r:id="rId9"/>
              </a:rPr>
              <a:t>/</a:t>
            </a:r>
            <a:endParaRPr lang="en-US" sz="2200" dirty="0" smtClean="0">
              <a:latin typeface="+mn-lt"/>
            </a:endParaRPr>
          </a:p>
          <a:p>
            <a:pPr marL="800100" lvl="2" indent="0" eaLnBrk="1" fontAlgn="auto" hangingPunct="1">
              <a:spcAft>
                <a:spcPts val="0"/>
              </a:spcAft>
              <a:buNone/>
              <a:defRPr/>
            </a:pPr>
            <a:endParaRPr lang="en-US" sz="2200" dirty="0" smtClean="0">
              <a:latin typeface="+mn-lt"/>
            </a:endParaRPr>
          </a:p>
          <a:p>
            <a:pPr marL="800100" lvl="2" indent="0" eaLnBrk="1" fontAlgn="auto" hangingPunct="1">
              <a:spcAft>
                <a:spcPts val="0"/>
              </a:spcAft>
              <a:buNone/>
              <a:defRPr/>
            </a:pPr>
            <a:endParaRPr lang="en-US" sz="2200" dirty="0" smtClean="0">
              <a:latin typeface="+mn-lt"/>
            </a:endParaRPr>
          </a:p>
          <a:p>
            <a:pPr marL="750888" eaLnBrk="1" fontAlgn="auto" hangingPunct="1">
              <a:spcAft>
                <a:spcPts val="0"/>
              </a:spcAft>
              <a:buNone/>
              <a:defRPr/>
            </a:pPr>
            <a:endParaRPr lang="en-US" sz="1000" dirty="0" smtClean="0">
              <a:latin typeface="+mn-lt"/>
            </a:endParaRP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4343400" y="6248400"/>
            <a:ext cx="685800" cy="381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fld id="{8CD427A1-5483-4197-A862-B369848F1F90}" type="slidenum">
              <a:rPr lang="en-US" smtClean="0">
                <a:latin typeface="+mj-lt"/>
              </a:rPr>
              <a:pPr algn="ctr"/>
              <a:t>33</a:t>
            </a:fld>
            <a:endParaRPr lang="en-US" sz="1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962400"/>
          </a:xfrm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sz="5400" b="1" dirty="0" smtClean="0">
                <a:solidFill>
                  <a:srgbClr val="002395"/>
                </a:solidFill>
              </a:rPr>
              <a:t>THANK YOU!</a:t>
            </a:r>
          </a:p>
          <a:p>
            <a:pPr algn="ctr" eaLnBrk="1" hangingPunct="1">
              <a:buFont typeface="Arial" pitchFamily="34" charset="0"/>
              <a:buNone/>
            </a:pPr>
            <a:endParaRPr lang="en-US" sz="1000" dirty="0" smtClean="0">
              <a:solidFill>
                <a:srgbClr val="002395"/>
              </a:solidFill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dirty="0" smtClean="0">
                <a:solidFill>
                  <a:srgbClr val="002395"/>
                </a:solidFill>
              </a:rPr>
              <a:t>Brian Forsythe, CWIC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u="sng" dirty="0" smtClean="0">
                <a:solidFill>
                  <a:srgbClr val="002395"/>
                </a:solidFill>
              </a:rPr>
              <a:t>508-856-2513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dirty="0" smtClean="0">
                <a:solidFill>
                  <a:srgbClr val="002395"/>
                </a:solidFill>
              </a:rPr>
              <a:t>Brian.Forsythe@umassmed.edu</a:t>
            </a:r>
          </a:p>
          <a:p>
            <a:pPr algn="ctr" eaLnBrk="1" hangingPunct="1">
              <a:buFont typeface="Arial" pitchFamily="34" charset="0"/>
              <a:buNone/>
            </a:pPr>
            <a:endParaRPr lang="en-US" sz="1000" dirty="0" smtClean="0">
              <a:solidFill>
                <a:srgbClr val="002395"/>
              </a:solidFill>
            </a:endParaRPr>
          </a:p>
          <a:p>
            <a:pPr algn="ctr" eaLnBrk="1" hangingPunct="1">
              <a:buFont typeface="Arial" pitchFamily="34" charset="0"/>
              <a:buNone/>
            </a:pPr>
            <a:endParaRPr lang="en-US" sz="1000" dirty="0" smtClean="0">
              <a:solidFill>
                <a:srgbClr val="002395"/>
              </a:solidFill>
            </a:endParaRPr>
          </a:p>
          <a:p>
            <a:pPr algn="ctr" eaLnBrk="1" hangingPunct="1">
              <a:buFont typeface="Arial" pitchFamily="34" charset="0"/>
              <a:buNone/>
            </a:pPr>
            <a:endParaRPr lang="en-US" dirty="0" smtClean="0">
              <a:solidFill>
                <a:srgbClr val="002395"/>
              </a:solidFill>
            </a:endParaRPr>
          </a:p>
          <a:p>
            <a:pPr algn="ctr" eaLnBrk="1" hangingPunct="1">
              <a:buFont typeface="Arial" pitchFamily="34" charset="0"/>
              <a:buNone/>
            </a:pPr>
            <a:endParaRPr lang="en-US" dirty="0" smtClean="0">
              <a:solidFill>
                <a:srgbClr val="002395"/>
              </a:solidFill>
            </a:endParaRPr>
          </a:p>
          <a:p>
            <a:pPr algn="ctr" eaLnBrk="1" hangingPunct="1">
              <a:buFont typeface="Arial" pitchFamily="34" charset="0"/>
              <a:buNone/>
            </a:pPr>
            <a:endParaRPr lang="en-US" sz="2800" dirty="0" smtClean="0">
              <a:solidFill>
                <a:srgbClr val="002395"/>
              </a:solidFill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4343400" y="6248400"/>
            <a:ext cx="685800" cy="381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fld id="{01D07BF9-99C1-4AC2-95C4-AE1BC17DB258}" type="slidenum">
              <a:rPr lang="en-US" smtClean="0">
                <a:latin typeface="+mj-lt"/>
              </a:rPr>
              <a:pPr algn="ctr"/>
              <a:t>34</a:t>
            </a:fld>
            <a:endParaRPr lang="en-US" sz="1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446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When </a:t>
            </a:r>
            <a:r>
              <a:rPr lang="en-US" b="1" u="sng" dirty="0" smtClean="0"/>
              <a:t>a Child Turns </a:t>
            </a:r>
            <a:r>
              <a:rPr lang="en-US" b="1" u="sng" dirty="0"/>
              <a:t>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Security will evaluate or </a:t>
            </a:r>
            <a:r>
              <a:rPr lang="en-US" dirty="0" smtClean="0"/>
              <a:t>re-evaluate </a:t>
            </a:r>
            <a:r>
              <a:rPr lang="en-US" dirty="0"/>
              <a:t>eligibility using medical standards for </a:t>
            </a:r>
            <a:r>
              <a:rPr lang="en-US" dirty="0" smtClean="0"/>
              <a:t>adults</a:t>
            </a:r>
            <a:endParaRPr lang="en-US" dirty="0"/>
          </a:p>
          <a:p>
            <a:r>
              <a:rPr lang="en-US" dirty="0"/>
              <a:t> What </a:t>
            </a:r>
            <a:r>
              <a:rPr lang="en-US" dirty="0" smtClean="0"/>
              <a:t>will be needed </a:t>
            </a:r>
            <a:r>
              <a:rPr lang="en-US" dirty="0"/>
              <a:t>for </a:t>
            </a:r>
            <a:r>
              <a:rPr lang="en-US" dirty="0" smtClean="0"/>
              <a:t>SSA</a:t>
            </a:r>
            <a:endParaRPr lang="en-US" dirty="0"/>
          </a:p>
          <a:p>
            <a:pPr lvl="1"/>
            <a:r>
              <a:rPr lang="en-US" dirty="0" smtClean="0"/>
              <a:t>Documentation </a:t>
            </a:r>
            <a:r>
              <a:rPr lang="en-US" dirty="0"/>
              <a:t>of disability</a:t>
            </a:r>
          </a:p>
          <a:p>
            <a:pPr lvl="1"/>
            <a:r>
              <a:rPr lang="en-US" dirty="0" smtClean="0"/>
              <a:t>Individual’s </a:t>
            </a:r>
            <a:r>
              <a:rPr lang="en-US" dirty="0"/>
              <a:t>living </a:t>
            </a:r>
            <a:r>
              <a:rPr lang="en-US" dirty="0" smtClean="0"/>
              <a:t>situation</a:t>
            </a:r>
            <a:endParaRPr lang="en-US" dirty="0"/>
          </a:p>
          <a:p>
            <a:pPr lvl="1"/>
            <a:r>
              <a:rPr lang="en-US" dirty="0" smtClean="0"/>
              <a:t>Resources: how much </a:t>
            </a:r>
            <a:r>
              <a:rPr lang="en-US" dirty="0"/>
              <a:t>money </a:t>
            </a:r>
            <a:r>
              <a:rPr lang="en-US" dirty="0" smtClean="0"/>
              <a:t>does the individual have </a:t>
            </a:r>
            <a:r>
              <a:rPr lang="en-US" dirty="0"/>
              <a:t>or will have at 18 (not </a:t>
            </a:r>
            <a:r>
              <a:rPr lang="en-US" smtClean="0"/>
              <a:t>the family’s </a:t>
            </a:r>
            <a:r>
              <a:rPr lang="en-US" dirty="0" smtClean="0"/>
              <a:t>income)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978" y="2209800"/>
            <a:ext cx="1295400" cy="229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38600" y="6324600"/>
            <a:ext cx="685800" cy="381000"/>
          </a:xfrm>
        </p:spPr>
        <p:txBody>
          <a:bodyPr/>
          <a:lstStyle/>
          <a:p>
            <a:pPr>
              <a:defRPr/>
            </a:pPr>
            <a:fld id="{349846FB-1286-4BE1-9414-9C8961834496}" type="slidenum">
              <a:rPr lang="en-US" smtClean="0">
                <a:latin typeface="+mn-lt"/>
              </a:rPr>
              <a:pPr>
                <a:defRPr/>
              </a:pPr>
              <a:t>4</a:t>
            </a:fld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4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Starters…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941" y="1600201"/>
            <a:ext cx="8229600" cy="4191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Get An Application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At your local Social Security office</a:t>
            </a:r>
          </a:p>
          <a:p>
            <a:pPr lvl="1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                    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Available online at </a:t>
            </a:r>
            <a:r>
              <a:rPr lang="en-US" u="sng" dirty="0" smtClean="0">
                <a:solidFill>
                  <a:srgbClr val="1205BB"/>
                </a:solidFill>
                <a:latin typeface="Arial" pitchFamily="34" charset="0"/>
                <a:cs typeface="Arial" pitchFamily="34" charset="0"/>
              </a:rPr>
              <a:t>www.ssa.gov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REMINDER 1: Must be 18 and over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REMINDER 2: Write down the application number so you can go back to it anytime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191000" y="6324600"/>
            <a:ext cx="586899" cy="37656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>
                <a:latin typeface="+mn-lt"/>
              </a:rPr>
              <a:pPr/>
              <a:t>5</a:t>
            </a:fld>
            <a:endParaRPr lang="en-US" dirty="0">
              <a:latin typeface="+mn-lt"/>
            </a:endParaRPr>
          </a:p>
        </p:txBody>
      </p:sp>
      <p:pic>
        <p:nvPicPr>
          <p:cNvPr id="1026" name="Picture 2" descr="R:\DHEP Products and Services Division\BenePLAN\Pictures\apply no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4749" y="665205"/>
            <a:ext cx="1828800" cy="1869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406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435975" cy="990600"/>
          </a:xfrm>
        </p:spPr>
        <p:txBody>
          <a:bodyPr/>
          <a:lstStyle/>
          <a:p>
            <a:pPr algn="ctr" eaLnBrk="1" hangingPunct="1"/>
            <a:r>
              <a:rPr lang="en-US" sz="3600" dirty="0" smtClean="0"/>
              <a:t>Social Security Benefit Programs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762000"/>
            <a:ext cx="4176712" cy="5257800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sz="2200" b="1" dirty="0" smtClean="0">
                <a:solidFill>
                  <a:srgbClr val="404040"/>
                </a:solidFill>
              </a:rPr>
              <a:t>Social Security Disability Insurance (SSDI)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200" b="1" dirty="0" smtClean="0">
                <a:solidFill>
                  <a:srgbClr val="404040"/>
                </a:solidFill>
              </a:rPr>
              <a:t>A beneficiary receives SSDI based on: </a:t>
            </a:r>
          </a:p>
          <a:p>
            <a:pPr eaLnBrk="1" hangingPunct="1"/>
            <a:r>
              <a:rPr lang="en-US" sz="2200" dirty="0" smtClean="0">
                <a:solidFill>
                  <a:srgbClr val="404040"/>
                </a:solidFill>
              </a:rPr>
              <a:t>Their own work record</a:t>
            </a:r>
          </a:p>
          <a:p>
            <a:pPr eaLnBrk="1" hangingPunct="1"/>
            <a:r>
              <a:rPr lang="en-US" sz="2200" dirty="0" smtClean="0">
                <a:solidFill>
                  <a:srgbClr val="404040"/>
                </a:solidFill>
              </a:rPr>
              <a:t>Being a minor dependant or the widow/</a:t>
            </a:r>
            <a:r>
              <a:rPr lang="en-US" sz="2200" dirty="0" err="1" smtClean="0">
                <a:solidFill>
                  <a:srgbClr val="404040"/>
                </a:solidFill>
              </a:rPr>
              <a:t>er</a:t>
            </a:r>
            <a:r>
              <a:rPr lang="en-US" sz="2200" dirty="0" smtClean="0">
                <a:solidFill>
                  <a:srgbClr val="404040"/>
                </a:solidFill>
              </a:rPr>
              <a:t> of a worker</a:t>
            </a:r>
          </a:p>
          <a:p>
            <a:pPr eaLnBrk="1" hangingPunct="1"/>
            <a:r>
              <a:rPr lang="en-US" sz="2200" dirty="0" smtClean="0">
                <a:solidFill>
                  <a:srgbClr val="404040"/>
                </a:solidFill>
              </a:rPr>
              <a:t>Childhood Disability Benefit* (CDB or known as DAC-Disabled Adult Child)</a:t>
            </a:r>
          </a:p>
          <a:p>
            <a:pPr marL="342900" lvl="1" indent="-342900" eaLnBrk="1" hangingPunct="1"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404040"/>
                </a:solidFill>
              </a:rPr>
              <a:t>Medicare eligibility after 2 years on SSDI</a:t>
            </a:r>
          </a:p>
          <a:p>
            <a:pPr marL="342900" lvl="1" indent="-342900" eaLnBrk="1" hangingPunct="1"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404040"/>
                </a:solidFill>
              </a:rPr>
              <a:t>Can apply for MassHealth while waiting for Medicare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59338" y="762000"/>
            <a:ext cx="3975100" cy="5257800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sz="2200" b="1" dirty="0" smtClean="0">
                <a:solidFill>
                  <a:srgbClr val="404040"/>
                </a:solidFill>
              </a:rPr>
              <a:t>Supplemental Security Income (SSI)</a:t>
            </a:r>
          </a:p>
          <a:p>
            <a:pPr algn="ctr" eaLnBrk="1" hangingPunct="1">
              <a:buFont typeface="Arial" pitchFamily="34" charset="0"/>
              <a:buNone/>
            </a:pPr>
            <a:endParaRPr lang="en-US" sz="1000" b="1" dirty="0" smtClean="0">
              <a:solidFill>
                <a:srgbClr val="404040"/>
              </a:solidFill>
            </a:endParaRPr>
          </a:p>
          <a:p>
            <a:pPr algn="ctr" eaLnBrk="1" hangingPunct="1">
              <a:buFont typeface="Arial" pitchFamily="34" charset="0"/>
              <a:buNone/>
            </a:pPr>
            <a:endParaRPr lang="en-US" sz="1000" b="1" dirty="0" smtClean="0">
              <a:solidFill>
                <a:srgbClr val="404040"/>
              </a:solidFill>
            </a:endParaRPr>
          </a:p>
          <a:p>
            <a:pPr eaLnBrk="1" hangingPunct="1"/>
            <a:r>
              <a:rPr lang="en-US" sz="2200" dirty="0" smtClean="0">
                <a:solidFill>
                  <a:srgbClr val="404040"/>
                </a:solidFill>
              </a:rPr>
              <a:t>Provides assistance to elderly, blind and disabled people who have limited income and resources</a:t>
            </a:r>
          </a:p>
          <a:p>
            <a:pPr eaLnBrk="1" hangingPunct="1"/>
            <a:r>
              <a:rPr lang="en-US" sz="2200" dirty="0" smtClean="0"/>
              <a:t>A low income program</a:t>
            </a:r>
          </a:p>
          <a:p>
            <a:pPr eaLnBrk="1" hangingPunct="1"/>
            <a:r>
              <a:rPr lang="en-US" sz="2200" dirty="0" smtClean="0">
                <a:solidFill>
                  <a:srgbClr val="404040"/>
                </a:solidFill>
              </a:rPr>
              <a:t>Must have less than $2,000 in the bank</a:t>
            </a:r>
          </a:p>
          <a:p>
            <a:pPr eaLnBrk="1" hangingPunct="1"/>
            <a:r>
              <a:rPr lang="en-US" sz="2200" dirty="0" smtClean="0">
                <a:solidFill>
                  <a:srgbClr val="404040"/>
                </a:solidFill>
              </a:rPr>
              <a:t>No work history is needed</a:t>
            </a:r>
          </a:p>
          <a:p>
            <a:pPr eaLnBrk="1" hangingPunct="1"/>
            <a:r>
              <a:rPr lang="en-US" sz="2200" dirty="0" smtClean="0">
                <a:solidFill>
                  <a:srgbClr val="404040"/>
                </a:solidFill>
              </a:rPr>
              <a:t>Automatically eligible for MassHealth Standard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0"/>
          </p:nvPr>
        </p:nvSpPr>
        <p:spPr bwMode="auto">
          <a:xfrm>
            <a:off x="4267200" y="6248400"/>
            <a:ext cx="685800" cy="381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fld id="{1F29B73D-0B0B-4497-9EB1-AC942644FAD4}" type="slidenum">
              <a:rPr lang="en-US" smtClean="0">
                <a:latin typeface="+mj-lt"/>
              </a:rPr>
              <a:pPr algn="ctr"/>
              <a:t>6</a:t>
            </a:fld>
            <a:endParaRPr lang="en-US" sz="1400" dirty="0" smtClean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425" y="76200"/>
            <a:ext cx="7191375" cy="12954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Childhood </a:t>
            </a:r>
            <a:r>
              <a:rPr lang="en-US" b="1" u="sng" dirty="0"/>
              <a:t>Disability </a:t>
            </a:r>
            <a:r>
              <a:rPr lang="en-US" b="1" u="sng" dirty="0" smtClean="0"/>
              <a:t>Benefit: (</a:t>
            </a:r>
            <a:r>
              <a:rPr lang="en-US" b="1" u="sng" dirty="0"/>
              <a:t>CDB)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277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Social Security has an additional benefit for adults with disabilities whose parents have worked enough to </a:t>
            </a:r>
            <a:r>
              <a:rPr lang="en-US" dirty="0" smtClean="0"/>
              <a:t>qualify:</a:t>
            </a:r>
            <a:endParaRPr lang="en-US" dirty="0"/>
          </a:p>
          <a:p>
            <a:r>
              <a:rPr lang="en-US" dirty="0"/>
              <a:t>A young person must be:	</a:t>
            </a:r>
          </a:p>
          <a:p>
            <a:pPr lvl="1"/>
            <a:r>
              <a:rPr lang="en-US" dirty="0"/>
              <a:t>The child of a parent who worked and is now deceased, disabled or </a:t>
            </a:r>
            <a:r>
              <a:rPr lang="en-US" dirty="0" smtClean="0"/>
              <a:t>retired  </a:t>
            </a:r>
            <a:endParaRPr lang="en-US" dirty="0"/>
          </a:p>
          <a:p>
            <a:pPr lvl="1"/>
            <a:r>
              <a:rPr lang="en-US" dirty="0"/>
              <a:t>Disabled before the age of 22</a:t>
            </a:r>
          </a:p>
          <a:p>
            <a:pPr lvl="1"/>
            <a:r>
              <a:rPr lang="en-US" dirty="0"/>
              <a:t>18 years of age or older</a:t>
            </a:r>
          </a:p>
          <a:p>
            <a:pPr lvl="1"/>
            <a:r>
              <a:rPr lang="en-US" dirty="0"/>
              <a:t>Since turning 22, has never earned money at or above the </a:t>
            </a:r>
            <a:r>
              <a:rPr lang="en-US" dirty="0" smtClean="0"/>
              <a:t>Substantial </a:t>
            </a:r>
            <a:r>
              <a:rPr lang="en-US" dirty="0"/>
              <a:t>G</a:t>
            </a:r>
            <a:r>
              <a:rPr lang="en-US" dirty="0" smtClean="0"/>
              <a:t>ainful Activity </a:t>
            </a:r>
            <a:r>
              <a:rPr lang="en-US" dirty="0"/>
              <a:t>(SGA) </a:t>
            </a:r>
            <a:r>
              <a:rPr lang="en-US" dirty="0" smtClean="0"/>
              <a:t>level which this year is $1,130.00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46" y="274638"/>
            <a:ext cx="887279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267200" y="6248400"/>
            <a:ext cx="685800" cy="381000"/>
          </a:xfrm>
        </p:spPr>
        <p:txBody>
          <a:bodyPr/>
          <a:lstStyle/>
          <a:p>
            <a:pPr>
              <a:defRPr/>
            </a:pPr>
            <a:fld id="{349846FB-1286-4BE1-9414-9C8961834496}" type="slidenum">
              <a:rPr lang="en-US" smtClean="0">
                <a:latin typeface="+mn-lt"/>
              </a:rPr>
              <a:pPr>
                <a:defRPr/>
              </a:pPr>
              <a:t>7</a:t>
            </a:fld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620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511" y="533400"/>
            <a:ext cx="8153400" cy="762000"/>
          </a:xfrm>
        </p:spPr>
        <p:txBody>
          <a:bodyPr/>
          <a:lstStyle/>
          <a:p>
            <a:pPr algn="ctr"/>
            <a:r>
              <a:rPr lang="en-US" b="1" u="sng" dirty="0"/>
              <a:t>Myths about 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962400"/>
          </a:xfrm>
        </p:spPr>
        <p:txBody>
          <a:bodyPr>
            <a:normAutofit/>
          </a:bodyPr>
          <a:lstStyle/>
          <a:p>
            <a:r>
              <a:rPr lang="en-US" sz="2800" dirty="0"/>
              <a:t>I will lose all of my benefits immediately if I </a:t>
            </a:r>
            <a:r>
              <a:rPr lang="en-US" sz="2800" dirty="0" smtClean="0"/>
              <a:t>work</a:t>
            </a:r>
          </a:p>
          <a:p>
            <a:endParaRPr lang="en-US" sz="900" dirty="0"/>
          </a:p>
          <a:p>
            <a:r>
              <a:rPr lang="en-US" sz="2800" dirty="0"/>
              <a:t>I will be worse off financially if I work too </a:t>
            </a:r>
            <a:r>
              <a:rPr lang="en-US" sz="2800" dirty="0" smtClean="0"/>
              <a:t>much</a:t>
            </a:r>
          </a:p>
          <a:p>
            <a:endParaRPr lang="en-US" sz="900" dirty="0"/>
          </a:p>
          <a:p>
            <a:r>
              <a:rPr lang="en-US" sz="2800" dirty="0"/>
              <a:t>I will lose </a:t>
            </a:r>
            <a:r>
              <a:rPr lang="en-US" sz="2800" dirty="0" smtClean="0"/>
              <a:t>MassHealth</a:t>
            </a:r>
          </a:p>
          <a:p>
            <a:endParaRPr lang="en-US" sz="900" dirty="0"/>
          </a:p>
          <a:p>
            <a:r>
              <a:rPr lang="en-US" sz="2800" dirty="0"/>
              <a:t>I will lose </a:t>
            </a:r>
            <a:r>
              <a:rPr lang="en-US" sz="2800" dirty="0" smtClean="0"/>
              <a:t>Medicare</a:t>
            </a:r>
          </a:p>
          <a:p>
            <a:endParaRPr lang="en-US" sz="900" dirty="0"/>
          </a:p>
          <a:p>
            <a:r>
              <a:rPr lang="en-US" sz="2800" dirty="0"/>
              <a:t>If I lose my benefits I </a:t>
            </a:r>
            <a:r>
              <a:rPr lang="en-US" sz="2800" dirty="0" smtClean="0"/>
              <a:t>will never </a:t>
            </a:r>
            <a:r>
              <a:rPr lang="en-US" sz="2800" dirty="0"/>
              <a:t>get them back if I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need them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62400" y="6248400"/>
            <a:ext cx="685800" cy="381000"/>
          </a:xfrm>
        </p:spPr>
        <p:txBody>
          <a:bodyPr/>
          <a:lstStyle/>
          <a:p>
            <a:pPr>
              <a:defRPr/>
            </a:pPr>
            <a:fld id="{349846FB-1286-4BE1-9414-9C8961834496}" type="slidenum">
              <a:rPr lang="en-US" smtClean="0">
                <a:latin typeface="+mn-lt"/>
              </a:rPr>
              <a:pPr>
                <a:defRPr/>
              </a:pPr>
              <a:t>8</a:t>
            </a:fld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028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Work is Possible!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5780810" cy="478119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Work is an attainable </a:t>
            </a:r>
            <a:r>
              <a:rPr lang="en-US" dirty="0" smtClean="0"/>
              <a:t>goal</a:t>
            </a:r>
          </a:p>
          <a:p>
            <a:endParaRPr lang="en-US" sz="1000" dirty="0"/>
          </a:p>
          <a:p>
            <a:r>
              <a:rPr lang="en-US" dirty="0"/>
              <a:t>It is possible to work and come out financially ahead even if benefits are reduced or stop all </a:t>
            </a:r>
            <a:r>
              <a:rPr lang="en-US" dirty="0" smtClean="0"/>
              <a:t>together</a:t>
            </a:r>
          </a:p>
          <a:p>
            <a:endParaRPr lang="en-US" sz="1000" dirty="0"/>
          </a:p>
          <a:p>
            <a:r>
              <a:rPr lang="en-US" dirty="0"/>
              <a:t>Work Incentives can help </a:t>
            </a:r>
            <a:r>
              <a:rPr lang="en-US" dirty="0" smtClean="0"/>
              <a:t>beneficiaries get </a:t>
            </a:r>
            <a:r>
              <a:rPr lang="en-US" dirty="0"/>
              <a:t>ahead </a:t>
            </a:r>
            <a:r>
              <a:rPr lang="en-US" dirty="0" smtClean="0"/>
              <a:t>financially</a:t>
            </a:r>
          </a:p>
          <a:p>
            <a:r>
              <a:rPr lang="en-US" sz="1000" dirty="0" smtClean="0"/>
              <a:t> </a:t>
            </a:r>
            <a:endParaRPr lang="en-US" sz="1000" dirty="0"/>
          </a:p>
          <a:p>
            <a:r>
              <a:rPr lang="en-US" dirty="0"/>
              <a:t>It is possible to work and keep </a:t>
            </a:r>
            <a:r>
              <a:rPr lang="en-US" dirty="0" smtClean="0"/>
              <a:t>MassHealth</a:t>
            </a:r>
          </a:p>
          <a:p>
            <a:endParaRPr lang="en-US" sz="1100" dirty="0"/>
          </a:p>
          <a:p>
            <a:r>
              <a:rPr lang="en-US" dirty="0"/>
              <a:t>If benefits stop there are “safety nets” to reinstate </a:t>
            </a:r>
            <a:r>
              <a:rPr lang="en-US" dirty="0" smtClean="0"/>
              <a:t>them</a:t>
            </a:r>
          </a:p>
          <a:p>
            <a:endParaRPr lang="en-US" sz="1100" dirty="0"/>
          </a:p>
          <a:p>
            <a:r>
              <a:rPr lang="en-US" dirty="0"/>
              <a:t>There is help </a:t>
            </a:r>
            <a:r>
              <a:rPr lang="en-US" dirty="0" smtClean="0"/>
              <a:t>and support </a:t>
            </a:r>
            <a:r>
              <a:rPr lang="en-US" dirty="0"/>
              <a:t>to figure all of this </a:t>
            </a:r>
            <a:r>
              <a:rPr lang="en-US" dirty="0" smtClean="0"/>
              <a:t>out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895600"/>
            <a:ext cx="2059233" cy="312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14800" y="6324600"/>
            <a:ext cx="685800" cy="381000"/>
          </a:xfrm>
        </p:spPr>
        <p:txBody>
          <a:bodyPr/>
          <a:lstStyle/>
          <a:p>
            <a:pPr>
              <a:defRPr/>
            </a:pPr>
            <a:fld id="{349846FB-1286-4BE1-9414-9C8961834496}" type="slidenum">
              <a:rPr lang="en-US" smtClean="0">
                <a:latin typeface="+mn-lt"/>
              </a:rPr>
              <a:pPr>
                <a:defRPr/>
              </a:pPr>
              <a:t>9</a:t>
            </a:fld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757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1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310B3E"/>
      </a:accent1>
      <a:accent2>
        <a:srgbClr val="BE1E2D"/>
      </a:accent2>
      <a:accent3>
        <a:srgbClr val="6B7776"/>
      </a:accent3>
      <a:accent4>
        <a:srgbClr val="776045"/>
      </a:accent4>
      <a:accent5>
        <a:srgbClr val="A8C545"/>
      </a:accent5>
      <a:accent6>
        <a:srgbClr val="FF8640"/>
      </a:accent6>
      <a:hlink>
        <a:srgbClr val="000000"/>
      </a:hlink>
      <a:folHlink>
        <a:srgbClr val="7F7F7F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1810</TotalTime>
  <Words>1995</Words>
  <Application>Microsoft Macintosh PowerPoint</Application>
  <PresentationFormat>Letter Paper (8.5x11 in)</PresentationFormat>
  <Paragraphs>366</Paragraphs>
  <Slides>34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Bodoni MT</vt:lpstr>
      <vt:lpstr>Bodoni MT Black</vt:lpstr>
      <vt:lpstr>Calibri</vt:lpstr>
      <vt:lpstr>Corbel</vt:lpstr>
      <vt:lpstr>Geneva</vt:lpstr>
      <vt:lpstr>Georgia</vt:lpstr>
      <vt:lpstr>Times</vt:lpstr>
      <vt:lpstr>Times New Roman</vt:lpstr>
      <vt:lpstr>Wingdings</vt:lpstr>
      <vt:lpstr>default theme</vt:lpstr>
      <vt:lpstr>Work and Benefits:  An Overview  Brian Forsythe, CWIC </vt:lpstr>
      <vt:lpstr>What is BenePLAN?</vt:lpstr>
      <vt:lpstr>When children are  under 18</vt:lpstr>
      <vt:lpstr>When a Child Turns 18</vt:lpstr>
      <vt:lpstr>For Starters…</vt:lpstr>
      <vt:lpstr>Social Security Benefit Programs </vt:lpstr>
      <vt:lpstr>Childhood Disability Benefit: (CDB) </vt:lpstr>
      <vt:lpstr>Myths about Working</vt:lpstr>
      <vt:lpstr>Work is Possible!</vt:lpstr>
      <vt:lpstr>Please Note:</vt:lpstr>
      <vt:lpstr>PowerPoint Presentation</vt:lpstr>
      <vt:lpstr>SSI Payment Levels</vt:lpstr>
      <vt:lpstr>PowerPoint Presentation</vt:lpstr>
      <vt:lpstr>PowerPoint Presentation</vt:lpstr>
      <vt:lpstr>The SSI Calculation:</vt:lpstr>
      <vt:lpstr>An SSI and Working Example</vt:lpstr>
      <vt:lpstr>Student Earned Income Exclusion (SEIE)</vt:lpstr>
      <vt:lpstr>SSI Example - SEIE</vt:lpstr>
      <vt:lpstr>$847.39 a month in SSI working and earning $800.00 a month with Student Earned Income Exclusion</vt:lpstr>
      <vt:lpstr>SSI and Impairment Related Work Expenses (IRWEs)</vt:lpstr>
      <vt:lpstr>Examples of IRWEs</vt:lpstr>
      <vt:lpstr>The SSI Calculation with an IRWE</vt:lpstr>
      <vt:lpstr>An SSI, Working and IRWE Example</vt:lpstr>
      <vt:lpstr>REMEMBER!</vt:lpstr>
      <vt:lpstr>PowerPoint Presentation</vt:lpstr>
      <vt:lpstr>MassHealth Standard</vt:lpstr>
      <vt:lpstr>PowerPoint Presentation</vt:lpstr>
      <vt:lpstr>PowerPoint Presentation</vt:lpstr>
      <vt:lpstr>What You Need to Report to SSA</vt:lpstr>
      <vt:lpstr>How to Report Earnings  to Social Security</vt:lpstr>
      <vt:lpstr>Summary…</vt:lpstr>
      <vt:lpstr>JobsWithoutLimits</vt:lpstr>
      <vt:lpstr>Website Resources</vt:lpstr>
      <vt:lpstr>PowerPoint Presentation</vt:lpstr>
    </vt:vector>
  </TitlesOfParts>
  <Company>Umass Medical School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Michelle Nowers</dc:creator>
  <cp:lastModifiedBy>Microsoft Office User</cp:lastModifiedBy>
  <cp:revision>496</cp:revision>
  <cp:lastPrinted>2016-05-13T13:50:52Z</cp:lastPrinted>
  <dcterms:created xsi:type="dcterms:W3CDTF">2012-04-24T17:29:48Z</dcterms:created>
  <dcterms:modified xsi:type="dcterms:W3CDTF">2017-03-28T23:39:50Z</dcterms:modified>
</cp:coreProperties>
</file>