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448" r:id="rId5"/>
    <p:sldId id="442" r:id="rId6"/>
    <p:sldId id="443" r:id="rId7"/>
    <p:sldId id="444" r:id="rId8"/>
    <p:sldId id="445" r:id="rId9"/>
    <p:sldId id="446" r:id="rId10"/>
    <p:sldId id="447" r:id="rId11"/>
    <p:sldId id="257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397" r:id="rId22"/>
    <p:sldId id="398" r:id="rId23"/>
    <p:sldId id="399" r:id="rId24"/>
    <p:sldId id="435" r:id="rId25"/>
    <p:sldId id="436" r:id="rId26"/>
    <p:sldId id="437" r:id="rId27"/>
    <p:sldId id="438" r:id="rId28"/>
    <p:sldId id="313" r:id="rId29"/>
    <p:sldId id="332" r:id="rId30"/>
    <p:sldId id="284" r:id="rId31"/>
    <p:sldId id="417" r:id="rId32"/>
    <p:sldId id="418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30" r:id="rId43"/>
    <p:sldId id="431" r:id="rId44"/>
    <p:sldId id="432" r:id="rId45"/>
    <p:sldId id="441" r:id="rId46"/>
    <p:sldId id="433" r:id="rId47"/>
    <p:sldId id="434" r:id="rId48"/>
    <p:sldId id="458" r:id="rId49"/>
    <p:sldId id="459" r:id="rId50"/>
    <p:sldId id="289" r:id="rId51"/>
    <p:sldId id="460" r:id="rId52"/>
  </p:sldIdLst>
  <p:sldSz cx="9144000" cy="6858000" type="screen4x3"/>
  <p:notesSz cx="7010400" cy="92964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ds, Porsha [USA]" initials="HP[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C44483-A56C-0303-F555-BC1594A6CF12}">
  <a:tblStyle styleId="{B2E3C534-864E-A582-8B9E-4FAFF4EB21B1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82516D-7A05-4214-807D-1B12035B31AE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D0BD081-3979-A4C3-1EF7-32FB1ECCF50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39774F7-EC2A-7E65-D9CF-05E2B71A85B4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02F17E1-B0C6-76A6-2757-E39CD3C0681F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F642B75-150A-F49D-E16E-40BF2A1E464D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2AC64E-7975-2B84-5BE6-2351E733767D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0228AA6-ED51-65F6-0206-066F42577ED2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4758FB4-0819-4C35-DEDF-1A385C1FCF21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C431CB2-4FFE-BAE5-0CF7-C55016E474EC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6FA1B1D-A95B-1C5B-B023-139FD7978011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8C164B-3A1A-5558-37A2-CC2B5643FEBB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D0C3C0-965E-A4FA-9EF4-45ECB2CA679D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49BCC1-5CCC-B4DF-D956-4B9944F04B9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F13B8F5-FFB2-5F7E-2B70-C46DD0D2CCF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6ADA94A-3AF2-EA9E-E913-00782B9426F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7F5EEDD-59CD-A2E0-B3D3-0A8542B661D1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DB2F4A-D615-0392-34A3-10DFF5F6C5C6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C44483-A56C-0303-F555-BC1594A6CF12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1DEE41C-B18F-3BF5-912D-9414AA3AA05A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F82610E-12E1-AAB1-1042-C0C19006796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233" autoAdjust="0"/>
  </p:normalViewPr>
  <p:slideViewPr>
    <p:cSldViewPr snapToGrid="0">
      <p:cViewPr varScale="1">
        <p:scale>
          <a:sx n="61" d="100"/>
          <a:sy n="61" d="100"/>
        </p:scale>
        <p:origin x="9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extLst/>
        </p:spPr>
        <p:txBody>
          <a:bodyPr lIns="93177" tIns="46589" rIns="93177" bIns="46589"/>
          <a:lstStyle>
            <a:lvl1pPr algn="l">
              <a:defRPr sz="1200">
                <a:latin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2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5636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590569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00379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5229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937347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86562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2824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8656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8656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8656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8656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104790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90693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62439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333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172421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848588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34457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67917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039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7956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85002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8195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8681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53719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67098" y="634270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0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4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2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20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8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06482"/>
      </p:ext>
    </p:extLst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4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2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20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8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9847"/>
      </p:ext>
    </p:extLst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2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4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2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20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8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58351"/>
      </p:ext>
    </p:extLst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4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2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20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8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92881"/>
      </p:ext>
    </p:extLst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3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67098" y="634270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2631"/>
      </p:ext>
    </p:extLst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4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67098" y="634270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754946"/>
      </p:ext>
    </p:extLst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128788" y="1816994"/>
            <a:ext cx="7886700" cy="40944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>
                <a:latin typeface="Franklin Gothic Book" panose="020B0503020102020204" pitchFamily="34" charset="0"/>
              </a:defRPr>
            </a:lvl1pPr>
            <a:lvl2pPr marL="118872" indent="0">
              <a:buNone/>
              <a:defRPr sz="2400">
                <a:latin typeface="Franklin Gothic Book" panose="020B0503020102020204" pitchFamily="34" charset="0"/>
              </a:defRPr>
            </a:lvl2pPr>
            <a:lvl3pPr marL="228600" indent="0">
              <a:buNone/>
              <a:defRPr sz="2400">
                <a:latin typeface="Franklin Gothic Book" panose="020B0503020102020204" pitchFamily="34" charset="0"/>
              </a:defRPr>
            </a:lvl3pPr>
            <a:lvl4pPr marL="338328" indent="0">
              <a:buNone/>
              <a:defRPr sz="2400">
                <a:latin typeface="Franklin Gothic Book" panose="020B0503020102020204" pitchFamily="34" charset="0"/>
              </a:defRPr>
            </a:lvl4pPr>
          </a:lstStyle>
          <a:p>
            <a:pPr lvl="0"/>
            <a:r>
              <a:rPr dirty="0"/>
              <a:t>Click to edit Master text </a:t>
            </a:r>
            <a:r>
              <a:rPr dirty="0" smtClean="0"/>
              <a:t>styles</a:t>
            </a:r>
            <a:endParaRPr lang="en-US" dirty="0" smtClean="0"/>
          </a:p>
          <a:p>
            <a:pPr lvl="0"/>
            <a:r>
              <a:rPr dirty="0" smtClean="0"/>
              <a:t>Second level</a:t>
            </a:r>
            <a:endParaRPr lang="en-US" dirty="0" smtClean="0"/>
          </a:p>
          <a:p>
            <a:pPr lvl="0"/>
            <a:r>
              <a:rPr dirty="0" smtClean="0"/>
              <a:t>Third level</a:t>
            </a:r>
            <a:endParaRPr lang="en-US" dirty="0" smtClean="0"/>
          </a:p>
          <a:p>
            <a:pPr lvl="0"/>
            <a:r>
              <a:rPr dirty="0" smtClean="0"/>
              <a:t>Fourth </a:t>
            </a:r>
            <a:r>
              <a:rPr dirty="0"/>
              <a:t>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28788" y="881352"/>
            <a:ext cx="7886700" cy="70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67098" y="634270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1038934"/>
            <a:ext cx="7886700" cy="70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defRPr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544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2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67098" y="634270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1038934"/>
            <a:ext cx="7886700" cy="70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defRPr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4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2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0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18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4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37818"/>
      </p:ext>
    </p:extLst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6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2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0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18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4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0200"/>
      </p:ext>
    </p:extLst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7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2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0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18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4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3968"/>
      </p:ext>
    </p:extLst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8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2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0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18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4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8903"/>
      </p:ext>
    </p:extLst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9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6813219" y="63580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69875" y="1714499"/>
            <a:ext cx="8674100" cy="4405313"/>
          </a:xfrm>
          <a:prstGeom prst="rect">
            <a:avLst/>
          </a:prstGeom>
        </p:spPr>
        <p:txBody>
          <a:bodyPr vert="horz"/>
          <a:lstStyle>
            <a:lvl1pPr marL="365760" indent="-182880">
              <a:spcAft>
                <a:spcPts val="600"/>
              </a:spcAft>
              <a:buClrTx/>
              <a:buFont typeface="Arial"/>
              <a:buChar char="•"/>
              <a:defRPr sz="2200" b="0">
                <a:latin typeface="Franklin Gothic Book"/>
                <a:cs typeface="Franklin Gothic Book"/>
              </a:defRPr>
            </a:lvl1pPr>
            <a:lvl2pPr marL="530352" indent="-115888">
              <a:spcAft>
                <a:spcPts val="600"/>
              </a:spcAft>
              <a:buClrTx/>
              <a:defRPr sz="2000">
                <a:latin typeface="Franklin Gothic Book"/>
                <a:cs typeface="Franklin Gothic Book"/>
              </a:defRPr>
            </a:lvl2pPr>
            <a:lvl3pPr marL="786384" indent="-169863">
              <a:spcAft>
                <a:spcPts val="600"/>
              </a:spcAft>
              <a:buClrTx/>
              <a:buFont typeface="Lucida Grande"/>
              <a:buChar char="»"/>
              <a:defRPr sz="1800">
                <a:latin typeface="Franklin Gothic Book"/>
                <a:cs typeface="Franklin Gothic Book"/>
              </a:defRPr>
            </a:lvl3pPr>
            <a:lvl4pPr marL="996696" indent="-115888">
              <a:spcAft>
                <a:spcPts val="600"/>
              </a:spcAft>
              <a:buClrTx/>
              <a:defRPr sz="1600">
                <a:latin typeface="Franklin Gothic Book"/>
                <a:cs typeface="Franklin Gothic Book"/>
              </a:defRPr>
            </a:lvl4pPr>
            <a:lvl5pPr marL="1307592" indent="-168275">
              <a:spcAft>
                <a:spcPts val="600"/>
              </a:spcAft>
              <a:buClrTx/>
              <a:buFont typeface="Wingdings" charset="2"/>
              <a:buChar char="§"/>
              <a:defRPr sz="14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69875" y="1023059"/>
            <a:ext cx="8674100" cy="571501"/>
          </a:xfrm>
          <a:prstGeom prst="rect">
            <a:avLst/>
          </a:prstGeom>
        </p:spPr>
        <p:txBody>
          <a:bodyPr vert="horz"/>
          <a:lstStyle>
            <a:lvl1pPr marL="0" indent="0">
              <a:buClrTx/>
              <a:buFont typeface="Arial"/>
              <a:buNone/>
              <a:defRPr sz="2400"/>
            </a:lvl1pPr>
            <a:lvl2pPr marL="346075" indent="-115888">
              <a:defRPr sz="2000"/>
            </a:lvl2pPr>
            <a:lvl3pPr marL="515938" indent="-169863">
              <a:defRPr sz="1800"/>
            </a:lvl3pPr>
            <a:lvl4pPr marL="631825" indent="-115888">
              <a:defRPr sz="1600"/>
            </a:lvl4pPr>
            <a:lvl5pPr marL="854075" indent="-168275">
              <a:defRPr sz="1400"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256"/>
      </p:ext>
    </p:extLst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jpeg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425039"/>
            <a:ext cx="9144000" cy="543296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838200"/>
          </a:xfrm>
          <a:prstGeom prst="rect">
            <a:avLst/>
          </a:prstGeom>
        </p:spPr>
      </p:pic>
      <p:pic>
        <p:nvPicPr>
          <p:cNvPr id="9" name="Picture 4"/>
          <p:cNvPicPr/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5506"/>
            <a:ext cx="9144000" cy="710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8125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D6CED6E-04F6-4C43-9B6D-3A5F398677F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hdr="0" ftr="0" dt="0"/>
  <p:txStyles>
    <p:titleStyle>
      <a:lvl1pPr algn="l">
        <a:spcBef>
          <a:spcPts val="0"/>
        </a:spcBef>
        <a:spcAft>
          <a:spcPts val="0"/>
        </a:spcAft>
        <a:defRPr sz="2400" b="1">
          <a:solidFill>
            <a:schemeClr val="bg1"/>
          </a:solidFill>
          <a:latin typeface="+mj-lt"/>
        </a:defRPr>
      </a:lvl1pPr>
      <a:lvl2pPr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2pPr>
      <a:lvl3pPr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3pPr>
      <a:lvl4pPr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4pPr>
      <a:lvl5pPr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5pPr>
      <a:lvl6pPr marL="457200"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6pPr>
      <a:lvl7pPr marL="914400"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7pPr>
      <a:lvl8pPr marL="1371600"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8pPr>
      <a:lvl9pPr marL="1828800" algn="ctr">
        <a:spcBef>
          <a:spcPts val="0"/>
        </a:spcBef>
        <a:spcAft>
          <a:spcPts val="0"/>
        </a:spcAft>
        <a:defRPr sz="3600" b="1">
          <a:solidFill>
            <a:srgbClr val="003366"/>
          </a:solidFill>
          <a:latin typeface="Tahoma"/>
        </a:defRPr>
      </a:lvl9pPr>
    </p:titleStyle>
    <p:bodyStyle>
      <a:lvl1pPr marL="91440" indent="-91440" algn="l">
        <a:spcBef>
          <a:spcPts val="0"/>
        </a:spcBef>
        <a:spcAft>
          <a:spcPts val="0"/>
        </a:spcAft>
        <a:buClr>
          <a:schemeClr val="tx1"/>
        </a:buClr>
        <a:buSzPct val="120000"/>
        <a:buFont typeface="Wingdings"/>
        <a:buChar char="§"/>
        <a:defRPr sz="900" b="1" i="0">
          <a:solidFill>
            <a:srgbClr val="003366"/>
          </a:solidFill>
          <a:latin typeface="+mn-lt"/>
        </a:defRPr>
      </a:lvl1pPr>
      <a:lvl2pPr marL="192024" indent="-73152" algn="l">
        <a:spcBef>
          <a:spcPts val="0"/>
        </a:spcBef>
        <a:spcAft>
          <a:spcPts val="0"/>
        </a:spcAft>
        <a:buFontTx/>
        <a:buChar char="–"/>
        <a:defRPr sz="800">
          <a:solidFill>
            <a:srgbClr val="003366"/>
          </a:solidFill>
          <a:latin typeface="+mn-lt"/>
        </a:defRPr>
      </a:lvl2pPr>
      <a:lvl3pPr marL="320040" indent="-91440" algn="l">
        <a:spcBef>
          <a:spcPts val="0"/>
        </a:spcBef>
        <a:spcAft>
          <a:spcPts val="0"/>
        </a:spcAft>
        <a:buChar char="•"/>
        <a:defRPr sz="800">
          <a:solidFill>
            <a:srgbClr val="003366"/>
          </a:solidFill>
          <a:latin typeface="+mn-lt"/>
        </a:defRPr>
      </a:lvl3pPr>
      <a:lvl4pPr marL="411480" indent="-73152" algn="l">
        <a:spcBef>
          <a:spcPts val="0"/>
        </a:spcBef>
        <a:spcAft>
          <a:spcPts val="0"/>
        </a:spcAft>
        <a:buChar char="–"/>
        <a:defRPr sz="800">
          <a:solidFill>
            <a:srgbClr val="003366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rgbClr val="003366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rgbClr val="003366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rgbClr val="003366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rgbClr val="003366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rgbClr val="003366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osework.net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osework.net/findhelp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baworks.com" TargetMode="External"/><Relationship Id="rId4" Type="http://schemas.openxmlformats.org/officeDocument/2006/relationships/hyperlink" Target="mailto:BDC@nebaworks.com" TargetMode="External"/><Relationship Id="rId5" Type="http://schemas.openxmlformats.org/officeDocument/2006/relationships/hyperlink" Target="http://www.facebook.com/pages/New-England-Business-Associates/349996517542" TargetMode="External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osework.net/findhelp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www.facebook.com/choosework" TargetMode="External"/><Relationship Id="rId5" Type="http://schemas.openxmlformats.org/officeDocument/2006/relationships/hyperlink" Target="http://www.twitter.com/chooseworkssa" TargetMode="External"/><Relationship Id="rId6" Type="http://schemas.openxmlformats.org/officeDocument/2006/relationships/hyperlink" Target="http://www.youtube.com/choosework" TargetMode="External"/><Relationship Id="rId7" Type="http://schemas.openxmlformats.org/officeDocument/2006/relationships/hyperlink" Target="https://www.linkedin.com/company/ticket-to-work" TargetMode="External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osework.net/wise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ptionedtext.com/client/event.aspx?CustomerID=846&amp;EventID=30757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webinars@choosework.net" TargetMode="External"/><Relationship Id="rId4" Type="http://schemas.openxmlformats.org/officeDocument/2006/relationships/hyperlink" Target="https://www.chooseworkttw.net/webinars-tutorials/webinar-archiv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ebinars@choosework.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 bwMode="auto">
          <a:xfrm>
            <a:off x="3795775" y="5699986"/>
            <a:ext cx="4973740" cy="937259"/>
          </a:xfrm>
          <a:prstGeom prst="rect">
            <a:avLst/>
          </a:prstGeom>
          <a:noFill/>
        </p:spPr>
        <p:txBody>
          <a:bodyPr wrap="square" rtlCol="0"/>
          <a:lstStyle/>
          <a:p>
            <a:pPr lvl="0"/>
            <a:endParaRPr lang="en-US" sz="2000" dirty="0" smtClean="0">
              <a:solidFill>
                <a:srgbClr val="003366"/>
              </a:solidFill>
              <a:latin typeface="Franklin Gothic Book"/>
            </a:endParaRPr>
          </a:p>
          <a:p>
            <a:pPr lvl="0"/>
            <a:r>
              <a:rPr sz="2000" dirty="0" smtClean="0">
                <a:solidFill>
                  <a:srgbClr val="003366"/>
                </a:solidFill>
                <a:latin typeface="Franklin Gothic Book"/>
              </a:rPr>
              <a:t>Date</a:t>
            </a:r>
            <a:r>
              <a:rPr sz="2000" dirty="0">
                <a:solidFill>
                  <a:srgbClr val="003366"/>
                </a:solidFill>
                <a:latin typeface="Franklin Gothic Book"/>
              </a:rPr>
              <a:t>: </a:t>
            </a:r>
            <a:r>
              <a:rPr sz="2000" dirty="0" smtClean="0">
                <a:solidFill>
                  <a:srgbClr val="003366"/>
                </a:solidFill>
                <a:latin typeface="Franklin Gothic Book"/>
              </a:rPr>
              <a:t>Wednesday</a:t>
            </a:r>
            <a:r>
              <a:rPr lang="en-US" sz="2000" dirty="0" smtClean="0">
                <a:solidFill>
                  <a:srgbClr val="003366"/>
                </a:solidFill>
                <a:latin typeface="Franklin Gothic Book"/>
              </a:rPr>
              <a:t>, November 16</a:t>
            </a:r>
            <a:endParaRPr sz="2000" dirty="0" smtClean="0">
              <a:solidFill>
                <a:srgbClr val="003366"/>
              </a:solidFill>
            </a:endParaRPr>
          </a:p>
          <a:p>
            <a:pPr lvl="0"/>
            <a:r>
              <a:rPr sz="2000" dirty="0">
                <a:solidFill>
                  <a:srgbClr val="003366"/>
                </a:solidFill>
                <a:latin typeface="Franklin Gothic Book"/>
              </a:rPr>
              <a:t>Time: 3:00-4</a:t>
            </a:r>
            <a:r>
              <a:rPr sz="2000" dirty="0" smtClean="0">
                <a:solidFill>
                  <a:srgbClr val="003366"/>
                </a:solidFill>
                <a:latin typeface="Franklin Gothic Book"/>
              </a:rPr>
              <a:t>:</a:t>
            </a:r>
            <a:r>
              <a:rPr lang="en-US" sz="2000" dirty="0">
                <a:solidFill>
                  <a:srgbClr val="003366"/>
                </a:solidFill>
                <a:latin typeface="Franklin Gothic Book"/>
              </a:rPr>
              <a:t>3</a:t>
            </a:r>
            <a:r>
              <a:rPr sz="2000" dirty="0" smtClean="0">
                <a:solidFill>
                  <a:srgbClr val="003366"/>
                </a:solidFill>
                <a:latin typeface="Franklin Gothic Book"/>
              </a:rPr>
              <a:t>0 </a:t>
            </a:r>
            <a:r>
              <a:rPr sz="2000" dirty="0">
                <a:solidFill>
                  <a:srgbClr val="003366"/>
                </a:solidFill>
                <a:latin typeface="Franklin Gothic Book"/>
              </a:rPr>
              <a:t>pm </a:t>
            </a:r>
            <a:r>
              <a:rPr sz="2000" dirty="0" smtClean="0">
                <a:solidFill>
                  <a:srgbClr val="003366"/>
                </a:solidFill>
                <a:latin typeface="Franklin Gothic Book"/>
              </a:rPr>
              <a:t>ET</a:t>
            </a:r>
            <a:endParaRPr sz="2000" dirty="0">
              <a:solidFill>
                <a:srgbClr val="003366"/>
              </a:solidFill>
              <a:latin typeface="Franklin Gothic Book"/>
            </a:endParaRPr>
          </a:p>
        </p:txBody>
      </p:sp>
      <p:pic>
        <p:nvPicPr>
          <p:cNvPr id="4" name="Picture 3" descr="WISE Webinar Bann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73" y="1045635"/>
            <a:ext cx="5786961" cy="2425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267" y="3505200"/>
            <a:ext cx="767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3366"/>
                </a:solidFill>
              </a:rPr>
              <a:t>Working for Yourself with Ticket to Work: </a:t>
            </a:r>
          </a:p>
          <a:p>
            <a:pPr algn="ctr"/>
            <a:r>
              <a:rPr lang="en-US" sz="3600" b="1" dirty="0" smtClean="0">
                <a:solidFill>
                  <a:srgbClr val="003366"/>
                </a:solidFill>
              </a:rPr>
              <a:t>Support on Your Journey to Employment</a:t>
            </a:r>
            <a:endParaRPr lang="en-US" sz="36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600" dirty="0">
                <a:solidFill>
                  <a:schemeClr val="accent2">
                    <a:lumMod val="50000"/>
                  </a:schemeClr>
                </a:solidFill>
              </a:rPr>
              <a:t>Social Security Disability Benefit Programs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r>
              <a:rPr sz="2600" b="0" dirty="0"/>
              <a:t> 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</p:txBody>
      </p:sp>
      <p:pic>
        <p:nvPicPr>
          <p:cNvPr id="5" name="Picture 5" descr="SSDI"/>
          <p:cNvPicPr/>
          <p:nvPr/>
        </p:nvPicPr>
        <p:blipFill>
          <a:blip r:embed="rId3"/>
          <a:stretch/>
        </p:blipFill>
        <p:spPr bwMode="auto">
          <a:xfrm>
            <a:off x="1977788" y="2134737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/>
          <p:nvPr/>
        </p:nvSpPr>
        <p:spPr bwMode="auto">
          <a:xfrm>
            <a:off x="1625363" y="3519954"/>
            <a:ext cx="1905000" cy="1569660"/>
          </a:xfrm>
          <a:prstGeom prst="rect">
            <a:avLst/>
          </a:prstGeom>
          <a:noFill/>
        </p:spPr>
        <p:txBody>
          <a:bodyPr wrap="square" rtlCol="0"/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/>
              <a:defRPr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Social Security Disability Insurance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600" dirty="0"/>
              <a:t>Social Security Disability Benefit Programs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r>
              <a:rPr sz="2600" b="0" dirty="0"/>
              <a:t> 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</p:txBody>
      </p:sp>
      <p:pic>
        <p:nvPicPr>
          <p:cNvPr id="6" name="Picture 10" descr="SSI"/>
          <p:cNvPicPr/>
          <p:nvPr/>
        </p:nvPicPr>
        <p:blipFill>
          <a:blip r:embed="rId3"/>
          <a:stretch/>
        </p:blipFill>
        <p:spPr bwMode="auto">
          <a:xfrm>
            <a:off x="5235054" y="2106162"/>
            <a:ext cx="12287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/>
          <p:nvPr/>
        </p:nvSpPr>
        <p:spPr bwMode="auto">
          <a:xfrm>
            <a:off x="4807618" y="3522226"/>
            <a:ext cx="2125442" cy="1200329"/>
          </a:xfrm>
          <a:prstGeom prst="rect">
            <a:avLst/>
          </a:prstGeom>
          <a:noFill/>
        </p:spPr>
        <p:txBody>
          <a:bodyPr wrap="square" rtlCol="0"/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/>
              <a:defRPr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Supplemental Security Income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600" dirty="0">
                <a:solidFill>
                  <a:schemeClr val="accent2">
                    <a:lumMod val="50000"/>
                  </a:schemeClr>
                </a:solidFill>
              </a:rPr>
              <a:t>Social Security Disability Benefit Programs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r>
              <a:rPr sz="2600" b="0" dirty="0"/>
              <a:t> </a:t>
            </a:r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</p:txBody>
      </p:sp>
      <p:pic>
        <p:nvPicPr>
          <p:cNvPr id="5" name="Picture 5" descr="SSDI"/>
          <p:cNvPicPr/>
          <p:nvPr/>
        </p:nvPicPr>
        <p:blipFill>
          <a:blip r:embed="rId3"/>
          <a:stretch/>
        </p:blipFill>
        <p:spPr bwMode="auto">
          <a:xfrm>
            <a:off x="1977788" y="2134737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0" descr="SSI"/>
          <p:cNvPicPr/>
          <p:nvPr/>
        </p:nvPicPr>
        <p:blipFill>
          <a:blip r:embed="rId4"/>
          <a:stretch/>
        </p:blipFill>
        <p:spPr bwMode="auto">
          <a:xfrm>
            <a:off x="5235054" y="2106162"/>
            <a:ext cx="12287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/>
          <p:nvPr/>
        </p:nvSpPr>
        <p:spPr bwMode="auto">
          <a:xfrm>
            <a:off x="1625363" y="3519954"/>
            <a:ext cx="1905000" cy="1569660"/>
          </a:xfrm>
          <a:prstGeom prst="rect">
            <a:avLst/>
          </a:prstGeom>
          <a:noFill/>
        </p:spPr>
        <p:txBody>
          <a:bodyPr wrap="square" rtlCol="0"/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/>
              <a:defRPr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Social Security Disability Insurance</a:t>
            </a:r>
          </a:p>
        </p:txBody>
      </p:sp>
      <p:sp>
        <p:nvSpPr>
          <p:cNvPr id="8" name="TextBox 7"/>
          <p:cNvSpPr/>
          <p:nvPr/>
        </p:nvSpPr>
        <p:spPr bwMode="auto">
          <a:xfrm>
            <a:off x="4834915" y="3522226"/>
            <a:ext cx="2084498" cy="1200329"/>
          </a:xfrm>
          <a:prstGeom prst="rect">
            <a:avLst/>
          </a:prstGeom>
          <a:noFill/>
        </p:spPr>
        <p:txBody>
          <a:bodyPr wrap="square" rtlCol="0"/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/>
              <a:defRPr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Supplemental Security Income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4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269875" y="1714500"/>
            <a:ext cx="8674100" cy="4405313"/>
          </a:xfrm>
        </p:spPr>
        <p:txBody>
          <a:bodyPr/>
          <a:lstStyle/>
          <a:p>
            <a:pPr marL="18288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Earn more income</a:t>
            </a:r>
          </a:p>
          <a:p>
            <a:pPr lvl="0"/>
            <a:r>
              <a:rPr lang="en-US" dirty="0" smtClean="0"/>
              <a:t>Gain independence</a:t>
            </a:r>
          </a:p>
          <a:p>
            <a:pPr lvl="0"/>
            <a:r>
              <a:rPr lang="en-US" dirty="0" smtClean="0"/>
              <a:t>Meet new people</a:t>
            </a:r>
          </a:p>
          <a:p>
            <a:pPr lvl="0"/>
            <a:r>
              <a:rPr lang="en-US" dirty="0" smtClean="0"/>
              <a:t>Learn new skills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sz="2600" dirty="0"/>
              <a:t>Why Choose Work?</a:t>
            </a:r>
          </a:p>
          <a:p>
            <a:endParaRPr lang="en-US" sz="2600" dirty="0"/>
          </a:p>
        </p:txBody>
      </p:sp>
      <p:pic>
        <p:nvPicPr>
          <p:cNvPr id="3" name="Picture 2" descr="Man with thought bubble that says Work?"/>
          <p:cNvPicPr/>
          <p:nvPr/>
        </p:nvPicPr>
        <p:blipFill>
          <a:blip r:embed="rId3"/>
          <a:srcRect l="78901" t="22289" r="8843" b="31702"/>
          <a:stretch/>
        </p:blipFill>
        <p:spPr bwMode="auto">
          <a:xfrm>
            <a:off x="4798139" y="1023581"/>
            <a:ext cx="3548418" cy="394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1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1" y="1234440"/>
            <a:ext cx="4066892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600" dirty="0">
                <a:solidFill>
                  <a:schemeClr val="accent2">
                    <a:lumMod val="50000"/>
                  </a:schemeClr>
                </a:solidFill>
              </a:rPr>
              <a:t>Starting the Journey</a:t>
            </a: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b="0" dirty="0">
                <a:solidFill>
                  <a:schemeClr val="accent2">
                    <a:lumMod val="50000"/>
                  </a:schemeClr>
                </a:solidFill>
                <a:latin typeface="Franklin Gothic Book"/>
              </a:rPr>
              <a:t>Only you can decide if work is the right choice for you.</a:t>
            </a: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14</a:t>
            </a:r>
            <a:endParaRPr dirty="0"/>
          </a:p>
        </p:txBody>
      </p:sp>
      <p:pic>
        <p:nvPicPr>
          <p:cNvPr id="1026" name="Picture 2" descr="Man at a crossroads street sign"/>
          <p:cNvPicPr/>
          <p:nvPr/>
        </p:nvPicPr>
        <p:blipFill>
          <a:blip r:embed="rId3"/>
          <a:stretch/>
        </p:blipFill>
        <p:spPr bwMode="auto">
          <a:xfrm>
            <a:off x="4651683" y="2695362"/>
            <a:ext cx="3359236" cy="3647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4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15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 bwMode="auto">
          <a:xfrm>
            <a:off x="269875" y="1714499"/>
            <a:ext cx="5525644" cy="44053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 charset="0"/>
              </a:rPr>
              <a:t>Ticket to Work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/>
              <a:t>Is a </a:t>
            </a:r>
            <a:r>
              <a:rPr lang="en-US" sz="2200" b="1" dirty="0" smtClean="0"/>
              <a:t>free</a:t>
            </a:r>
            <a:r>
              <a:rPr lang="en-US" sz="2200" b="0" dirty="0" smtClean="0"/>
              <a:t> and </a:t>
            </a:r>
            <a:r>
              <a:rPr lang="en-US" sz="2200" b="1" dirty="0" smtClean="0"/>
              <a:t>voluntary</a:t>
            </a:r>
            <a:r>
              <a:rPr lang="en-US" sz="2200" b="0" dirty="0" smtClean="0"/>
              <a:t> Social Security progra</a:t>
            </a:r>
            <a:r>
              <a:rPr lang="en-US" sz="2200" dirty="0" smtClean="0"/>
              <a:t>m;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/>
              <a:t>Offers </a:t>
            </a:r>
            <a:r>
              <a:rPr lang="en-US" sz="2200" b="1" dirty="0" smtClean="0"/>
              <a:t>career development</a:t>
            </a:r>
            <a:r>
              <a:rPr lang="en-US" sz="2200" b="0" dirty="0" smtClean="0"/>
              <a:t> for people age 18 through 64 who receive Social Security disability benefits.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 </a:t>
            </a:r>
          </a:p>
          <a:p>
            <a:pPr marL="0" lvl="0" indent="0">
              <a:buNone/>
              <a:defRPr/>
            </a:pPr>
            <a:endParaRPr sz="2400" b="0" dirty="0" smtClean="0"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endParaRPr sz="2400" b="0" dirty="0" smtClean="0"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endParaRPr sz="2400" b="0" dirty="0" smtClean="0"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800" dirty="0" smtClean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 smtClean="0"/>
              <a:t>What is the Ticket to Work Program?</a:t>
            </a:r>
            <a:endParaRPr lang="en-US" sz="2600" dirty="0"/>
          </a:p>
        </p:txBody>
      </p:sp>
      <p:pic>
        <p:nvPicPr>
          <p:cNvPr id="4" name="Picture 5" descr="SSD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30688" y="2744337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0" descr="SSI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406754" y="2741162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Ticket to Work logo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8400" y="4470400"/>
            <a:ext cx="2552700" cy="13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16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 bwMode="auto">
          <a:xfrm>
            <a:off x="269875" y="1714499"/>
            <a:ext cx="5279274" cy="4405313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/>
              <a:t>Gathering </a:t>
            </a:r>
            <a:r>
              <a:rPr lang="en-US" sz="2200" b="0" dirty="0"/>
              <a:t>information and resources is key to planning your journey toward employment.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/>
              <a:t>Ticket to Work </a:t>
            </a:r>
            <a:r>
              <a:rPr lang="en-US" sz="2200" b="0" dirty="0"/>
              <a:t>and </a:t>
            </a:r>
            <a:r>
              <a:rPr lang="en-US" sz="2200" dirty="0"/>
              <a:t>Work Incentives </a:t>
            </a:r>
            <a:r>
              <a:rPr lang="en-US" sz="2200" b="0" dirty="0"/>
              <a:t>can help make your journey a smooth one</a:t>
            </a:r>
            <a:r>
              <a:rPr lang="en-US" sz="2200" b="0" dirty="0" smtClean="0"/>
              <a:t>.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endParaRPr lang="en-US" sz="240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sz="24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Taking the Next Step</a:t>
            </a:r>
          </a:p>
          <a:p>
            <a:endParaRPr lang="en-US" sz="2600" dirty="0"/>
          </a:p>
        </p:txBody>
      </p:sp>
      <p:pic>
        <p:nvPicPr>
          <p:cNvPr id="1026" name="Picture 2" descr="Man with thought bubble that says &quot;Is there support available to help me work?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19813" y="1487606"/>
            <a:ext cx="2685048" cy="459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17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 bwMode="auto">
          <a:xfrm>
            <a:off x="269875" y="1581208"/>
            <a:ext cx="8674100" cy="44053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en-US" dirty="0" smtClean="0">
                <a:latin typeface="Franklin Gothic Book"/>
              </a:rPr>
              <a:t>Call the Ticket to Work Help Line:</a:t>
            </a:r>
          </a:p>
          <a:p>
            <a:pPr marL="545084" lvl="1" indent="-34290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lang="en-US" dirty="0" smtClean="0"/>
              <a:t>1-866-968-7842 (V)</a:t>
            </a:r>
          </a:p>
          <a:p>
            <a:pPr marL="545084" lvl="1" indent="-342900"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lang="en-US" dirty="0" smtClean="0"/>
              <a:t>1-866-833-2967 (TTY)</a:t>
            </a:r>
          </a:p>
          <a:p>
            <a:pPr marL="202184" lvl="1">
              <a:buClr>
                <a:srgbClr val="0B1F65"/>
              </a:buClr>
              <a:buSzPct val="120000"/>
              <a:defRPr/>
            </a:pPr>
            <a:endParaRPr lang="en-US" sz="900" dirty="0" smtClean="0"/>
          </a:p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</a:rPr>
              <a:t>Visit:</a:t>
            </a:r>
          </a:p>
          <a:p>
            <a:pPr marL="545084" lvl="1" indent="-342900"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lang="en-US" b="1" dirty="0" smtClean="0">
                <a:latin typeface="Franklin Gothic Book"/>
                <a:hlinkClick r:id="rId3"/>
              </a:rPr>
              <a:t>www.choosework.net</a:t>
            </a:r>
            <a:endParaRPr lang="en-US" b="1" dirty="0" smtClean="0">
              <a:latin typeface="Franklin Gothic Book"/>
            </a:endParaRPr>
          </a:p>
          <a:p>
            <a:pPr marL="545084" lvl="1" indent="-342900">
              <a:buClr>
                <a:srgbClr val="0B1F65"/>
              </a:buClr>
              <a:buSzPct val="120000"/>
              <a:buFont typeface="Arial"/>
              <a:buChar char="•"/>
              <a:defRPr/>
            </a:pPr>
            <a:endParaRPr lang="en-US" b="1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sz="24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For More Information</a:t>
            </a:r>
            <a:endParaRPr lang="en-US" sz="2600" dirty="0"/>
          </a:p>
          <a:p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600" dirty="0"/>
          </a:p>
        </p:txBody>
      </p:sp>
      <p:pic>
        <p:nvPicPr>
          <p:cNvPr id="1026" name="Picture 2" descr="Man with thought bubble that says &quot;Is there support available to help me work?&quot;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19813" y="1487606"/>
            <a:ext cx="2685048" cy="459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3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4971796" y="1750320"/>
            <a:ext cx="3374761" cy="245592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r>
              <a:rPr sz="3600" dirty="0" smtClean="0"/>
              <a:t>Work </a:t>
            </a:r>
            <a:r>
              <a:rPr sz="3600" dirty="0"/>
              <a:t>Incentives</a:t>
            </a: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18</a:t>
            </a:r>
            <a:endParaRPr dirty="0"/>
          </a:p>
        </p:txBody>
      </p:sp>
      <p:pic>
        <p:nvPicPr>
          <p:cNvPr id="4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489272" y="2195184"/>
            <a:ext cx="2427895" cy="2652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5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1" y="1234440"/>
            <a:ext cx="5406576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800" dirty="0"/>
              <a:t>Work Incentives</a:t>
            </a:r>
          </a:p>
          <a:p>
            <a:pPr marL="0" lvl="0" indent="0">
              <a:buNone/>
              <a:defRPr/>
            </a:pPr>
            <a:endParaRPr sz="1800" dirty="0"/>
          </a:p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 charset="0"/>
              </a:rPr>
              <a:t>Social Security has several Work </a:t>
            </a:r>
            <a:r>
              <a:rPr lang="en-US" sz="2400" b="0" dirty="0">
                <a:latin typeface="Franklin Gothic Book" charset="0"/>
              </a:rPr>
              <a:t>I</a:t>
            </a:r>
            <a:r>
              <a:rPr lang="en-US" sz="2400" b="0" dirty="0" smtClean="0">
                <a:latin typeface="Franklin Gothic Book" charset="0"/>
              </a:rPr>
              <a:t>ncentives to make self-employment easier for you.</a:t>
            </a:r>
            <a:endParaRPr lang="en-US" sz="1050" b="0" dirty="0">
              <a:latin typeface="Franklin Gothic Book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1050" b="0" dirty="0">
              <a:latin typeface="Franklin Gothic Book" charset="0"/>
            </a:endParaRPr>
          </a:p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 charset="0"/>
              </a:rPr>
              <a:t>Some Work </a:t>
            </a:r>
            <a:r>
              <a:rPr lang="en-US" sz="2400" b="0" dirty="0">
                <a:latin typeface="Franklin Gothic Book" charset="0"/>
              </a:rPr>
              <a:t>I</a:t>
            </a:r>
            <a:r>
              <a:rPr lang="en-US" sz="2400" b="0" dirty="0" smtClean="0">
                <a:latin typeface="Franklin Gothic Book" charset="0"/>
              </a:rPr>
              <a:t>ncentives are designed to help you </a:t>
            </a:r>
            <a:r>
              <a:rPr lang="en-US" sz="2400" dirty="0" smtClean="0">
                <a:latin typeface="Franklin Gothic Book" charset="0"/>
              </a:rPr>
              <a:t>get money</a:t>
            </a:r>
            <a:r>
              <a:rPr lang="en-US" sz="2400" b="0" dirty="0" smtClean="0">
                <a:latin typeface="Franklin Gothic Book" charset="0"/>
              </a:rPr>
              <a:t>, some help you with </a:t>
            </a:r>
            <a:r>
              <a:rPr lang="en-US" sz="2400" dirty="0" smtClean="0">
                <a:latin typeface="Franklin Gothic Book" charset="0"/>
              </a:rPr>
              <a:t>other expenses</a:t>
            </a:r>
            <a:r>
              <a:rPr lang="en-US" sz="2400" b="0" dirty="0" smtClean="0">
                <a:latin typeface="Franklin Gothic Book" charset="0"/>
              </a:rPr>
              <a:t>, and some let you </a:t>
            </a:r>
            <a:r>
              <a:rPr lang="en-US" sz="2400" dirty="0" smtClean="0">
                <a:latin typeface="Franklin Gothic Book" charset="0"/>
              </a:rPr>
              <a:t>earn</a:t>
            </a:r>
            <a:r>
              <a:rPr lang="en-US" sz="2400" b="0" dirty="0" smtClean="0">
                <a:latin typeface="Franklin Gothic Book" charset="0"/>
              </a:rPr>
              <a:t> and </a:t>
            </a:r>
            <a:r>
              <a:rPr lang="en-US" sz="2400" dirty="0" smtClean="0">
                <a:latin typeface="Franklin Gothic Book" charset="0"/>
              </a:rPr>
              <a:t>save</a:t>
            </a:r>
            <a:r>
              <a:rPr lang="en-US" sz="2400" b="0" dirty="0" smtClean="0">
                <a:latin typeface="Franklin Gothic Book" charset="0"/>
              </a:rPr>
              <a:t> more money.</a:t>
            </a:r>
            <a:endParaRPr lang="en-US" sz="2400" b="0" dirty="0">
              <a:latin typeface="Franklin Gothic Book" charset="0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pic>
        <p:nvPicPr>
          <p:cNvPr id="1026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33111" y="1854414"/>
            <a:ext cx="2427895" cy="265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6160" y="63093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rPr>
              <a:t>2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342900">
              <a:buClr>
                <a:srgbClr val="002060"/>
              </a:buClr>
              <a:buFont typeface="Arial"/>
              <a:buChar char="•"/>
            </a:pPr>
            <a:r>
              <a:rPr lang="en-US" dirty="0"/>
              <a:t>You can manage your audio using the audio option at the top of your screen (it will look like a microphone or telephone icon).</a:t>
            </a:r>
          </a:p>
          <a:p>
            <a:pPr marL="461772" lvl="1" indent="-342900">
              <a:buClr>
                <a:srgbClr val="002060"/>
              </a:buClr>
              <a:buFont typeface="Arial"/>
              <a:buChar char="•"/>
            </a:pPr>
            <a:r>
              <a:rPr lang="en-US" dirty="0"/>
              <a:t>All attendees will be muted and we encourage you to attend by choosing “</a:t>
            </a:r>
            <a:r>
              <a:rPr lang="en-US" b="1" dirty="0"/>
              <a:t>listen only</a:t>
            </a:r>
            <a:r>
              <a:rPr lang="en-US" dirty="0"/>
              <a:t>” from the audio menu; this will enable the sound to be broadcast through your computer, so please make sure your </a:t>
            </a:r>
            <a:r>
              <a:rPr lang="en-US" b="1" dirty="0"/>
              <a:t>speakers are turned on or your headphones are plugged in</a:t>
            </a:r>
            <a:r>
              <a:rPr lang="en-US" dirty="0"/>
              <a:t>.</a:t>
            </a:r>
          </a:p>
          <a:p>
            <a:pPr marL="182880"/>
            <a:endParaRPr lang="en-US" sz="2200" dirty="0"/>
          </a:p>
          <a:p>
            <a:pPr lvl="1">
              <a:buClr>
                <a:srgbClr val="002060"/>
              </a:buClr>
            </a:pPr>
            <a:endParaRPr lang="en-US" dirty="0"/>
          </a:p>
          <a:p>
            <a:pPr marL="461772" lvl="1" indent="-342900">
              <a:buClr>
                <a:srgbClr val="002060"/>
              </a:buClr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2600" dirty="0">
                <a:ea typeface="ヒラギノ角ゴ Pro W3" pitchFamily="-84" charset="-128"/>
                <a:cs typeface="ヒラギノ角ゴ Pro W3" pitchFamily="-84" charset="-128"/>
              </a:rPr>
              <a:t>Accessing Today’s </a:t>
            </a:r>
            <a:r>
              <a:rPr lang="en-US" sz="2600" dirty="0" smtClean="0">
                <a:ea typeface="ヒラギノ角ゴ Pro W3" pitchFamily="-84" charset="-128"/>
                <a:cs typeface="ヒラギノ角ゴ Pro W3" pitchFamily="-84" charset="-128"/>
              </a:rPr>
              <a:t>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8051043" cy="2971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Incentives that Can Help with Self-Employment</a:t>
            </a:r>
            <a:endParaRPr sz="2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10" name="TextBox 13"/>
          <p:cNvSpPr/>
          <p:nvPr/>
        </p:nvSpPr>
        <p:spPr bwMode="auto">
          <a:xfrm>
            <a:off x="2127242" y="2690051"/>
            <a:ext cx="2467948" cy="139086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/>
            </a:defPPr>
            <a:lvl1pPr marL="0" algn="l">
              <a:defRPr sz="1800">
                <a:solidFill>
                  <a:schemeClr val="tx1"/>
                </a:solidFill>
                <a:latin typeface="+mn-lt"/>
              </a:defRPr>
            </a:lvl1pPr>
            <a:lvl2pPr marL="457200" algn="l">
              <a:defRPr sz="1800">
                <a:solidFill>
                  <a:schemeClr val="tx1"/>
                </a:solidFill>
                <a:latin typeface="+mn-lt"/>
              </a:defRPr>
            </a:lvl2pPr>
            <a:lvl3pPr marL="914400" algn="l">
              <a:defRPr sz="1800">
                <a:solidFill>
                  <a:schemeClr val="tx1"/>
                </a:solidFill>
                <a:latin typeface="+mn-lt"/>
              </a:defRPr>
            </a:lvl3pPr>
            <a:lvl4pPr marL="1371600" algn="l">
              <a:defRPr sz="1800">
                <a:solidFill>
                  <a:schemeClr val="tx1"/>
                </a:solidFill>
                <a:latin typeface="+mn-lt"/>
              </a:defRPr>
            </a:lvl4pPr>
            <a:lvl5pPr marL="1828800" algn="l">
              <a:defRPr sz="1800">
                <a:solidFill>
                  <a:schemeClr val="tx1"/>
                </a:solidFill>
                <a:latin typeface="+mn-lt"/>
              </a:defRPr>
            </a:lvl5pPr>
            <a:lvl6pPr marL="2286000" algn="l">
              <a:defRPr sz="1800">
                <a:solidFill>
                  <a:schemeClr val="tx1"/>
                </a:solidFill>
                <a:latin typeface="+mn-lt"/>
              </a:defRPr>
            </a:lvl6pPr>
            <a:lvl7pPr marL="2743200" algn="l">
              <a:defRPr sz="1800">
                <a:solidFill>
                  <a:schemeClr val="tx1"/>
                </a:solidFill>
                <a:latin typeface="+mn-lt"/>
              </a:defRPr>
            </a:lvl7pPr>
            <a:lvl8pPr marL="3200400" algn="l">
              <a:defRPr sz="1800">
                <a:solidFill>
                  <a:schemeClr val="tx1"/>
                </a:solidFill>
                <a:latin typeface="+mn-lt"/>
              </a:defRPr>
            </a:lvl8pPr>
            <a:lvl9pPr marL="3657600" algn="l"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endParaRPr sz="2200" b="1" dirty="0"/>
          </a:p>
        </p:txBody>
      </p:sp>
      <p:sp>
        <p:nvSpPr>
          <p:cNvPr id="14" name="TextBox 8"/>
          <p:cNvSpPr/>
          <p:nvPr/>
        </p:nvSpPr>
        <p:spPr bwMode="auto">
          <a:xfrm>
            <a:off x="6251921" y="2477463"/>
            <a:ext cx="2396169" cy="1788944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/>
            </a:defPPr>
            <a:lvl1pPr marL="0" algn="l">
              <a:defRPr sz="1800">
                <a:solidFill>
                  <a:schemeClr val="tx1"/>
                </a:solidFill>
                <a:latin typeface="+mn-lt"/>
              </a:defRPr>
            </a:lvl1pPr>
            <a:lvl2pPr marL="457200" algn="l">
              <a:defRPr sz="1800">
                <a:solidFill>
                  <a:schemeClr val="tx1"/>
                </a:solidFill>
                <a:latin typeface="+mn-lt"/>
              </a:defRPr>
            </a:lvl2pPr>
            <a:lvl3pPr marL="914400" algn="l">
              <a:defRPr sz="1800">
                <a:solidFill>
                  <a:schemeClr val="tx1"/>
                </a:solidFill>
                <a:latin typeface="+mn-lt"/>
              </a:defRPr>
            </a:lvl3pPr>
            <a:lvl4pPr marL="1371600" algn="l">
              <a:defRPr sz="1800">
                <a:solidFill>
                  <a:schemeClr val="tx1"/>
                </a:solidFill>
                <a:latin typeface="+mn-lt"/>
              </a:defRPr>
            </a:lvl4pPr>
            <a:lvl5pPr marL="1828800" algn="l">
              <a:defRPr sz="1800">
                <a:solidFill>
                  <a:schemeClr val="tx1"/>
                </a:solidFill>
                <a:latin typeface="+mn-lt"/>
              </a:defRPr>
            </a:lvl5pPr>
            <a:lvl6pPr marL="2286000" algn="l">
              <a:defRPr sz="1800">
                <a:solidFill>
                  <a:schemeClr val="tx1"/>
                </a:solidFill>
                <a:latin typeface="+mn-lt"/>
              </a:defRPr>
            </a:lvl6pPr>
            <a:lvl7pPr marL="2743200" algn="l">
              <a:defRPr sz="1800">
                <a:solidFill>
                  <a:schemeClr val="tx1"/>
                </a:solidFill>
                <a:latin typeface="+mn-lt"/>
              </a:defRPr>
            </a:lvl7pPr>
            <a:lvl8pPr marL="3200400" algn="l">
              <a:defRPr sz="1800">
                <a:solidFill>
                  <a:schemeClr val="tx1"/>
                </a:solidFill>
                <a:latin typeface="+mn-lt"/>
              </a:defRPr>
            </a:lvl8pPr>
            <a:lvl9pPr marL="3657600" algn="l"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endParaRPr sz="2200" b="1" dirty="0"/>
          </a:p>
        </p:txBody>
      </p:sp>
      <p:sp>
        <p:nvSpPr>
          <p:cNvPr id="29" name="TextBox 9"/>
          <p:cNvSpPr/>
          <p:nvPr/>
        </p:nvSpPr>
        <p:spPr bwMode="auto">
          <a:xfrm>
            <a:off x="7179568" y="1991077"/>
            <a:ext cx="1550929" cy="707886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/>
            </a:defPPr>
            <a:lvl1pPr marL="0" algn="l">
              <a:defRPr sz="1800">
                <a:solidFill>
                  <a:schemeClr val="tx1"/>
                </a:solidFill>
                <a:latin typeface="+mn-lt"/>
              </a:defRPr>
            </a:lvl1pPr>
            <a:lvl2pPr marL="457200" algn="l">
              <a:defRPr sz="1800">
                <a:solidFill>
                  <a:schemeClr val="tx1"/>
                </a:solidFill>
                <a:latin typeface="+mn-lt"/>
              </a:defRPr>
            </a:lvl2pPr>
            <a:lvl3pPr marL="914400" algn="l">
              <a:defRPr sz="1800">
                <a:solidFill>
                  <a:schemeClr val="tx1"/>
                </a:solidFill>
                <a:latin typeface="+mn-lt"/>
              </a:defRPr>
            </a:lvl3pPr>
            <a:lvl4pPr marL="1371600" algn="l">
              <a:defRPr sz="1800">
                <a:solidFill>
                  <a:schemeClr val="tx1"/>
                </a:solidFill>
                <a:latin typeface="+mn-lt"/>
              </a:defRPr>
            </a:lvl4pPr>
            <a:lvl5pPr marL="1828800" algn="l">
              <a:defRPr sz="1800">
                <a:solidFill>
                  <a:schemeClr val="tx1"/>
                </a:solidFill>
                <a:latin typeface="+mn-lt"/>
              </a:defRPr>
            </a:lvl5pPr>
            <a:lvl6pPr marL="2286000" algn="l">
              <a:defRPr sz="1800">
                <a:solidFill>
                  <a:schemeClr val="tx1"/>
                </a:solidFill>
                <a:latin typeface="+mn-lt"/>
              </a:defRPr>
            </a:lvl6pPr>
            <a:lvl7pPr marL="2743200" algn="l">
              <a:defRPr sz="1800">
                <a:solidFill>
                  <a:schemeClr val="tx1"/>
                </a:solidFill>
                <a:latin typeface="+mn-lt"/>
              </a:defRPr>
            </a:lvl7pPr>
            <a:lvl8pPr marL="3200400" algn="l">
              <a:defRPr sz="1800">
                <a:solidFill>
                  <a:schemeClr val="tx1"/>
                </a:solidFill>
                <a:latin typeface="+mn-lt"/>
              </a:defRPr>
            </a:lvl8pPr>
            <a:lvl9pPr marL="3657600" algn="l"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20</a:t>
            </a:r>
            <a:endParaRPr dirty="0"/>
          </a:p>
        </p:txBody>
      </p:sp>
      <p:sp>
        <p:nvSpPr>
          <p:cNvPr id="33" name="TextBox 9"/>
          <p:cNvSpPr txBox="1"/>
          <p:nvPr/>
        </p:nvSpPr>
        <p:spPr>
          <a:xfrm>
            <a:off x="1351644" y="4124456"/>
            <a:ext cx="183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3366"/>
              </a:solidFill>
              <a:ea typeface="Franklin Gothic Book"/>
              <a:cs typeface="Franklin Gothic 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9683" y="4161838"/>
            <a:ext cx="165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</a:endParaRPr>
          </a:p>
        </p:txBody>
      </p:sp>
      <p:pic>
        <p:nvPicPr>
          <p:cNvPr id="15" name="Picture 1" descr="PE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9" y="2543045"/>
            <a:ext cx="1478616" cy="128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" descr="U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39" y="2652721"/>
            <a:ext cx="1252790" cy="98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4479" y="4693901"/>
            <a:ext cx="1993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  <p:pic>
        <p:nvPicPr>
          <p:cNvPr id="21" name="Picture 10" descr="SS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71" y="3941393"/>
            <a:ext cx="795343" cy="79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 bwMode="auto">
          <a:xfrm>
            <a:off x="2300080" y="2674532"/>
            <a:ext cx="2282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3366"/>
                </a:solidFill>
              </a:rPr>
              <a:t>Property Essential for Self Support</a:t>
            </a:r>
            <a:endParaRPr lang="en-US" sz="2200" dirty="0"/>
          </a:p>
        </p:txBody>
      </p:sp>
      <p:pic>
        <p:nvPicPr>
          <p:cNvPr id="23" name="Picture 10" descr="SS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43" y="4010053"/>
            <a:ext cx="795343" cy="79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 bwMode="auto">
          <a:xfrm>
            <a:off x="6277554" y="2627178"/>
            <a:ext cx="19935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3366"/>
                </a:solidFill>
              </a:rPr>
              <a:t>Unincurred</a:t>
            </a:r>
            <a:r>
              <a:rPr lang="en-US" sz="2200" b="1" dirty="0" smtClean="0">
                <a:solidFill>
                  <a:srgbClr val="003366"/>
                </a:solidFill>
              </a:rPr>
              <a:t> Business Expense</a:t>
            </a:r>
            <a:endParaRPr lang="en-US" sz="2200" dirty="0"/>
          </a:p>
        </p:txBody>
      </p:sp>
      <p:pic>
        <p:nvPicPr>
          <p:cNvPr id="25" name="Picture 5" descr="SSD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53" y="3972957"/>
            <a:ext cx="785028" cy="78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42499" y="970287"/>
            <a:ext cx="6250600" cy="3235953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Incentives: Property Essential to Self Support (PESS)</a:t>
            </a:r>
          </a:p>
          <a:p>
            <a:pPr marL="0" lvl="0" indent="0">
              <a:buNone/>
              <a:defRPr/>
            </a:pPr>
            <a:endParaRPr lang="en-US" sz="2800" dirty="0" smtClean="0"/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PESS allows you to save unlimited funds in a </a:t>
            </a:r>
            <a:r>
              <a:rPr lang="en-US" sz="2400" dirty="0" smtClean="0">
                <a:latin typeface="Franklin Gothic Book"/>
              </a:rPr>
              <a:t>small business operating account</a:t>
            </a:r>
            <a:r>
              <a:rPr lang="en-US" sz="2400" b="0" dirty="0">
                <a:latin typeface="Franklin Gothic Book"/>
              </a:rPr>
              <a:t>.</a:t>
            </a: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The dollar value of the equipment and tools needed for employment or self-employment is not counted toward SSI/Medicaid resource limits ($2,000 for a single adult or $3,000 for a married couple).</a:t>
            </a:r>
            <a:endParaRPr lang="en-US" sz="2400" b="0" dirty="0">
              <a:latin typeface="Franklin Gothic Book"/>
            </a:endParaRPr>
          </a:p>
        </p:txBody>
      </p:sp>
      <p:pic>
        <p:nvPicPr>
          <p:cNvPr id="1026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6105" y="3152886"/>
            <a:ext cx="2427895" cy="265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21</a:t>
            </a:r>
            <a:endParaRPr dirty="0"/>
          </a:p>
        </p:txBody>
      </p:sp>
      <p:pic>
        <p:nvPicPr>
          <p:cNvPr id="7" name="Picture 1" descr="PE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85" y="1399999"/>
            <a:ext cx="1060604" cy="92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7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42499" y="970286"/>
            <a:ext cx="6538612" cy="492924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Incentives: </a:t>
            </a:r>
            <a:r>
              <a:rPr lang="en-US" sz="2800" dirty="0" err="1" smtClean="0"/>
              <a:t>Unincurred</a:t>
            </a:r>
            <a:r>
              <a:rPr lang="en-US" sz="2800" dirty="0" smtClean="0"/>
              <a:t> Business Expense (UBE)</a:t>
            </a:r>
          </a:p>
          <a:p>
            <a:pPr marL="0" lvl="0" indent="0">
              <a:buNone/>
              <a:defRPr/>
            </a:pPr>
            <a:endParaRPr lang="en-US" sz="2800" dirty="0" smtClean="0"/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err="1" smtClean="0">
                <a:latin typeface="Franklin Gothic Book"/>
              </a:rPr>
              <a:t>Unincurred</a:t>
            </a:r>
            <a:r>
              <a:rPr lang="en-US" sz="2400" b="0" dirty="0" smtClean="0">
                <a:latin typeface="Franklin Gothic Book"/>
              </a:rPr>
              <a:t> Business Expenses are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Contributions made by others</a:t>
            </a:r>
            <a:r>
              <a:rPr lang="en-US" sz="2200" b="0" dirty="0" smtClean="0">
                <a:latin typeface="Franklin Gothic Book"/>
              </a:rPr>
              <a:t>, at no cost to you, to your self-employment business effort.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Examples include: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A Vocational Rehabilitation (VR) Agency </a:t>
            </a:r>
            <a:r>
              <a:rPr lang="en-US" sz="2200" dirty="0" smtClean="0">
                <a:latin typeface="Franklin Gothic Book"/>
              </a:rPr>
              <a:t>gives</a:t>
            </a:r>
            <a:r>
              <a:rPr lang="en-US" sz="2200" b="0" dirty="0" smtClean="0">
                <a:latin typeface="Franklin Gothic Book"/>
              </a:rPr>
              <a:t> you a computer to use in your graphic arts business; or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Family member </a:t>
            </a:r>
            <a:r>
              <a:rPr lang="en-US" sz="2200" dirty="0" smtClean="0">
                <a:latin typeface="Franklin Gothic Book"/>
              </a:rPr>
              <a:t>works</a:t>
            </a:r>
            <a:r>
              <a:rPr lang="en-US" sz="2200" b="0" dirty="0" smtClean="0">
                <a:latin typeface="Franklin Gothic Book"/>
              </a:rPr>
              <a:t> for your business unpaid.</a:t>
            </a:r>
            <a:endParaRPr lang="en-US" sz="2200" b="0" dirty="0">
              <a:latin typeface="Franklin Gothic Book"/>
            </a:endParaRPr>
          </a:p>
        </p:txBody>
      </p:sp>
      <p:pic>
        <p:nvPicPr>
          <p:cNvPr id="1026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6105" y="3152886"/>
            <a:ext cx="2427895" cy="265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22</a:t>
            </a:r>
            <a:endParaRPr dirty="0"/>
          </a:p>
        </p:txBody>
      </p:sp>
      <p:pic>
        <p:nvPicPr>
          <p:cNvPr id="6" name="Picture 1" descr="U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01" y="1334098"/>
            <a:ext cx="1026905" cy="8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0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42499" y="970286"/>
            <a:ext cx="6538612" cy="492924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Incentives: </a:t>
            </a:r>
            <a:r>
              <a:rPr lang="en-US" sz="2800" dirty="0" err="1" smtClean="0"/>
              <a:t>Unincurred</a:t>
            </a:r>
            <a:r>
              <a:rPr lang="en-US" sz="2800" dirty="0" smtClean="0"/>
              <a:t> Business Expense (UBE)</a:t>
            </a:r>
          </a:p>
          <a:p>
            <a:pPr marL="0" lvl="0" indent="0">
              <a:buNone/>
              <a:defRPr/>
            </a:pPr>
            <a:endParaRPr lang="en-US" sz="2800" dirty="0" smtClean="0"/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err="1" smtClean="0">
                <a:latin typeface="Franklin Gothic Book"/>
              </a:rPr>
              <a:t>Unincurred</a:t>
            </a:r>
            <a:r>
              <a:rPr lang="en-US" sz="2400" b="0" dirty="0" smtClean="0">
                <a:latin typeface="Franklin Gothic Book"/>
              </a:rPr>
              <a:t> Business Expenses are: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Contributions made by others, at no cost, to your self-employment business effort.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Examples include: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A Vocational Rehabilitation (VR) Agency gives you a computer to use in your graphic arts business; or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Family works for your business unpaid.</a:t>
            </a:r>
            <a:endParaRPr lang="en-US" sz="2200" b="0" dirty="0">
              <a:latin typeface="Franklin Gothic Book"/>
            </a:endParaRPr>
          </a:p>
        </p:txBody>
      </p:sp>
      <p:pic>
        <p:nvPicPr>
          <p:cNvPr id="1026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6105" y="3152886"/>
            <a:ext cx="2427895" cy="265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23</a:t>
            </a:r>
            <a:endParaRPr dirty="0"/>
          </a:p>
        </p:txBody>
      </p:sp>
      <p:pic>
        <p:nvPicPr>
          <p:cNvPr id="6" name="Picture 1" descr="U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01" y="1334098"/>
            <a:ext cx="1026905" cy="8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5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42499" y="970286"/>
            <a:ext cx="6538612" cy="492924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Incentives: </a:t>
            </a:r>
            <a:r>
              <a:rPr lang="en-US" sz="2800" dirty="0" err="1" smtClean="0"/>
              <a:t>Unincurred</a:t>
            </a:r>
            <a:r>
              <a:rPr lang="en-US" sz="2800" dirty="0" smtClean="0"/>
              <a:t> Business Expense (UBE)</a:t>
            </a:r>
          </a:p>
          <a:p>
            <a:pPr marL="0" lvl="0" indent="0">
              <a:buNone/>
              <a:defRPr/>
            </a:pPr>
            <a:endParaRPr lang="en-US" sz="2800" dirty="0" smtClean="0"/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For an item to </a:t>
            </a:r>
            <a:r>
              <a:rPr lang="en-US" sz="2400" dirty="0" smtClean="0">
                <a:latin typeface="Franklin Gothic Book"/>
              </a:rPr>
              <a:t>qualify</a:t>
            </a:r>
            <a:r>
              <a:rPr lang="en-US" sz="2400" b="0" dirty="0" smtClean="0">
                <a:latin typeface="Franklin Gothic Book"/>
              </a:rPr>
              <a:t>: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It must be an item or service that the IRS would allow as a </a:t>
            </a:r>
            <a:r>
              <a:rPr lang="en-US" sz="2200" dirty="0" smtClean="0">
                <a:latin typeface="Franklin Gothic Book"/>
              </a:rPr>
              <a:t>legitimate business expense </a:t>
            </a:r>
            <a:r>
              <a:rPr lang="en-US" sz="2200" b="0" dirty="0" smtClean="0">
                <a:latin typeface="Franklin Gothic Book"/>
              </a:rPr>
              <a:t>if you paid for it; and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Someone other than you </a:t>
            </a:r>
            <a:r>
              <a:rPr lang="en-US" sz="2200" b="0" dirty="0" smtClean="0">
                <a:latin typeface="Franklin Gothic Book"/>
              </a:rPr>
              <a:t>must have paid for it.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Social Security </a:t>
            </a:r>
            <a:r>
              <a:rPr lang="en-US" sz="2400" dirty="0" smtClean="0">
                <a:latin typeface="Franklin Gothic Book"/>
              </a:rPr>
              <a:t>does not deduct </a:t>
            </a:r>
            <a:r>
              <a:rPr lang="en-US" sz="2400" b="0" dirty="0" err="1" smtClean="0">
                <a:latin typeface="Franklin Gothic Book"/>
              </a:rPr>
              <a:t>unincurred</a:t>
            </a:r>
            <a:r>
              <a:rPr lang="en-US" sz="2400" b="0" dirty="0" smtClean="0">
                <a:latin typeface="Franklin Gothic Book"/>
              </a:rPr>
              <a:t> business expenses from your earnings when your SSI payment amount is calculated.</a:t>
            </a:r>
            <a:endParaRPr lang="en-US" sz="2400" b="0" dirty="0">
              <a:latin typeface="Franklin Gothic Book"/>
            </a:endParaRPr>
          </a:p>
        </p:txBody>
      </p:sp>
      <p:pic>
        <p:nvPicPr>
          <p:cNvPr id="1026" name="Picture 2" descr="Man with work incentives sig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6105" y="3152886"/>
            <a:ext cx="2427895" cy="265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24</a:t>
            </a:r>
            <a:endParaRPr dirty="0"/>
          </a:p>
        </p:txBody>
      </p:sp>
      <p:pic>
        <p:nvPicPr>
          <p:cNvPr id="6" name="Picture 1" descr="U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01" y="1334098"/>
            <a:ext cx="1026905" cy="8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r>
              <a:rPr lang="en-US" sz="3600" dirty="0" smtClean="0"/>
              <a:t>Why Choose Self-Employment?</a:t>
            </a:r>
            <a:endParaRPr sz="3600" dirty="0"/>
          </a:p>
          <a:p>
            <a:pPr marL="0" lvl="0" indent="0">
              <a:buNone/>
              <a:defRPr/>
            </a:pPr>
            <a:endParaRPr sz="16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8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8502392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Why Choose Self-Employment?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Self-employment may be right for you if you want to:</a:t>
            </a:r>
            <a:endParaRPr sz="2400" b="0" dirty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Meet your </a:t>
            </a:r>
            <a:r>
              <a:rPr lang="en-US" sz="2200" dirty="0" smtClean="0">
                <a:latin typeface="Franklin Gothic Book"/>
              </a:rPr>
              <a:t>work goals;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Supply your own </a:t>
            </a:r>
            <a:r>
              <a:rPr lang="en-US" sz="2200" dirty="0" smtClean="0">
                <a:latin typeface="Franklin Gothic Book"/>
              </a:rPr>
              <a:t>accommodations</a:t>
            </a:r>
            <a:r>
              <a:rPr lang="en-US" sz="2200" b="0" dirty="0" smtClean="0">
                <a:latin typeface="Franklin Gothic Book"/>
              </a:rPr>
              <a:t>;  </a:t>
            </a:r>
            <a:endParaRPr lang="en-US" sz="22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Transition from benefits to financial independence; and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Seek opportunities </a:t>
            </a:r>
            <a:r>
              <a:rPr lang="en-US" sz="2200" b="0" dirty="0" smtClean="0">
                <a:latin typeface="Franklin Gothic Book"/>
              </a:rPr>
              <a:t>in different fields of work.</a:t>
            </a:r>
            <a:endParaRPr sz="22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2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lang="en-US" sz="3200" dirty="0" smtClean="0"/>
          </a:p>
          <a:p>
            <a:pPr marL="0" lvl="0" indent="0" algn="ctr">
              <a:buNone/>
              <a:defRPr/>
            </a:pPr>
            <a:r>
              <a:rPr lang="en-US" sz="3200" dirty="0" smtClean="0"/>
              <a:t>New England Business Associates Business Development Center</a:t>
            </a:r>
            <a:endParaRPr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28</a:t>
            </a:r>
            <a:endParaRPr dirty="0"/>
          </a:p>
        </p:txBody>
      </p:sp>
      <p:pic>
        <p:nvPicPr>
          <p:cNvPr id="5" name="Picture 3" descr="NEBA Works: aligning ability with opportun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22" y="4438488"/>
            <a:ext cx="2430724" cy="1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29" y="4454362"/>
            <a:ext cx="1510770" cy="120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509054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is New England Business Associates (NEBA)?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NEBA is an authorized Employment Network (EN). You can find information on NEBA in the Find Help Tool at </a:t>
            </a:r>
            <a:r>
              <a:rPr lang="en-US" sz="2400" b="0" dirty="0" smtClean="0">
                <a:latin typeface="Franklin Gothic Book"/>
                <a:hlinkClick r:id="rId3"/>
              </a:rPr>
              <a:t>www.choosework.net/findhelp</a:t>
            </a:r>
            <a:r>
              <a:rPr lang="en-US" sz="2400" b="0" dirty="0" smtClean="0">
                <a:latin typeface="Franklin Gothic Book"/>
              </a:rPr>
              <a:t>. There are many ENs that can help you with your self-employment goals!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400" b="0" dirty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NEBA’s mission is to </a:t>
            </a:r>
            <a:r>
              <a:rPr lang="en-US" sz="2400" dirty="0" smtClean="0">
                <a:latin typeface="Franklin Gothic Book"/>
              </a:rPr>
              <a:t>enable </a:t>
            </a:r>
            <a:r>
              <a:rPr lang="en-US" sz="2400" b="0" dirty="0" smtClean="0">
                <a:latin typeface="Franklin Gothic Book"/>
              </a:rPr>
              <a:t>people with disabilities to be </a:t>
            </a:r>
            <a:r>
              <a:rPr lang="en-US" sz="2400" dirty="0" smtClean="0">
                <a:latin typeface="Franklin Gothic Book"/>
              </a:rPr>
              <a:t>fully </a:t>
            </a:r>
            <a:r>
              <a:rPr lang="en-US" sz="2400" b="0" dirty="0" smtClean="0">
                <a:latin typeface="Franklin Gothic Book"/>
              </a:rPr>
              <a:t>included in community life, primarily through employment.</a:t>
            </a:r>
            <a:endParaRPr sz="22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29</a:t>
            </a:r>
            <a:endParaRPr dirty="0"/>
          </a:p>
        </p:txBody>
      </p:sp>
      <p:pic>
        <p:nvPicPr>
          <p:cNvPr id="5" name="Picture 6" descr="NEBA Works: aligning ability with opportun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1" y="1919199"/>
            <a:ext cx="2286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90" y="3716475"/>
            <a:ext cx="1499718" cy="120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509054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Whom Does NEBA Serve?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NEBA serves people with a  wide range of </a:t>
            </a:r>
            <a:r>
              <a:rPr lang="en-US" sz="2400" dirty="0" smtClean="0">
                <a:latin typeface="Franklin Gothic Book"/>
              </a:rPr>
              <a:t>skills, abilities, and interests</a:t>
            </a:r>
            <a:r>
              <a:rPr lang="en-US" sz="2400" b="0" dirty="0" smtClean="0">
                <a:latin typeface="Franklin Gothic Book"/>
              </a:rPr>
              <a:t> who are between the ages of </a:t>
            </a:r>
            <a:r>
              <a:rPr lang="en-US" sz="2400" dirty="0" smtClean="0">
                <a:latin typeface="Franklin Gothic Book"/>
              </a:rPr>
              <a:t>18 and 60</a:t>
            </a:r>
            <a:r>
              <a:rPr lang="en-US" sz="2400" b="0" dirty="0" smtClean="0">
                <a:latin typeface="Franklin Gothic Book"/>
              </a:rPr>
              <a:t>.</a:t>
            </a:r>
            <a:endParaRPr sz="22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30</a:t>
            </a:r>
            <a:endParaRPr dirty="0"/>
          </a:p>
        </p:txBody>
      </p:sp>
      <p:pic>
        <p:nvPicPr>
          <p:cNvPr id="5" name="Picture 6" descr="NEBA Works: aligning ability with opportun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1" y="1919199"/>
            <a:ext cx="2286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90" y="3716475"/>
            <a:ext cx="1499718" cy="120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1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160" y="63093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rPr>
              <a:t>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have sound capabilities on your computer or prefer to listen by phone, </a:t>
            </a:r>
            <a:r>
              <a:rPr lang="en-US" dirty="0" smtClean="0"/>
              <a:t>dial:</a:t>
            </a:r>
          </a:p>
          <a:p>
            <a:endParaRPr lang="en-US" dirty="0">
              <a:latin typeface="Franklin Gothic Book" pitchFamily="-84" charset="0"/>
              <a:ea typeface="ヒラギノ角ゴ Pro W3" pitchFamily="-84" charset="-128"/>
              <a:cs typeface="ヒラギノ角ゴ Pro W3" pitchFamily="-84" charset="-128"/>
            </a:endParaRPr>
          </a:p>
          <a:p>
            <a:pPr algn="ctr"/>
            <a:r>
              <a:rPr lang="en-US" b="1" dirty="0" smtClean="0">
                <a:latin typeface="Franklin Gothic Book" pitchFamily="-84" charset="0"/>
                <a:ea typeface="ヒラギノ角ゴ Pro W3" pitchFamily="-84" charset="-128"/>
                <a:cs typeface="ヒラギノ角ゴ Pro W3" pitchFamily="-84" charset="-128"/>
              </a:rPr>
              <a:t>Toll-Free </a:t>
            </a:r>
            <a:r>
              <a:rPr lang="en-US" b="1" dirty="0">
                <a:latin typeface="Franklin Gothic Book" pitchFamily="-84" charset="0"/>
                <a:ea typeface="ヒラギノ角ゴ Pro W3" pitchFamily="-84" charset="-128"/>
                <a:cs typeface="ヒラギノ角ゴ Pro W3" pitchFamily="-84" charset="-128"/>
              </a:rPr>
              <a:t>number: </a:t>
            </a:r>
            <a:r>
              <a:rPr lang="en-US" b="1" dirty="0" smtClean="0">
                <a:latin typeface="Franklin Gothic Book" pitchFamily="-84" charset="0"/>
                <a:ea typeface="ヒラギノ角ゴ Pro W3" pitchFamily="-84" charset="-128"/>
                <a:cs typeface="ヒラギノ角ゴ Pro W3" pitchFamily="-84" charset="-128"/>
              </a:rPr>
              <a:t>1-800-832-0736</a:t>
            </a:r>
          </a:p>
          <a:p>
            <a:pPr algn="ctr"/>
            <a:r>
              <a:rPr lang="en-US" b="1" dirty="0" smtClean="0">
                <a:latin typeface="Franklin Gothic Book"/>
                <a:ea typeface="ヒラギノ角ゴ Pro W3" pitchFamily="-84" charset="-128"/>
                <a:cs typeface="Franklin Gothic Book"/>
              </a:rPr>
              <a:t>Access </a:t>
            </a:r>
            <a:r>
              <a:rPr lang="en-US" b="1" dirty="0">
                <a:latin typeface="Franklin Gothic Book"/>
                <a:ea typeface="ヒラギノ角ゴ Pro W3" pitchFamily="-84" charset="-128"/>
                <a:cs typeface="Franklin Gothic Book"/>
              </a:rPr>
              <a:t>code: </a:t>
            </a:r>
            <a:r>
              <a:rPr lang="en-US" b="1" dirty="0" smtClean="0">
                <a:latin typeface="Franklin Gothic Book"/>
                <a:ea typeface="ヒラギノ角ゴ Pro W3" pitchFamily="-84" charset="-128"/>
                <a:cs typeface="Franklin Gothic Book"/>
              </a:rPr>
              <a:t>8458462</a:t>
            </a:r>
            <a:endParaRPr lang="en-US" b="1" dirty="0">
              <a:latin typeface="Franklin Gothic Book"/>
              <a:ea typeface="ヒラギノ角ゴ Pro W3" pitchFamily="-84" charset="-128"/>
              <a:cs typeface="Franklin Gothic Book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2600" dirty="0">
                <a:ea typeface="ヒラギノ角ゴ Pro W3" pitchFamily="-84" charset="-128"/>
                <a:cs typeface="ヒラギノ角ゴ Pro W3" pitchFamily="-84" charset="-128"/>
              </a:rPr>
              <a:t>Accessing Today’s Webinar</a:t>
            </a:r>
            <a:r>
              <a:rPr lang="en-US" dirty="0">
                <a:ea typeface="ヒラギノ角ゴ Pro W3" pitchFamily="-84" charset="-128"/>
                <a:cs typeface="ヒラギノ角ゴ Pro W3" pitchFamily="-84" charset="-128"/>
              </a:rPr>
              <a:t>, </a:t>
            </a:r>
            <a:r>
              <a:rPr lang="en-US" i="1" dirty="0" smtClean="0">
                <a:ea typeface="ヒラギノ角ゴ Pro W3" pitchFamily="-84" charset="-128"/>
                <a:cs typeface="ヒラギノ角ゴ Pro W3" pitchFamily="-84" charset="-128"/>
              </a:rPr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509054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is the NEBA Business Development Center (BDC)?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The NEBA BDC:</a:t>
            </a:r>
            <a:endParaRPr sz="2400" b="0" dirty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Provides an innovative approach to helping people </a:t>
            </a:r>
            <a:r>
              <a:rPr lang="en-US" sz="2200" dirty="0" smtClean="0">
                <a:latin typeface="Franklin Gothic Book"/>
              </a:rPr>
              <a:t>start their own businesses</a:t>
            </a:r>
            <a:r>
              <a:rPr lang="en-US" sz="2200" b="0" dirty="0" smtClean="0">
                <a:latin typeface="Franklin Gothic Book"/>
              </a:rPr>
              <a:t>; and</a:t>
            </a:r>
            <a:endParaRPr lang="en-US" sz="22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Offers training in </a:t>
            </a:r>
            <a:r>
              <a:rPr lang="en-US" sz="2200" dirty="0" smtClean="0">
                <a:latin typeface="Franklin Gothic Book"/>
              </a:rPr>
              <a:t>developing a business concept, writing a business plan</a:t>
            </a:r>
            <a:r>
              <a:rPr lang="en-US" sz="2200" b="0" dirty="0" smtClean="0">
                <a:latin typeface="Franklin Gothic Book"/>
              </a:rPr>
              <a:t>, and </a:t>
            </a:r>
            <a:r>
              <a:rPr lang="en-US" sz="2200" dirty="0" smtClean="0">
                <a:latin typeface="Franklin Gothic Book"/>
              </a:rPr>
              <a:t>implementing a business</a:t>
            </a:r>
            <a:r>
              <a:rPr lang="en-US" sz="2200" b="0" dirty="0" smtClean="0">
                <a:latin typeface="Franklin Gothic Book"/>
              </a:rPr>
              <a:t>.</a:t>
            </a:r>
            <a:endParaRPr sz="22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</a:t>
            </a:r>
            <a:r>
              <a:rPr lang="en-US" dirty="0"/>
              <a:t>1</a:t>
            </a:r>
            <a:endParaRPr dirty="0"/>
          </a:p>
        </p:txBody>
      </p:sp>
      <p:pic>
        <p:nvPicPr>
          <p:cNvPr id="5" name="Picture 6" descr="NEBA Works: aligning ability with opportun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1" y="1919199"/>
            <a:ext cx="2286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90" y="3716475"/>
            <a:ext cx="1499718" cy="120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is a Business Plan?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A business plan includes: </a:t>
            </a:r>
            <a:endParaRPr sz="2400" b="0" dirty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A statement of </a:t>
            </a:r>
            <a:r>
              <a:rPr lang="en-US" sz="2200" dirty="0" smtClean="0">
                <a:latin typeface="Franklin Gothic Book"/>
              </a:rPr>
              <a:t>business goals</a:t>
            </a:r>
            <a:r>
              <a:rPr lang="en-US" sz="2200" b="0" dirty="0" smtClean="0">
                <a:latin typeface="Franklin Gothic Book"/>
              </a:rPr>
              <a:t>; </a:t>
            </a:r>
            <a:endParaRPr lang="en-US" sz="22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The </a:t>
            </a:r>
            <a:r>
              <a:rPr lang="en-US" sz="2200" dirty="0" smtClean="0">
                <a:latin typeface="Franklin Gothic Book"/>
              </a:rPr>
              <a:t>plan</a:t>
            </a:r>
            <a:r>
              <a:rPr lang="en-US" sz="2200" b="0" dirty="0" smtClean="0">
                <a:latin typeface="Franklin Gothic Book"/>
              </a:rPr>
              <a:t> for reaching those goals;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3 year review of anticipated costs;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3 year view of projected income; and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Information on business background and marketing strategy.</a:t>
            </a:r>
            <a:endParaRPr lang="en-US" sz="1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14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32</a:t>
            </a:r>
            <a:endParaRPr dirty="0"/>
          </a:p>
        </p:txBody>
      </p:sp>
      <p:pic>
        <p:nvPicPr>
          <p:cNvPr id="5" name="Picture 4" descr="Image of a business p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41" y="2272849"/>
            <a:ext cx="285928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How does the NEBA BDC Help with a Business Plan?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The NEBA BDC will help you:</a:t>
            </a:r>
            <a:endParaRPr sz="2400" b="0" dirty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Develop</a:t>
            </a:r>
            <a:r>
              <a:rPr lang="en-US" sz="2200" b="0" dirty="0" smtClean="0">
                <a:latin typeface="Franklin Gothic Book"/>
              </a:rPr>
              <a:t> your business idea; </a:t>
            </a:r>
            <a:endParaRPr lang="en-US" sz="22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Write</a:t>
            </a:r>
            <a:r>
              <a:rPr lang="en-US" sz="2200" b="0" dirty="0" smtClean="0">
                <a:latin typeface="Franklin Gothic Book"/>
              </a:rPr>
              <a:t> your own business plan; and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Implement</a:t>
            </a:r>
            <a:r>
              <a:rPr lang="en-US" sz="2200" b="0" dirty="0" smtClean="0">
                <a:latin typeface="Franklin Gothic Book"/>
              </a:rPr>
              <a:t> your business plan.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2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33</a:t>
            </a:r>
            <a:endParaRPr dirty="0"/>
          </a:p>
        </p:txBody>
      </p:sp>
      <p:pic>
        <p:nvPicPr>
          <p:cNvPr id="5" name="Picture 4" descr="Image of a business p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61" y="2642575"/>
            <a:ext cx="285928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206532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How does the NEBA BDC Help with a Business Plan?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The NEBA BDC covers three parts of a business plan:</a:t>
            </a:r>
          </a:p>
          <a:p>
            <a:pPr lvl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latin typeface="Franklin Gothic Book"/>
              </a:rPr>
              <a:t> </a:t>
            </a:r>
            <a:r>
              <a:rPr lang="en-US" sz="2400" b="0" dirty="0" smtClean="0"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>Business concept </a:t>
            </a:r>
            <a:r>
              <a:rPr lang="en-US" sz="2400" b="0" dirty="0" smtClean="0">
                <a:latin typeface="Franklin Gothic Book"/>
              </a:rPr>
              <a:t>and goals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Three-year projection </a:t>
            </a:r>
            <a:r>
              <a:rPr lang="en-US" sz="2200" b="0" dirty="0" smtClean="0">
                <a:latin typeface="Franklin Gothic Book"/>
              </a:rPr>
              <a:t>of how much your business will cost to run and how much you will earn; </a:t>
            </a:r>
            <a:endParaRPr lang="en-US" sz="22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dirty="0" smtClean="0">
                <a:latin typeface="Franklin Gothic Book"/>
              </a:rPr>
              <a:t>Marketing plan </a:t>
            </a:r>
            <a:r>
              <a:rPr lang="en-US" sz="2200" b="0" dirty="0" smtClean="0">
                <a:latin typeface="Franklin Gothic Book"/>
              </a:rPr>
              <a:t>for your product or service; and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2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2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34</a:t>
            </a:r>
            <a:endParaRPr dirty="0"/>
          </a:p>
        </p:txBody>
      </p:sp>
      <p:pic>
        <p:nvPicPr>
          <p:cNvPr id="5" name="Picture 4" descr="Image of a business p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00" y="2819400"/>
            <a:ext cx="285928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190455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are the NEBA BDC Participation Requirements?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People can complete a business plan working directly with a </a:t>
            </a:r>
            <a:r>
              <a:rPr lang="en-US" sz="2400" dirty="0" smtClean="0">
                <a:latin typeface="Franklin Gothic Book"/>
              </a:rPr>
              <a:t>BDC instructor</a:t>
            </a:r>
            <a:r>
              <a:rPr lang="en-US" sz="2400" b="0" dirty="0" smtClean="0">
                <a:latin typeface="Franklin Gothic Book"/>
              </a:rPr>
              <a:t>.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People are accepted into the BDC based on </a:t>
            </a:r>
            <a:r>
              <a:rPr lang="en-US" sz="2400" dirty="0" smtClean="0">
                <a:latin typeface="Franklin Gothic Book"/>
              </a:rPr>
              <a:t>how likely a business is to succeed</a:t>
            </a:r>
            <a:r>
              <a:rPr lang="en-US" sz="2400" b="0" dirty="0" smtClean="0">
                <a:latin typeface="Franklin Gothic Book"/>
              </a:rPr>
              <a:t> and their </a:t>
            </a:r>
            <a:r>
              <a:rPr lang="en-US" sz="2400" dirty="0" smtClean="0">
                <a:latin typeface="Franklin Gothic Book"/>
              </a:rPr>
              <a:t>commitment</a:t>
            </a:r>
            <a:r>
              <a:rPr lang="en-US" sz="2400" b="0" dirty="0" smtClean="0">
                <a:latin typeface="Franklin Gothic Book"/>
              </a:rPr>
              <a:t> to the program’s requirements.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2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35</a:t>
            </a:r>
            <a:endParaRPr dirty="0"/>
          </a:p>
        </p:txBody>
      </p:sp>
      <p:pic>
        <p:nvPicPr>
          <p:cNvPr id="5" name="Picture 1" descr="Image of people in a classroo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13" y="2437151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9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are the NEBA BDC Participation Requirements?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If you are interested in writing a business plan with the support of the BDC, you will need access to a </a:t>
            </a:r>
            <a:r>
              <a:rPr lang="en-US" sz="2400" dirty="0" smtClean="0">
                <a:latin typeface="Franklin Gothic Book"/>
              </a:rPr>
              <a:t>computer</a:t>
            </a:r>
            <a:r>
              <a:rPr lang="en-US" sz="2400" b="0" dirty="0" smtClean="0">
                <a:latin typeface="Franklin Gothic Book"/>
              </a:rPr>
              <a:t> and have an </a:t>
            </a:r>
            <a:r>
              <a:rPr lang="en-US" sz="2400" dirty="0" smtClean="0">
                <a:latin typeface="Franklin Gothic Book"/>
              </a:rPr>
              <a:t>email</a:t>
            </a:r>
            <a:r>
              <a:rPr lang="en-US" sz="2400" b="0" dirty="0" smtClean="0">
                <a:latin typeface="Franklin Gothic Book"/>
              </a:rPr>
              <a:t> address.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Your computer must be able to create word processing and spreadsheet work compatible with </a:t>
            </a:r>
            <a:r>
              <a:rPr lang="en-US" sz="2400" dirty="0" smtClean="0">
                <a:latin typeface="Franklin Gothic Book"/>
              </a:rPr>
              <a:t>Microsoft Office</a:t>
            </a:r>
            <a:r>
              <a:rPr lang="en-US" sz="2400" b="0" dirty="0" smtClean="0">
                <a:latin typeface="Franklin Gothic Book"/>
              </a:rPr>
              <a:t>.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2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36</a:t>
            </a:r>
            <a:endParaRPr dirty="0"/>
          </a:p>
        </p:txBody>
      </p:sp>
      <p:pic>
        <p:nvPicPr>
          <p:cNvPr id="6" name="Picture 8" descr="Image of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4" y="2744451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9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447693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What are the NEBA BDC Participation Requirements?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Your business plan must be completed within </a:t>
            </a:r>
            <a:r>
              <a:rPr lang="en-US" sz="2400" dirty="0" smtClean="0">
                <a:latin typeface="Franklin Gothic Book"/>
              </a:rPr>
              <a:t>60 hours or six months</a:t>
            </a:r>
            <a:r>
              <a:rPr lang="en-US" sz="2400" b="0" dirty="0" smtClean="0">
                <a:latin typeface="Franklin Gothic Book"/>
              </a:rPr>
              <a:t>, whichever comes first.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If you do not complete the plan in time, </a:t>
            </a:r>
            <a:r>
              <a:rPr lang="en-US" sz="2400" dirty="0" smtClean="0">
                <a:latin typeface="Franklin Gothic Book"/>
              </a:rPr>
              <a:t>NEBA requires a review for ongoing support.</a:t>
            </a: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People whose plan is </a:t>
            </a:r>
            <a:r>
              <a:rPr lang="en-US" sz="2400" dirty="0" smtClean="0">
                <a:latin typeface="Franklin Gothic Book"/>
              </a:rPr>
              <a:t>incomplete at 12 months</a:t>
            </a:r>
            <a:r>
              <a:rPr lang="en-US" sz="2400" b="0" dirty="0" smtClean="0">
                <a:latin typeface="Franklin Gothic Book"/>
              </a:rPr>
              <a:t> without just cause will have to reapply to the program.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2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37</a:t>
            </a:r>
            <a:endParaRPr dirty="0"/>
          </a:p>
        </p:txBody>
      </p:sp>
      <p:pic>
        <p:nvPicPr>
          <p:cNvPr id="7" name="Picture 6" descr="Image of a business p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23523" y="2562200"/>
            <a:ext cx="285928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How Many People has the NEBA BDC Served?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buNone/>
              <a:defRPr/>
            </a:pPr>
            <a:r>
              <a:rPr lang="en-US" sz="2400" b="0" dirty="0" smtClean="0">
                <a:latin typeface="Franklin Gothic Book"/>
              </a:rPr>
              <a:t>Since 2009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241 people have participated in the program;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110 plans have been completed;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>
                <a:latin typeface="Franklin Gothic Book"/>
              </a:rPr>
              <a:t>1</a:t>
            </a:r>
            <a:r>
              <a:rPr lang="en-US" sz="2200" b="0" dirty="0" smtClean="0">
                <a:latin typeface="Franklin Gothic Book"/>
              </a:rPr>
              <a:t>3 are plans are currently in process; </a:t>
            </a: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200" b="0" dirty="0" smtClean="0">
                <a:latin typeface="Franklin Gothic Book"/>
              </a:rPr>
              <a:t>33 jobs have been created</a:t>
            </a:r>
            <a:r>
              <a:rPr lang="en-US" sz="2200" b="0" dirty="0">
                <a:latin typeface="Franklin Gothic Book"/>
              </a:rPr>
              <a:t>.</a:t>
            </a:r>
            <a:endParaRPr lang="en-US" sz="2200" b="0" dirty="0" smtClean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38</a:t>
            </a:r>
            <a:endParaRPr dirty="0"/>
          </a:p>
        </p:txBody>
      </p:sp>
      <p:pic>
        <p:nvPicPr>
          <p:cNvPr id="5" name="Picture 6" descr="NEBA Works: aligning ability with opportun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1" y="1919199"/>
            <a:ext cx="2286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477833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Meet some NEBA Stars!</a:t>
            </a:r>
            <a:endParaRPr lang="en-US" sz="2800" dirty="0"/>
          </a:p>
          <a:p>
            <a:pPr marL="0" lvl="0" indent="0">
              <a:buNone/>
              <a:defRPr/>
            </a:pPr>
            <a:r>
              <a:rPr lang="en-US" sz="1800" b="0" dirty="0" smtClean="0">
                <a:latin typeface="Franklin Gothic Book"/>
              </a:rPr>
              <a:t>They are moving off SSA benefits….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Lois S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200" b="0" dirty="0" smtClean="0">
                <a:latin typeface="Franklin Gothic Book"/>
                <a:cs typeface="Franklin Gothic Book"/>
              </a:rPr>
              <a:t>Therapist, Georgia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Marilyn K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200" b="0" dirty="0" smtClean="0">
                <a:latin typeface="Franklin Gothic Book"/>
                <a:cs typeface="Franklin Gothic Book"/>
              </a:rPr>
              <a:t>Health Consultant, Massachusetts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Bob W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200" b="0" dirty="0" smtClean="0">
                <a:latin typeface="Franklin Gothic Book"/>
                <a:cs typeface="Franklin Gothic Book"/>
              </a:rPr>
              <a:t>IT Consultant, Colorado 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Julie L.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200" b="0" dirty="0" smtClean="0">
                <a:latin typeface="Franklin Gothic Book"/>
                <a:cs typeface="Franklin Gothic Book"/>
              </a:rPr>
              <a:t>Research Photographer, Illinois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cs typeface="Franklin Gothic Book"/>
              </a:rPr>
              <a:t>Bob W</a:t>
            </a: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200" b="0" dirty="0" smtClean="0">
                <a:latin typeface="Franklin Gothic Book"/>
                <a:cs typeface="Franklin Gothic Book"/>
              </a:rPr>
              <a:t>Security Services, Michigan</a:t>
            </a:r>
            <a:endParaRPr sz="2200" b="0" dirty="0"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39</a:t>
            </a:r>
            <a:endParaRPr dirty="0"/>
          </a:p>
        </p:txBody>
      </p:sp>
      <p:pic>
        <p:nvPicPr>
          <p:cNvPr id="5" name="Picture 7" descr="C:\Users\527554\AppData\Local\Microsoft\Windows\Temporary Internet Files\Content.IE5\66OGFFPI\MC9004462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09" y="2365950"/>
            <a:ext cx="7366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6283716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400" dirty="0" smtClean="0"/>
              <a:t>Get More Information on NEBA!</a:t>
            </a:r>
            <a:endParaRPr lang="en-US" sz="24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Visit </a:t>
            </a:r>
            <a:r>
              <a:rPr lang="en-US" sz="2400" dirty="0" smtClean="0">
                <a:latin typeface="Franklin Gothic Book"/>
                <a:hlinkClick r:id="rId3"/>
              </a:rPr>
              <a:t>www.nebaworks.com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For more information about the BDC program, email </a:t>
            </a:r>
            <a:r>
              <a:rPr lang="en-US" sz="2400" dirty="0" smtClean="0">
                <a:latin typeface="Franklin Gothic Book"/>
                <a:hlinkClick r:id="rId4"/>
              </a:rPr>
              <a:t>ticket@nebaworks.com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r>
              <a:rPr lang="en-US" sz="2400" b="0" dirty="0" smtClean="0">
                <a:latin typeface="Franklin Gothic Book"/>
              </a:rPr>
              <a:t>Follow NEBA on Facebook: </a:t>
            </a:r>
            <a:r>
              <a:rPr lang="en-US" sz="2400" dirty="0" smtClean="0">
                <a:latin typeface="Franklin Gothic Book"/>
                <a:hlinkClick r:id="rId5"/>
              </a:rPr>
              <a:t>www.facebook.com/pages/New-England-Business-Associates/349996517542</a:t>
            </a:r>
            <a:endParaRPr lang="en-US" sz="240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400" b="0" dirty="0" smtClean="0">
              <a:latin typeface="Franklin Gothic Book"/>
            </a:endParaRPr>
          </a:p>
          <a:p>
            <a:pPr marL="285750" lvl="0" indent="-28575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Font typeface="Arial"/>
              <a:buChar char="•"/>
              <a:defRPr/>
            </a:pPr>
            <a:endParaRPr lang="en-US" sz="2400" b="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  <a:p>
            <a:pPr marL="0" lvl="0" indent="0">
              <a:buNone/>
              <a:defRPr/>
            </a:pPr>
            <a:endParaRPr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40</a:t>
            </a:r>
            <a:endParaRPr dirty="0"/>
          </a:p>
        </p:txBody>
      </p:sp>
      <p:pic>
        <p:nvPicPr>
          <p:cNvPr id="5" name="Picture 6" descr="NEBA Works: aligning ability with opportun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1" y="1919199"/>
            <a:ext cx="2286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4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67" y="2169886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3366"/>
                </a:solidFill>
              </a:rPr>
              <a:t>Webinar Accessibility</a:t>
            </a:r>
            <a:endParaRPr lang="en-US" sz="3600" b="1" dirty="0">
              <a:solidFill>
                <a:srgbClr val="0033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D6CED6E-04F6-4C43-9B6D-3A5F39867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lang="en-US" sz="3200" dirty="0" smtClean="0"/>
          </a:p>
          <a:p>
            <a:pPr marL="0" lvl="0" indent="0" algn="ctr">
              <a:buNone/>
              <a:defRPr/>
            </a:pPr>
            <a:r>
              <a:rPr lang="en-US" sz="3200" dirty="0" smtClean="0"/>
              <a:t>Self-Employment Resources</a:t>
            </a:r>
            <a:endParaRPr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399461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Service Corps of Retired Entrepreneurs (SCORE)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SCORE is a nonprofit association dedicated to </a:t>
            </a:r>
            <a:r>
              <a:rPr lang="en-US" sz="2400" dirty="0" smtClean="0">
                <a:latin typeface="Franklin Gothic Book"/>
              </a:rPr>
              <a:t>helping small businesses get off the ground</a:t>
            </a:r>
            <a:r>
              <a:rPr lang="en-US" sz="2400" b="0" dirty="0" smtClean="0">
                <a:latin typeface="Franklin Gothic Book"/>
              </a:rPr>
              <a:t>, </a:t>
            </a:r>
            <a:r>
              <a:rPr lang="en-US" sz="2400" dirty="0" smtClean="0">
                <a:latin typeface="Franklin Gothic Book"/>
              </a:rPr>
              <a:t>grow</a:t>
            </a:r>
            <a:r>
              <a:rPr lang="en-US" sz="2400" b="0" dirty="0" smtClean="0">
                <a:latin typeface="Franklin Gothic Book"/>
              </a:rPr>
              <a:t> and </a:t>
            </a:r>
            <a:r>
              <a:rPr lang="en-US" sz="2400" dirty="0" smtClean="0">
                <a:latin typeface="Franklin Gothic Book"/>
              </a:rPr>
              <a:t>achieve</a:t>
            </a:r>
            <a:r>
              <a:rPr lang="en-US" sz="2400" b="0" dirty="0" smtClean="0">
                <a:latin typeface="Franklin Gothic Book"/>
              </a:rPr>
              <a:t> their goals through education and mentorship.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400" b="0" dirty="0">
              <a:latin typeface="Franklin Gothic Book"/>
            </a:endParaRP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err="1" smtClean="0">
                <a:latin typeface="Franklin Gothic Book"/>
              </a:rPr>
              <a:t>www.score.org</a:t>
            </a:r>
            <a:endParaRPr lang="en-US" sz="24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42</a:t>
            </a:r>
            <a:endParaRPr dirty="0"/>
          </a:p>
        </p:txBody>
      </p:sp>
      <p:pic>
        <p:nvPicPr>
          <p:cNvPr id="5" name="Picture 8" descr="SCORE: For the life of your busine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56" y="2875349"/>
            <a:ext cx="3199550" cy="128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2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399461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Work Incentive Planning and Assistance (WIPA) Projects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WIPA projects offer benefits counseling and can help you learn about other Federal and State programs.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400" b="0" dirty="0">
              <a:latin typeface="Franklin Gothic Book"/>
            </a:endParaRP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smtClean="0">
                <a:latin typeface="Franklin Gothic Book"/>
                <a:hlinkClick r:id="rId3"/>
              </a:rPr>
              <a:t>www.choosework.net/findhelp</a:t>
            </a:r>
            <a:r>
              <a:rPr lang="en-US" sz="2400" dirty="0" smtClean="0">
                <a:latin typeface="Franklin Gothic Book"/>
              </a:rPr>
              <a:t> </a:t>
            </a:r>
            <a:endParaRPr lang="en-US" sz="24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43</a:t>
            </a:r>
            <a:endParaRPr dirty="0"/>
          </a:p>
        </p:txBody>
      </p:sp>
      <p:pic>
        <p:nvPicPr>
          <p:cNvPr id="6" name="Picture 5" descr="WIPA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49973" y="2499205"/>
            <a:ext cx="1357274" cy="12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6" y="956018"/>
            <a:ext cx="4724212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American Job Center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American Job Centers provide a single access point to </a:t>
            </a:r>
            <a:r>
              <a:rPr lang="en-US" sz="2400" dirty="0" smtClean="0">
                <a:latin typeface="Franklin Gothic Book"/>
              </a:rPr>
              <a:t>key federal programs</a:t>
            </a:r>
            <a:r>
              <a:rPr lang="en-US" sz="2400" b="0" dirty="0" smtClean="0">
                <a:latin typeface="Franklin Gothic Book"/>
              </a:rPr>
              <a:t> and </a:t>
            </a:r>
            <a:r>
              <a:rPr lang="en-US" sz="2400" dirty="0" smtClean="0">
                <a:latin typeface="Franklin Gothic Book"/>
              </a:rPr>
              <a:t>critical local resources</a:t>
            </a:r>
            <a:r>
              <a:rPr lang="en-US" sz="2400" b="0" dirty="0" smtClean="0">
                <a:latin typeface="Franklin Gothic Book"/>
              </a:rPr>
              <a:t> to help people </a:t>
            </a:r>
            <a:r>
              <a:rPr lang="en-US" sz="2400" dirty="0" smtClean="0">
                <a:latin typeface="Franklin Gothic Book"/>
              </a:rPr>
              <a:t>find a job</a:t>
            </a:r>
            <a:r>
              <a:rPr lang="en-US" sz="2400" b="0" dirty="0" smtClean="0">
                <a:latin typeface="Franklin Gothic Book"/>
              </a:rPr>
              <a:t>, identify </a:t>
            </a:r>
            <a:r>
              <a:rPr lang="en-US" sz="2400" dirty="0" smtClean="0">
                <a:latin typeface="Franklin Gothic Book"/>
              </a:rPr>
              <a:t>training </a:t>
            </a:r>
            <a:r>
              <a:rPr lang="en-US" sz="2400" b="0" dirty="0" smtClean="0">
                <a:latin typeface="Franklin Gothic Book"/>
              </a:rPr>
              <a:t>programs, and gain </a:t>
            </a:r>
            <a:r>
              <a:rPr lang="en-US" sz="2400" dirty="0" smtClean="0">
                <a:latin typeface="Franklin Gothic Book"/>
              </a:rPr>
              <a:t>skills</a:t>
            </a:r>
            <a:r>
              <a:rPr lang="en-US" sz="2400" b="0" dirty="0" smtClean="0">
                <a:latin typeface="Franklin Gothic Book"/>
              </a:rPr>
              <a:t> in growing industries.</a:t>
            </a:r>
            <a:endParaRPr lang="en-US" sz="1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1400" b="0" dirty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Many American Job Centers are also ENs!</a:t>
            </a:r>
            <a:endParaRPr lang="en-US" sz="1400" b="0" dirty="0">
              <a:latin typeface="Franklin Gothic Book"/>
            </a:endParaRP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err="1" smtClean="0">
                <a:latin typeface="Franklin Gothic Book"/>
              </a:rPr>
              <a:t>www.jobcenter.usa.gov</a:t>
            </a:r>
            <a:endParaRPr lang="en-US" sz="24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44</a:t>
            </a:r>
            <a:endParaRPr dirty="0"/>
          </a:p>
        </p:txBody>
      </p:sp>
      <p:pic>
        <p:nvPicPr>
          <p:cNvPr id="6" name="Picture 1" descr="American Job Cen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80" y="3269500"/>
            <a:ext cx="3959007" cy="58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356235" y="956018"/>
            <a:ext cx="5399461" cy="51158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800" dirty="0" smtClean="0"/>
              <a:t>Small Business Development Centers (SBDCs)</a:t>
            </a:r>
            <a:endParaRPr lang="en-US" sz="2800" dirty="0"/>
          </a:p>
          <a:p>
            <a:pPr marL="0" lvl="0" indent="0">
              <a:buNone/>
              <a:defRPr/>
            </a:pPr>
            <a:endParaRPr lang="en-US" sz="2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SBDCs provide </a:t>
            </a:r>
            <a:r>
              <a:rPr lang="en-US" sz="2400" dirty="0" smtClean="0">
                <a:latin typeface="Franklin Gothic Book"/>
              </a:rPr>
              <a:t>assistance</a:t>
            </a:r>
            <a:r>
              <a:rPr lang="en-US" sz="2400" b="0" dirty="0" smtClean="0">
                <a:latin typeface="Franklin Gothic Book"/>
              </a:rPr>
              <a:t> to small businesses and aspiring entrepreneurs. </a:t>
            </a:r>
            <a:endParaRPr lang="en-US" sz="1400" b="0" dirty="0" smtClean="0"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b="0" dirty="0" smtClean="0">
                <a:latin typeface="Franklin Gothic Book"/>
              </a:rPr>
              <a:t>By supporting </a:t>
            </a:r>
            <a:r>
              <a:rPr lang="en-US" sz="2400" dirty="0" smtClean="0">
                <a:latin typeface="Franklin Gothic Book"/>
              </a:rPr>
              <a:t>business growth, sustainability</a:t>
            </a:r>
            <a:r>
              <a:rPr lang="en-US" sz="2400" b="0" dirty="0" smtClean="0">
                <a:latin typeface="Franklin Gothic Book"/>
              </a:rPr>
              <a:t>, and </a:t>
            </a:r>
            <a:r>
              <a:rPr lang="en-US" sz="2400" dirty="0" smtClean="0">
                <a:latin typeface="Franklin Gothic Book"/>
              </a:rPr>
              <a:t>enhancing</a:t>
            </a:r>
            <a:r>
              <a:rPr lang="en-US" sz="2400" b="0" dirty="0" smtClean="0">
                <a:latin typeface="Franklin Gothic Book"/>
              </a:rPr>
              <a:t> the creation of new business entities, SBDCs foster local and regional economic development through job creation and retention.</a:t>
            </a:r>
            <a:endParaRPr lang="en-US" sz="2400" b="0" dirty="0">
              <a:latin typeface="Franklin Gothic Book"/>
            </a:endParaRPr>
          </a:p>
          <a:p>
            <a:pPr marL="0" lvl="0" indent="0" algn="ctr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400" dirty="0" err="1" smtClean="0">
                <a:latin typeface="Franklin Gothic Book"/>
              </a:rPr>
              <a:t>www.sba.gov</a:t>
            </a:r>
            <a:r>
              <a:rPr lang="en-US" sz="2400" dirty="0" smtClean="0">
                <a:latin typeface="Franklin Gothic Book"/>
              </a:rPr>
              <a:t>/</a:t>
            </a:r>
            <a:r>
              <a:rPr lang="en-US" sz="2400" dirty="0" err="1" smtClean="0">
                <a:latin typeface="Franklin Gothic Book"/>
              </a:rPr>
              <a:t>sbdc</a:t>
            </a:r>
            <a:endParaRPr lang="en-US" sz="2400" dirty="0">
              <a:latin typeface="Franklin Gothic Book"/>
            </a:endParaRPr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45</a:t>
            </a:r>
            <a:endParaRPr dirty="0"/>
          </a:p>
        </p:txBody>
      </p:sp>
      <p:pic>
        <p:nvPicPr>
          <p:cNvPr id="5" name="Picture 7" descr="SBA.gov: US Small Business Administr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87" y="2996225"/>
            <a:ext cx="24384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3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45</a:t>
            </a:r>
            <a:endParaRPr dirty="0"/>
          </a:p>
        </p:txBody>
      </p:sp>
      <p:pic>
        <p:nvPicPr>
          <p:cNvPr id="5" name="Picture 4" descr="Image of two call center employees at a Ticket to Work desk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6961" y="1538586"/>
            <a:ext cx="3550389" cy="2710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125" y="4253873"/>
            <a:ext cx="8875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55016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	Connect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: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202184" lvl="1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Like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us on Facebook: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4"/>
              </a:rPr>
              <a:t>www.facebook.com/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4"/>
              </a:rPr>
              <a:t>choosework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202184" lvl="1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	Follow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us on Twitter: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5"/>
              </a:rPr>
              <a:t>www.twitter.com/chooseworkssa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202184" lvl="1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	Watch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Ticket to Work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Videos on YouTube: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6"/>
              </a:rPr>
              <a:t>http://www.youtube.com/choosework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202184" lvl="1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Follow us on LinkedIn: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7"/>
              </a:rPr>
              <a:t>https://www.linkedin.com/company/ticket-to-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7"/>
              </a:rPr>
              <a:t>work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9" name="Picture 8" descr="LinkedIn Logo&#10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6" y="5994400"/>
            <a:ext cx="250031" cy="228600"/>
          </a:xfrm>
          <a:prstGeom prst="rect">
            <a:avLst/>
          </a:prstGeom>
        </p:spPr>
      </p:pic>
      <p:pic>
        <p:nvPicPr>
          <p:cNvPr id="10" name="Picture 9" descr="Twitter logo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" y="5153960"/>
            <a:ext cx="412346" cy="412346"/>
          </a:xfrm>
          <a:prstGeom prst="rect">
            <a:avLst/>
          </a:prstGeom>
        </p:spPr>
      </p:pic>
      <p:pic>
        <p:nvPicPr>
          <p:cNvPr id="12" name="Picture 11" descr="Facebook logo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818530"/>
            <a:ext cx="291352" cy="291352"/>
          </a:xfrm>
          <a:prstGeom prst="rect">
            <a:avLst/>
          </a:prstGeom>
        </p:spPr>
      </p:pic>
      <p:pic>
        <p:nvPicPr>
          <p:cNvPr id="13" name="Picture 12" descr="YouTube logo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5502089"/>
            <a:ext cx="806823" cy="5020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235452" y="1549401"/>
            <a:ext cx="5334000" cy="468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  <a:defRPr/>
            </a:pP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Call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 the Ticket to Work Help Line:</a:t>
            </a:r>
          </a:p>
          <a:p>
            <a:pPr marL="545084" lvl="1" indent="-34290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sz="22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1-866-968-7842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(V)</a:t>
            </a:r>
            <a:endParaRPr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545084" lvl="1" indent="-342900"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1-866-833-2967 (TTY</a:t>
            </a:r>
            <a:r>
              <a:rPr sz="22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)</a:t>
            </a:r>
            <a:endParaRPr lang="en-US" sz="2200" dirty="0" smtClean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 marL="202184" lvl="1">
              <a:buClr>
                <a:srgbClr val="0B1F65"/>
              </a:buClr>
              <a:buSzPct val="120000"/>
              <a:defRPr/>
            </a:pP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  <a:p>
            <a:pPr indent="-255016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Visit:</a:t>
            </a:r>
          </a:p>
          <a:p>
            <a:pPr marL="545084" lvl="1" indent="-342900">
              <a:buClr>
                <a:srgbClr val="0B1F65"/>
              </a:buClr>
              <a:buSzPct val="120000"/>
              <a:buFont typeface="Arial"/>
              <a:buChar char="•"/>
              <a:defRPr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www.socialsecurity.gov/work</a:t>
            </a:r>
            <a:endParaRPr sz="2200" dirty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 lvl="0" indent="-255016">
              <a:buClr>
                <a:srgbClr val="0B1F65"/>
              </a:buClr>
              <a:buSzPct val="120000"/>
              <a:defRPr/>
            </a:pPr>
            <a:endParaRPr lang="en-US" sz="900" b="1" dirty="0" smtClean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 marL="202184" lvl="1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SzPct val="120000"/>
              <a:defRPr/>
            </a:pPr>
            <a:endParaRPr sz="1600" dirty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 bwMode="auto"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69875" y="944229"/>
            <a:ext cx="8674100" cy="571501"/>
          </a:xfrm>
        </p:spPr>
        <p:txBody>
          <a:bodyPr/>
          <a:lstStyle/>
          <a:p>
            <a:pPr lvl="0"/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For More Information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06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46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658669" y="5596410"/>
            <a:ext cx="791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Register online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at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  <a:hlinkClick r:id="rId3"/>
              </a:rPr>
              <a:t>www.choosework.net/wise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or call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1-866-968-7842 (V) or 1-866-833-2967 (TTY).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774" y="3445775"/>
            <a:ext cx="718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Franklin Gothic Book"/>
                <a:cs typeface="Franklin Gothic Book"/>
              </a:rPr>
              <a:t>TITLE: TBD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Date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: Wednesday, 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December 21, 2016</a:t>
            </a:r>
          </a:p>
          <a:p>
            <a:pPr algn="ctr"/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Time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: 3:00-4:30 PM, ET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8" name="Picture 7" descr="Ticket to Work: WISE Webinar Banne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8985" r="3684" b="8473"/>
          <a:stretch/>
        </p:blipFill>
        <p:spPr bwMode="auto">
          <a:xfrm>
            <a:off x="2017900" y="1443554"/>
            <a:ext cx="5344510" cy="20022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55927" y="888113"/>
            <a:ext cx="7761767" cy="55544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lang="en-US" sz="2600" dirty="0" smtClean="0"/>
              <a:t>Join us for our next webinar!</a:t>
            </a:r>
            <a:endParaRPr sz="2600" dirty="0"/>
          </a:p>
          <a:p>
            <a:pPr marL="0" lvl="0" indent="0">
              <a:buNone/>
              <a:defRPr/>
            </a:pPr>
            <a:endParaRPr sz="2600" dirty="0"/>
          </a:p>
          <a:p>
            <a:pPr marL="0" lvl="0" indent="0">
              <a:buNone/>
              <a:defRPr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7979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1" y="1234440"/>
            <a:ext cx="5106326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/>
          </a:p>
          <a:p>
            <a:pPr marL="0" lvl="0" indent="0" algn="ctr">
              <a:buNone/>
              <a:defRPr/>
            </a:pPr>
            <a:endParaRPr sz="2000"/>
          </a:p>
          <a:p>
            <a:pPr marL="0" lvl="0" indent="0" algn="ctr">
              <a:buNone/>
              <a:defRPr/>
            </a:pPr>
            <a:endParaRPr sz="2000"/>
          </a:p>
          <a:p>
            <a:pPr marL="0" lvl="0" indent="0" algn="ctr">
              <a:buNone/>
              <a:defRPr/>
            </a:pPr>
            <a:endParaRPr sz="2000"/>
          </a:p>
          <a:p>
            <a:pPr marL="0" lvl="0" indent="0" algn="ctr">
              <a:buNone/>
              <a:defRPr/>
            </a:pPr>
            <a:r>
              <a:rPr sz="3200"/>
              <a:t>Questions</a:t>
            </a:r>
            <a:endParaRPr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800"/>
          </a:p>
          <a:p>
            <a:pPr marL="0" lvl="0" indent="0">
              <a:buNone/>
              <a:defRPr/>
            </a:pPr>
            <a:endParaRPr sz="1200"/>
          </a:p>
        </p:txBody>
      </p:sp>
      <p:pic>
        <p:nvPicPr>
          <p:cNvPr id="1026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05539" y="1828800"/>
            <a:ext cx="2727214" cy="29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47</a:t>
            </a:r>
            <a:endParaRPr dirty="0"/>
          </a:p>
        </p:txBody>
      </p:sp>
      <p:pic>
        <p:nvPicPr>
          <p:cNvPr id="1026" name="Picture 2" descr="Image of man holding a sign that says the end."/>
          <p:cNvPicPr/>
          <p:nvPr/>
        </p:nvPicPr>
        <p:blipFill>
          <a:blip r:embed="rId3"/>
          <a:stretch/>
        </p:blipFill>
        <p:spPr bwMode="auto">
          <a:xfrm>
            <a:off x="6256469" y="1828800"/>
            <a:ext cx="2727214" cy="29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135468" y="1236133"/>
            <a:ext cx="6180666" cy="430106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ctr">
              <a:buNone/>
              <a:defRPr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ctr">
              <a:buNone/>
              <a:defRPr/>
            </a:pPr>
            <a:endParaRPr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Please remember to take our webinar survey!</a:t>
            </a:r>
          </a:p>
          <a:p>
            <a:pPr marL="0" lvl="0" indent="0">
              <a:buNone/>
              <a:defRPr/>
            </a:pPr>
            <a:endParaRPr lang="en-US" sz="2400" b="0" dirty="0" smtClean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A link will pop up after the webinar, or you can visit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www.choosework.net/surveys/wise</a:t>
            </a:r>
            <a:endParaRPr sz="2400" b="0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buNone/>
              <a:defRPr/>
            </a:pP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399" y="982134"/>
            <a:ext cx="7027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Tell us what you think!</a:t>
            </a: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766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160" y="63093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rPr>
              <a:t>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Franklin Gothic Book"/>
                <a:cs typeface="Franklin Gothic Book"/>
              </a:rPr>
              <a:t>Real-time captioning is provided during this webinar.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r>
              <a:rPr lang="en-US" sz="2200" dirty="0">
                <a:latin typeface="Franklin Gothic Book"/>
                <a:cs typeface="Franklin Gothic Book"/>
              </a:rPr>
              <a:t>The captions can be found in </a:t>
            </a:r>
            <a:r>
              <a:rPr lang="en-US" sz="2200" b="1" dirty="0">
                <a:latin typeface="Franklin Gothic Book"/>
                <a:cs typeface="Franklin Gothic Book"/>
              </a:rPr>
              <a:t>Captioning pod</a:t>
            </a:r>
            <a:r>
              <a:rPr lang="en-US" sz="2200" dirty="0">
                <a:latin typeface="Franklin Gothic Book"/>
                <a:cs typeface="Franklin Gothic Book"/>
              </a:rPr>
              <a:t>, which appears below the slides.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200" dirty="0">
              <a:latin typeface="Franklin Gothic Book"/>
              <a:cs typeface="Franklin Gothic Book"/>
            </a:endParaRPr>
          </a:p>
          <a:p>
            <a:r>
              <a:rPr lang="en-US" dirty="0">
                <a:latin typeface="Franklin Gothic Book"/>
                <a:ea typeface="ＭＳ Ｐゴシック" charset="0"/>
                <a:cs typeface="Franklin Gothic Book"/>
              </a:rPr>
              <a:t>You can also access captioning </a:t>
            </a:r>
            <a:r>
              <a:rPr lang="en-US" b="1" dirty="0">
                <a:latin typeface="Franklin Gothic Book"/>
                <a:ea typeface="ＭＳ Ｐゴシック" charset="0"/>
                <a:cs typeface="Franklin Gothic Book"/>
              </a:rPr>
              <a:t>online</a:t>
            </a:r>
            <a:r>
              <a:rPr lang="en-US" dirty="0">
                <a:latin typeface="Franklin Gothic Book"/>
                <a:ea typeface="ＭＳ Ｐゴシック" charset="0"/>
                <a:cs typeface="Franklin Gothic Book"/>
              </a:rPr>
              <a:t>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www.captionedtext.com/client/event.aspx?CustomerID=846&amp;EventID=3075760</a:t>
            </a:r>
            <a:r>
              <a:rPr lang="en-US" u="sng" dirty="0" smtClean="0"/>
              <a:t> </a:t>
            </a:r>
            <a:endParaRPr lang="en-US" dirty="0"/>
          </a:p>
          <a:p>
            <a:endParaRPr lang="en-US" sz="2200" b="1" dirty="0">
              <a:solidFill>
                <a:srgbClr val="FF0000"/>
              </a:solidFill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Franklin Gothic Book"/>
              <a:ea typeface="ＭＳ Ｐゴシック" charset="0"/>
              <a:cs typeface="Franklin Gothic Book"/>
            </a:endParaRPr>
          </a:p>
          <a:p>
            <a:r>
              <a:rPr lang="en-US" dirty="0">
                <a:solidFill>
                  <a:srgbClr val="000090"/>
                </a:solidFill>
              </a:rPr>
              <a:t> 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endParaRPr lang="en-US" dirty="0">
              <a:solidFill>
                <a:srgbClr val="FF0000"/>
              </a:solidFill>
              <a:latin typeface="Franklin Gothic Book" charset="0"/>
              <a:ea typeface="ＭＳ Ｐゴシック" charset="0"/>
              <a:cs typeface="Franklin Gothic Book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Captioning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76160" y="63093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rPr>
              <a:t>6</a:t>
            </a:r>
          </a:p>
        </p:txBody>
      </p:sp>
      <p:pic>
        <p:nvPicPr>
          <p:cNvPr id="4" name="Picture 3" descr="Man with question mark in a thought 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78" y="2300111"/>
            <a:ext cx="2314222" cy="347133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788" y="1585174"/>
            <a:ext cx="6195812" cy="432622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r>
              <a:rPr lang="en-US" sz="2200" b="1" dirty="0">
                <a:latin typeface="Franklin Gothic Book"/>
                <a:cs typeface="Franklin Gothic Book"/>
              </a:rPr>
              <a:t>For Q&amp;A</a:t>
            </a:r>
            <a:r>
              <a:rPr lang="en-US" sz="2200" dirty="0">
                <a:latin typeface="Franklin Gothic Book"/>
                <a:cs typeface="Franklin Gothic Book"/>
              </a:rPr>
              <a:t>: Please use the Q&amp;A pod to submit any questions you have during the webinar and we will direct the questions accordingly during the Q&amp;A portion.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r>
              <a:rPr lang="en-US" sz="2200" dirty="0">
                <a:latin typeface="Franklin Gothic Book"/>
                <a:cs typeface="Franklin Gothic Book"/>
              </a:rPr>
              <a:t>If you are listening by phone and not logged in to the webinar, you may also ask questions by emailing questions to </a:t>
            </a:r>
            <a:r>
              <a:rPr lang="en-US" sz="2200" b="1" dirty="0">
                <a:latin typeface="Franklin Gothic Book"/>
                <a:cs typeface="Franklin Gothic Book"/>
                <a:hlinkClick r:id="rId3"/>
              </a:rPr>
              <a:t>webinars@choosework.net</a:t>
            </a:r>
            <a:r>
              <a:rPr lang="en-US" sz="2200" b="1" dirty="0">
                <a:latin typeface="Franklin Gothic Book"/>
                <a:cs typeface="Franklin Gothic Book"/>
              </a:rPr>
              <a:t>. </a:t>
            </a:r>
            <a:endParaRPr lang="en-US" dirty="0">
              <a:latin typeface="Franklin Gothic Book"/>
              <a:cs typeface="Franklin Gothic Book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1" dirty="0">
                <a:latin typeface="Franklin Gothic Book"/>
                <a:cs typeface="Franklin Gothic Book"/>
              </a:rPr>
              <a:t>Please note</a:t>
            </a:r>
            <a:r>
              <a:rPr lang="en-US" sz="2200" dirty="0">
                <a:latin typeface="Franklin Gothic Book"/>
                <a:cs typeface="Franklin Gothic Book"/>
              </a:rPr>
              <a:t>: This webinar is being recorded and the archive will be available within two weeks on the Choose Work website at </a:t>
            </a:r>
            <a:r>
              <a:rPr lang="en-US" sz="2200" b="1" dirty="0">
                <a:latin typeface="Franklin Gothic Book"/>
                <a:cs typeface="Franklin Gothic Book"/>
                <a:hlinkClick r:id="rId4"/>
              </a:rPr>
              <a:t>https://www.chooseworkttw.net/webinars-tutorials/webinar-archives.html</a:t>
            </a:r>
            <a:r>
              <a:rPr lang="en-US" sz="2200" b="1" dirty="0">
                <a:latin typeface="Franklin Gothic Book"/>
                <a:cs typeface="Franklin Gothic Book"/>
              </a:rPr>
              <a:t>.</a:t>
            </a:r>
            <a:r>
              <a:rPr lang="en-US" b="1" dirty="0">
                <a:latin typeface="Franklin Gothic Book"/>
                <a:cs typeface="Franklin Gothic Book"/>
              </a:rPr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b="1" u="sng" dirty="0">
              <a:latin typeface="Franklin Gothic Book"/>
              <a:ea typeface="ＭＳ Ｐゴシック" charset="0"/>
              <a:cs typeface="Franklin Gothic Book"/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endParaRPr lang="en-US" dirty="0">
              <a:latin typeface="Franklin Gothic Book"/>
              <a:ea typeface="ＭＳ Ｐゴシック" charset="0"/>
              <a:cs typeface="Franklin Gothic Book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Questions and Answers (Q&amp;A</a:t>
            </a:r>
            <a:r>
              <a:rPr lang="en-US" dirty="0" smtClean="0">
                <a:solidFill>
                  <a:srgbClr val="003366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6160" y="630936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Book" panose="020B0503020102020204" pitchFamily="34" charset="0"/>
              </a:rPr>
              <a:t>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Book"/>
              <a:cs typeface="Franklin Gothic Book"/>
            </a:endParaRPr>
          </a:p>
          <a:p>
            <a:endParaRPr lang="en-US" dirty="0">
              <a:latin typeface="Franklin Gothic Book"/>
              <a:cs typeface="Franklin Gothic Book"/>
            </a:endParaRPr>
          </a:p>
          <a:p>
            <a:r>
              <a:rPr lang="en-US" dirty="0">
                <a:latin typeface="Franklin Gothic Book"/>
                <a:cs typeface="Franklin Gothic Book"/>
              </a:rPr>
              <a:t>If you experience any technical difficulties during the webinar, please use the Q&amp;A box to send a message or you may email </a:t>
            </a:r>
            <a:r>
              <a:rPr lang="en-US" dirty="0">
                <a:latin typeface="Franklin Gothic Book"/>
                <a:cs typeface="Franklin Gothic Book"/>
                <a:hlinkClick r:id="rId2"/>
              </a:rPr>
              <a:t>webinars@choosework.net</a:t>
            </a:r>
            <a:r>
              <a:rPr lang="en-US" dirty="0">
                <a:latin typeface="Franklin Gothic Book"/>
                <a:cs typeface="Franklin Gothic Book"/>
              </a:rPr>
              <a:t>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b="1" u="sng" dirty="0">
              <a:latin typeface="Franklin Gothic Book"/>
              <a:ea typeface="ＭＳ Ｐゴシック" charset="0"/>
              <a:cs typeface="Franklin Gothic Book"/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endParaRPr lang="en-US" dirty="0">
              <a:latin typeface="Franklin Gothic Book"/>
              <a:ea typeface="ＭＳ Ｐゴシック" charset="0"/>
              <a:cs typeface="Franklin Gothic Book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90" y="851925"/>
            <a:ext cx="4167379" cy="430526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/>
            </a:pPr>
            <a:r>
              <a:rPr sz="2400" dirty="0" smtClean="0">
                <a:solidFill>
                  <a:schemeClr val="accent2">
                    <a:lumMod val="50000"/>
                  </a:schemeClr>
                </a:solidFill>
              </a:rPr>
              <a:t>Agenda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Franklin Gothic Book"/>
              </a:rPr>
              <a:t>UPDATE Presenters</a:t>
            </a:r>
            <a:endParaRPr lang="en-US" sz="2000" dirty="0">
              <a:solidFill>
                <a:srgbClr val="FF0000"/>
              </a:solidFill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sz="20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Welcome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and 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Introductions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How Social Security Can Help You Succeed at Self-Employment: Ticket to Work and Work Incentives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buNone/>
              <a:defRPr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Why Choose Self-Employment?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 smtClean="0"/>
              <a:t>8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094666" y="1426892"/>
            <a:ext cx="3467799" cy="285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</a:rPr>
              <a:t>New England Business Associates Business Development Center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Franklin Gothic Book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Self-Employment Resources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lvl="0">
              <a:spcBef>
                <a:spcPts val="600"/>
              </a:spcBef>
              <a:spcAft>
                <a:spcPts val="300"/>
              </a:spcAft>
              <a:buClr>
                <a:srgbClr val="0B1F65"/>
              </a:buClr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Questions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Franklin Gothic Book"/>
                <a:cs typeface="Franklin Gothic Book"/>
              </a:rPr>
              <a:t>and Answers</a:t>
            </a:r>
          </a:p>
          <a:p>
            <a:pPr lvl="0">
              <a:defRPr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Franklin Gothic Book"/>
                <a:cs typeface="Franklin Gothic Book"/>
              </a:rPr>
              <a:t> 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lvl="0">
              <a:defRPr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pPr lvl="0">
              <a:defRPr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Franklin Gothic Book"/>
              <a:cs typeface="Franklin Gothic Book"/>
            </a:endParaRPr>
          </a:p>
          <a:p>
            <a:endParaRPr lang="en-US" dirty="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84788" y="1234440"/>
            <a:ext cx="7761767" cy="29718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endParaRPr sz="2000" dirty="0"/>
          </a:p>
          <a:p>
            <a:pPr marL="0" lvl="0" indent="0" algn="ctr">
              <a:buNone/>
              <a:defRPr/>
            </a:pPr>
            <a:r>
              <a:rPr sz="3600" dirty="0"/>
              <a:t>The Ticket To Work Program</a:t>
            </a:r>
          </a:p>
          <a:p>
            <a:pPr marL="0" lvl="0" indent="0">
              <a:buNone/>
              <a:defRPr/>
            </a:pPr>
            <a:endParaRPr sz="16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800" dirty="0"/>
          </a:p>
          <a:p>
            <a:pPr marL="0" lvl="0" indent="0">
              <a:buNone/>
              <a:defRPr/>
            </a:pPr>
            <a:endParaRPr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dirty="0"/>
              <a:t>9</a:t>
            </a:r>
            <a:endParaRPr dirty="0"/>
          </a:p>
        </p:txBody>
      </p:sp>
      <p:pic>
        <p:nvPicPr>
          <p:cNvPr id="4" name="Picture 4"/>
          <p:cNvPicPr/>
          <p:nvPr/>
        </p:nvPicPr>
        <p:blipFill>
          <a:blip r:embed="rId3"/>
          <a:srcRect l="78279" t="24368" r="8854" b="53662"/>
          <a:stretch/>
        </p:blipFill>
        <p:spPr bwMode="auto">
          <a:xfrm>
            <a:off x="2602753" y="3398776"/>
            <a:ext cx="3725839" cy="1883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3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16165C"/>
      </a:folHlink>
    </a:clrScheme>
    <a:fontScheme name="Slipstream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008A3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8A3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A3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A3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A3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A3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A3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6CF7831F8024FAE981B829B9E80DB" ma:contentTypeVersion="0" ma:contentTypeDescription="Create a new document." ma:contentTypeScope="" ma:versionID="c4af22d55c802e5a9ffa56c14775f5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dfc436c337670e0f43753e9412b4b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AEA066-1E2D-44F0-8970-C6AD9C2FDD2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95577B-BB26-46D4-85ED-FAC826F3B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FDED0-E978-4DD4-B62A-46AC3C92C9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1677</Words>
  <Application>Microsoft Macintosh PowerPoint</Application>
  <PresentationFormat>On-screen Show (4:3)</PresentationFormat>
  <Paragraphs>626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Franklin Gothic Book</vt:lpstr>
      <vt:lpstr>Lucida Grande</vt:lpstr>
      <vt:lpstr>ＭＳ Ｐゴシック</vt:lpstr>
      <vt:lpstr>Tahoma</vt:lpstr>
      <vt:lpstr>Trebuchet MS</vt:lpstr>
      <vt:lpstr>Wingdings</vt:lpstr>
      <vt:lpstr>ヒラギノ角ゴ Pro W3</vt:lpstr>
      <vt:lpstr>Default Theme</vt:lpstr>
      <vt:lpstr>PowerPoint Presentation</vt:lpstr>
      <vt:lpstr>Accessing Today’s Webinar</vt:lpstr>
      <vt:lpstr>Accessing Today’s Webinar, continued</vt:lpstr>
      <vt:lpstr>PowerPoint Presentation</vt:lpstr>
      <vt:lpstr>Captioning</vt:lpstr>
      <vt:lpstr>Questions and Answers (Q&amp;A)</vt:lpstr>
      <vt:lpstr>Technical Assistance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Teamlab Office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Microsoft Office User</cp:lastModifiedBy>
  <cp:revision>156</cp:revision>
  <cp:lastPrinted>2016-10-18T16:50:10Z</cp:lastPrinted>
  <dcterms:modified xsi:type="dcterms:W3CDTF">2017-02-22T16:20:37Z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0x0101002236CF7831F8024FAE981B829B9E80DB</vt:lpwstr>
  </property>
</Properties>
</file>