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p:restoredTop sz="94663"/>
  </p:normalViewPr>
  <p:slideViewPr>
    <p:cSldViewPr snapToGrid="0" snapToObjects="1">
      <p:cViewPr varScale="1">
        <p:scale>
          <a:sx n="109" d="100"/>
          <a:sy n="109" d="100"/>
        </p:scale>
        <p:origin x="200" y="360"/>
      </p:cViewPr>
      <p:guideLst>
        <p:guide orient="horz" pos="2160"/>
        <p:guide pos="3840"/>
      </p:guideLst>
    </p:cSldViewPr>
  </p:slideViewPr>
  <p:outlineViewPr>
    <p:cViewPr>
      <p:scale>
        <a:sx n="33" d="100"/>
        <a:sy n="33" d="100"/>
      </p:scale>
      <p:origin x="0" y="-8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9BAEF-A71A-7E45-962C-756F55F9D0D0}" type="datetimeFigureOut">
              <a:rPr lang="en-US" smtClean="0"/>
              <a:t>6/9/19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12307-7092-FA4B-908B-33D7362EBEFB}" type="slidenum">
              <a:rPr lang="en-US" smtClean="0"/>
              <a:t>‹#›</a:t>
            </a:fld>
            <a:endParaRPr lang="en-US"/>
          </a:p>
        </p:txBody>
      </p:sp>
    </p:spTree>
    <p:extLst>
      <p:ext uri="{BB962C8B-B14F-4D97-AF65-F5344CB8AC3E}">
        <p14:creationId xmlns:p14="http://schemas.microsoft.com/office/powerpoint/2010/main" val="234579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812307-7092-FA4B-908B-33D7362EBEFB}" type="slidenum">
              <a:rPr lang="en-US" smtClean="0"/>
              <a:t>2</a:t>
            </a:fld>
            <a:endParaRPr lang="en-US"/>
          </a:p>
        </p:txBody>
      </p:sp>
    </p:spTree>
    <p:extLst>
      <p:ext uri="{BB962C8B-B14F-4D97-AF65-F5344CB8AC3E}">
        <p14:creationId xmlns:p14="http://schemas.microsoft.com/office/powerpoint/2010/main" val="12449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B8312B-340B-9D47-9B92-9CF0BF57F185}"/>
              </a:ext>
            </a:extLst>
          </p:cNvPr>
          <p:cNvSpPr>
            <a:spLocks noGrp="1"/>
          </p:cNvSpPr>
          <p:nvPr>
            <p:ph type="ctrTitle"/>
          </p:nvPr>
        </p:nvSpPr>
        <p:spPr>
          <a:xfrm>
            <a:off x="451514" y="1800225"/>
            <a:ext cx="3444211" cy="4241136"/>
          </a:xfrm>
        </p:spPr>
        <p:txBody>
          <a:bodyPr anchor="t">
            <a:normAutofit/>
          </a:bodyPr>
          <a:lstStyle/>
          <a:p>
            <a:r>
              <a:rPr lang="en-US" sz="4400" dirty="0"/>
              <a:t> </a:t>
            </a:r>
          </a:p>
        </p:txBody>
      </p:sp>
      <p:sp>
        <p:nvSpPr>
          <p:cNvPr id="3" name="Subtitle 2">
            <a:extLst>
              <a:ext uri="{FF2B5EF4-FFF2-40B4-BE49-F238E27FC236}">
                <a16:creationId xmlns:a16="http://schemas.microsoft.com/office/drawing/2014/main" id="{A4089CBF-68D3-3E44-9AA6-794DEC4FBEB6}"/>
              </a:ext>
            </a:extLst>
          </p:cNvPr>
          <p:cNvSpPr>
            <a:spLocks noGrp="1"/>
          </p:cNvSpPr>
          <p:nvPr>
            <p:ph type="subTitle" idx="1"/>
          </p:nvPr>
        </p:nvSpPr>
        <p:spPr>
          <a:xfrm>
            <a:off x="451514" y="355599"/>
            <a:ext cx="3444211" cy="3217917"/>
          </a:xfrm>
        </p:spPr>
        <p:txBody>
          <a:bodyPr anchor="b">
            <a:noAutofit/>
          </a:bodyPr>
          <a:lstStyle/>
          <a:p>
            <a:r>
              <a:rPr lang="en-US" sz="2800" dirty="0">
                <a:solidFill>
                  <a:srgbClr val="FFFFFF"/>
                </a:solidFill>
              </a:rPr>
              <a:t>Molly</a:t>
            </a:r>
          </a:p>
          <a:p>
            <a:endParaRPr lang="en-US" sz="2800" dirty="0">
              <a:solidFill>
                <a:srgbClr val="FFFFFF"/>
              </a:solidFill>
            </a:endParaRPr>
          </a:p>
          <a:p>
            <a:r>
              <a:rPr lang="en-US" sz="2800" dirty="0">
                <a:solidFill>
                  <a:srgbClr val="FFFFFF"/>
                </a:solidFill>
              </a:rPr>
              <a:t>A Story of Discovery </a:t>
            </a:r>
          </a:p>
          <a:p>
            <a:r>
              <a:rPr lang="en-US" sz="2800" dirty="0">
                <a:solidFill>
                  <a:srgbClr val="FFFFFF"/>
                </a:solidFill>
              </a:rPr>
              <a:t>&amp; </a:t>
            </a:r>
          </a:p>
          <a:p>
            <a:r>
              <a:rPr lang="en-US" sz="2800" dirty="0">
                <a:solidFill>
                  <a:srgbClr val="FFFFFF"/>
                </a:solidFill>
              </a:rPr>
              <a:t>Success</a:t>
            </a:r>
          </a:p>
        </p:txBody>
      </p:sp>
      <p:pic>
        <p:nvPicPr>
          <p:cNvPr id="5" name="Picture 4" descr="A person wearing a hat&#10;&#10;Description automatically generated">
            <a:extLst>
              <a:ext uri="{FF2B5EF4-FFF2-40B4-BE49-F238E27FC236}">
                <a16:creationId xmlns:a16="http://schemas.microsoft.com/office/drawing/2014/main" id="{4EB35D55-2F6A-F74B-B10C-988681414106}"/>
              </a:ext>
            </a:extLst>
          </p:cNvPr>
          <p:cNvPicPr>
            <a:picLocks noChangeAspect="1"/>
          </p:cNvPicPr>
          <p:nvPr/>
        </p:nvPicPr>
        <p:blipFill>
          <a:blip r:embed="rId3"/>
          <a:stretch>
            <a:fillRect/>
          </a:stretch>
        </p:blipFill>
        <p:spPr>
          <a:xfrm rot="5400000">
            <a:off x="5715554" y="1318202"/>
            <a:ext cx="5397897" cy="4048422"/>
          </a:xfrm>
          <a:prstGeom prst="roundRect">
            <a:avLst>
              <a:gd name="adj" fmla="val 3876"/>
            </a:avLst>
          </a:prstGeom>
          <a:ln>
            <a:solidFill>
              <a:schemeClr val="accent1"/>
            </a:solidFill>
          </a:ln>
          <a:effectLst>
            <a:outerShdw blurRad="406400" dist="50800" dir="11100000" sx="94000" sy="94000" algn="ctr" rotWithShape="0">
              <a:srgbClr val="000000">
                <a:alpha val="32000"/>
              </a:srgbClr>
            </a:outerShdw>
          </a:effectLst>
        </p:spPr>
      </p:pic>
    </p:spTree>
    <p:extLst>
      <p:ext uri="{BB962C8B-B14F-4D97-AF65-F5344CB8AC3E}">
        <p14:creationId xmlns:p14="http://schemas.microsoft.com/office/powerpoint/2010/main" val="632506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5" name="Text Placeholder 14">
            <a:extLst>
              <a:ext uri="{FF2B5EF4-FFF2-40B4-BE49-F238E27FC236}">
                <a16:creationId xmlns:a16="http://schemas.microsoft.com/office/drawing/2014/main" id="{D7AC446E-4E57-D04A-910E-942E51AED5CE}"/>
              </a:ext>
            </a:extLst>
          </p:cNvPr>
          <p:cNvSpPr>
            <a:spLocks noGrp="1"/>
          </p:cNvSpPr>
          <p:nvPr>
            <p:ph type="body" idx="1"/>
          </p:nvPr>
        </p:nvSpPr>
        <p:spPr>
          <a:xfrm>
            <a:off x="451514" y="220349"/>
            <a:ext cx="5889384" cy="6508697"/>
          </a:xfrm>
        </p:spPr>
        <p:txBody>
          <a:bodyPr vert="horz" lIns="91440" tIns="45720" rIns="91440" bIns="45720" rtlCol="0" anchor="b">
            <a:normAutofit fontScale="62500" lnSpcReduction="20000"/>
          </a:bodyPr>
          <a:lstStyle/>
          <a:p>
            <a:pPr algn="l"/>
            <a:r>
              <a:rPr lang="en-US" sz="2400" kern="1200" dirty="0">
                <a:solidFill>
                  <a:srgbClr val="FFFFFF"/>
                </a:solidFill>
                <a:latin typeface="+mn-lt"/>
                <a:ea typeface="+mn-ea"/>
                <a:cs typeface="+mn-cs"/>
              </a:rPr>
              <a:t>Steps to achieving vocational goals-</a:t>
            </a:r>
          </a:p>
          <a:p>
            <a:pPr algn="l"/>
            <a:r>
              <a:rPr lang="en-US" sz="2400" kern="1200" dirty="0">
                <a:solidFill>
                  <a:srgbClr val="FFFFFF"/>
                </a:solidFill>
                <a:latin typeface="+mn-lt"/>
                <a:ea typeface="+mn-ea"/>
                <a:cs typeface="+mn-cs"/>
              </a:rPr>
              <a:t>A Person Centered-Individual Driven </a:t>
            </a:r>
          </a:p>
          <a:p>
            <a:pPr algn="l"/>
            <a:r>
              <a:rPr lang="en-US" sz="2400" kern="1200" dirty="0">
                <a:solidFill>
                  <a:srgbClr val="FFFFFF"/>
                </a:solidFill>
                <a:latin typeface="+mn-lt"/>
                <a:ea typeface="+mn-ea"/>
                <a:cs typeface="+mn-cs"/>
              </a:rPr>
              <a:t>Approach</a:t>
            </a:r>
            <a:endParaRPr lang="en-US" sz="2400" dirty="0">
              <a:solidFill>
                <a:srgbClr val="FFFFFF"/>
              </a:solidFill>
            </a:endParaRPr>
          </a:p>
          <a:p>
            <a:pPr algn="l"/>
            <a:endParaRPr lang="en-US" sz="2400" kern="1200" dirty="0">
              <a:solidFill>
                <a:srgbClr val="FFFFFF"/>
              </a:solidFill>
              <a:latin typeface="+mn-lt"/>
              <a:ea typeface="+mn-ea"/>
              <a:cs typeface="+mn-cs"/>
            </a:endParaRPr>
          </a:p>
          <a:p>
            <a:pPr algn="l">
              <a:buClr>
                <a:schemeClr val="bg1"/>
              </a:buClr>
              <a:buSzPct val="140000"/>
            </a:pPr>
            <a:r>
              <a:rPr lang="en-US" sz="2400" kern="1200" dirty="0">
                <a:solidFill>
                  <a:srgbClr val="FFFFFF"/>
                </a:solidFill>
                <a:latin typeface="+mn-lt"/>
                <a:ea typeface="+mn-ea"/>
                <a:cs typeface="+mn-cs"/>
              </a:rPr>
              <a:t> </a:t>
            </a:r>
            <a:r>
              <a:rPr lang="en-US" sz="2400" i="1" kern="1200" dirty="0">
                <a:solidFill>
                  <a:srgbClr val="FFFFFF"/>
                </a:solidFill>
                <a:latin typeface="+mn-lt"/>
                <a:ea typeface="+mn-ea"/>
                <a:cs typeface="+mn-cs"/>
              </a:rPr>
              <a:t>Discovery &amp; Career Exploration</a:t>
            </a:r>
          </a:p>
          <a:p>
            <a:pPr algn="l">
              <a:buClr>
                <a:schemeClr val="bg1"/>
              </a:buClr>
              <a:buSzPct val="140000"/>
            </a:pPr>
            <a:endParaRPr lang="en-US" sz="2400" kern="1200" dirty="0">
              <a:solidFill>
                <a:srgbClr val="FFFFFF"/>
              </a:solidFill>
              <a:latin typeface="+mn-lt"/>
              <a:ea typeface="+mn-ea"/>
              <a:cs typeface="+mn-cs"/>
            </a:endParaRPr>
          </a:p>
          <a:p>
            <a:pPr marL="342900" indent="-342900" algn="l">
              <a:buClr>
                <a:schemeClr val="bg1"/>
              </a:buClr>
              <a:buSzPct val="140000"/>
              <a:buFont typeface="Arial" panose="020B0604020202020204" pitchFamily="34" charset="0"/>
              <a:buChar char="•"/>
            </a:pPr>
            <a:r>
              <a:rPr lang="en-US" sz="2400" dirty="0">
                <a:solidFill>
                  <a:srgbClr val="FFFFFF"/>
                </a:solidFill>
              </a:rPr>
              <a:t>Plan Interviews with  job seeker, friends &amp; family</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Identify interests, preferences, skills and talents, discuss home and work experiences as well as advocacy skills</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Observe the job seeker in different settings</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Identify supports needed</a:t>
            </a:r>
          </a:p>
          <a:p>
            <a:pPr marL="342900" indent="-342900" algn="l">
              <a:buClr>
                <a:schemeClr val="bg1"/>
              </a:buClr>
              <a:buSzPct val="140000"/>
              <a:buFont typeface="Arial" panose="020B0604020202020204" pitchFamily="34" charset="0"/>
              <a:buChar char="•"/>
            </a:pPr>
            <a:r>
              <a:rPr lang="en-US" sz="2400" dirty="0">
                <a:solidFill>
                  <a:srgbClr val="FFFFFF"/>
                </a:solidFill>
              </a:rPr>
              <a:t>Understand</a:t>
            </a:r>
            <a:r>
              <a:rPr lang="en-US" sz="2400" kern="1200" dirty="0">
                <a:solidFill>
                  <a:srgbClr val="FFFFFF"/>
                </a:solidFill>
                <a:latin typeface="+mn-lt"/>
                <a:ea typeface="+mn-ea"/>
                <a:cs typeface="+mn-cs"/>
              </a:rPr>
              <a:t> learning styles</a:t>
            </a:r>
          </a:p>
          <a:p>
            <a:pPr marL="342900" indent="-342900" algn="l">
              <a:buClr>
                <a:schemeClr val="bg1"/>
              </a:buClr>
              <a:buSzPct val="140000"/>
              <a:buFont typeface="Arial" panose="020B0604020202020204" pitchFamily="34" charset="0"/>
              <a:buChar char="•"/>
            </a:pPr>
            <a:r>
              <a:rPr lang="en-US" sz="2400" dirty="0">
                <a:solidFill>
                  <a:srgbClr val="FFFFFF"/>
                </a:solidFill>
              </a:rPr>
              <a:t>Identify both pathways as well as barriers, situations that need to be avoided</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Discuss expectations </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Arrange Benefits Counseling</a:t>
            </a:r>
          </a:p>
          <a:p>
            <a:pPr marL="342900" indent="-342900" algn="l">
              <a:buClr>
                <a:schemeClr val="bg1"/>
              </a:buClr>
              <a:buSzPct val="140000"/>
              <a:buFont typeface="Arial" panose="020B0604020202020204" pitchFamily="34" charset="0"/>
              <a:buChar char="•"/>
            </a:pPr>
            <a:r>
              <a:rPr lang="en-US" sz="2400" dirty="0">
                <a:solidFill>
                  <a:srgbClr val="FFFFFF"/>
                </a:solidFill>
              </a:rPr>
              <a:t>Identify vocational themes and potential employers</a:t>
            </a:r>
          </a:p>
          <a:p>
            <a:pPr marL="342900" indent="-342900" algn="l">
              <a:buClr>
                <a:schemeClr val="bg1"/>
              </a:buClr>
              <a:buSzPct val="140000"/>
              <a:buFont typeface="Arial" panose="020B0604020202020204" pitchFamily="34" charset="0"/>
              <a:buChar char="•"/>
            </a:pPr>
            <a:r>
              <a:rPr lang="en-US" sz="2400" dirty="0">
                <a:solidFill>
                  <a:srgbClr val="FFFFFF"/>
                </a:solidFill>
              </a:rPr>
              <a:t>Prepare application materials for paid competitive employment and interview preparation</a:t>
            </a:r>
          </a:p>
          <a:p>
            <a:pPr marL="342900" indent="-342900" algn="l">
              <a:buClr>
                <a:schemeClr val="bg1"/>
              </a:buClr>
              <a:buSzPct val="140000"/>
              <a:buFont typeface="Arial" panose="020B0604020202020204" pitchFamily="34" charset="0"/>
              <a:buChar char="•"/>
            </a:pPr>
            <a:r>
              <a:rPr lang="en-US" sz="2400" dirty="0">
                <a:solidFill>
                  <a:srgbClr val="FFFFFF"/>
                </a:solidFill>
              </a:rPr>
              <a:t>Engage in Team work and </a:t>
            </a:r>
            <a:r>
              <a:rPr lang="en-US" sz="2400" b="1" dirty="0">
                <a:solidFill>
                  <a:srgbClr val="FFFFFF"/>
                </a:solidFill>
              </a:rPr>
              <a:t>Action-</a:t>
            </a:r>
            <a:r>
              <a:rPr lang="en-US" sz="2400" dirty="0">
                <a:solidFill>
                  <a:srgbClr val="FFFFFF"/>
                </a:solidFill>
              </a:rPr>
              <a:t>Placement Plan </a:t>
            </a:r>
          </a:p>
          <a:p>
            <a:pPr marL="342900" indent="-342900" algn="l">
              <a:buClr>
                <a:schemeClr val="bg1"/>
              </a:buClr>
              <a:buSzPct val="140000"/>
              <a:buFont typeface="Arial" panose="020B0604020202020204" pitchFamily="34" charset="0"/>
              <a:buChar char="•"/>
            </a:pPr>
            <a:r>
              <a:rPr lang="en-US" sz="2400" kern="1200" dirty="0">
                <a:solidFill>
                  <a:srgbClr val="FFFFFF"/>
                </a:solidFill>
                <a:latin typeface="+mn-lt"/>
                <a:ea typeface="+mn-ea"/>
                <a:cs typeface="+mn-cs"/>
              </a:rPr>
              <a:t>Be open to step out of </a:t>
            </a:r>
            <a:r>
              <a:rPr lang="en-US" sz="2400" b="1" kern="1200" dirty="0">
                <a:solidFill>
                  <a:srgbClr val="FFFFFF"/>
                </a:solidFill>
                <a:latin typeface="+mn-lt"/>
                <a:ea typeface="+mn-ea"/>
                <a:cs typeface="+mn-cs"/>
              </a:rPr>
              <a:t>comfort zones </a:t>
            </a:r>
            <a:r>
              <a:rPr lang="en-US" sz="2400" kern="1200" dirty="0">
                <a:solidFill>
                  <a:srgbClr val="FFFFFF"/>
                </a:solidFill>
                <a:latin typeface="+mn-lt"/>
                <a:ea typeface="+mn-ea"/>
                <a:cs typeface="+mn-cs"/>
              </a:rPr>
              <a:t>and grow</a:t>
            </a:r>
          </a:p>
          <a:p>
            <a:pPr algn="l"/>
            <a:endParaRPr lang="en-US" sz="2000" kern="1200" dirty="0">
              <a:solidFill>
                <a:srgbClr val="FFFFFF"/>
              </a:solidFill>
              <a:latin typeface="+mn-lt"/>
              <a:ea typeface="+mn-ea"/>
              <a:cs typeface="+mn-cs"/>
            </a:endParaRPr>
          </a:p>
        </p:txBody>
      </p:sp>
      <p:pic>
        <p:nvPicPr>
          <p:cNvPr id="29" name="Picture 28" descr="A screenshot of a cell phone&#10;&#10;Description automatically generated">
            <a:extLst>
              <a:ext uri="{FF2B5EF4-FFF2-40B4-BE49-F238E27FC236}">
                <a16:creationId xmlns:a16="http://schemas.microsoft.com/office/drawing/2014/main" id="{5063FC72-5519-8C49-9460-ECB68B6469A9}"/>
              </a:ext>
            </a:extLst>
          </p:cNvPr>
          <p:cNvPicPr>
            <a:picLocks noChangeAspect="1"/>
          </p:cNvPicPr>
          <p:nvPr/>
        </p:nvPicPr>
        <p:blipFill>
          <a:blip r:embed="rId4"/>
          <a:stretch>
            <a:fillRect/>
          </a:stretch>
        </p:blipFill>
        <p:spPr>
          <a:xfrm>
            <a:off x="7338558" y="3770764"/>
            <a:ext cx="4572000" cy="2349500"/>
          </a:xfrm>
          <a:prstGeom prst="rect">
            <a:avLst/>
          </a:prstGeom>
        </p:spPr>
      </p:pic>
      <p:pic>
        <p:nvPicPr>
          <p:cNvPr id="38" name="Picture 37" descr="A close up of a blackboard&#10;&#10;Description automatically generated">
            <a:extLst>
              <a:ext uri="{FF2B5EF4-FFF2-40B4-BE49-F238E27FC236}">
                <a16:creationId xmlns:a16="http://schemas.microsoft.com/office/drawing/2014/main" id="{24D019A0-59DD-D343-A4F3-DE9083833A3D}"/>
              </a:ext>
            </a:extLst>
          </p:cNvPr>
          <p:cNvPicPr>
            <a:picLocks noChangeAspect="1"/>
          </p:cNvPicPr>
          <p:nvPr/>
        </p:nvPicPr>
        <p:blipFill>
          <a:blip r:embed="rId5"/>
          <a:stretch>
            <a:fillRect/>
          </a:stretch>
        </p:blipFill>
        <p:spPr>
          <a:xfrm>
            <a:off x="7842416" y="220350"/>
            <a:ext cx="3351924" cy="3330064"/>
          </a:xfrm>
          <a:prstGeom prst="rect">
            <a:avLst/>
          </a:prstGeom>
        </p:spPr>
      </p:pic>
    </p:spTree>
    <p:extLst>
      <p:ext uri="{BB962C8B-B14F-4D97-AF65-F5344CB8AC3E}">
        <p14:creationId xmlns:p14="http://schemas.microsoft.com/office/powerpoint/2010/main" val="3970046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571CBE9-4E2E-AF4C-89E2-043B207D9C55}"/>
              </a:ext>
            </a:extLst>
          </p:cNvPr>
          <p:cNvPicPr>
            <a:picLocks noChangeAspect="1"/>
          </p:cNvPicPr>
          <p:nvPr/>
        </p:nvPicPr>
        <p:blipFill>
          <a:blip r:embed="rId2"/>
          <a:stretch>
            <a:fillRect/>
          </a:stretch>
        </p:blipFill>
        <p:spPr>
          <a:xfrm>
            <a:off x="837128" y="326568"/>
            <a:ext cx="4304888" cy="4342080"/>
          </a:xfrm>
          <a:prstGeom prst="rect">
            <a:avLst/>
          </a:prstGeom>
        </p:spPr>
      </p:pic>
      <p:pic>
        <p:nvPicPr>
          <p:cNvPr id="31" name="Picture 30" descr="A picture containing text, linedrawing&#10;&#10;Description automatically generated">
            <a:extLst>
              <a:ext uri="{FF2B5EF4-FFF2-40B4-BE49-F238E27FC236}">
                <a16:creationId xmlns:a16="http://schemas.microsoft.com/office/drawing/2014/main" id="{028F7D4F-A86A-9345-8D78-277B2B7D6955}"/>
              </a:ext>
            </a:extLst>
          </p:cNvPr>
          <p:cNvPicPr>
            <a:picLocks noChangeAspect="1"/>
          </p:cNvPicPr>
          <p:nvPr/>
        </p:nvPicPr>
        <p:blipFill>
          <a:blip r:embed="rId3"/>
          <a:stretch>
            <a:fillRect/>
          </a:stretch>
        </p:blipFill>
        <p:spPr>
          <a:xfrm>
            <a:off x="7049986" y="363760"/>
            <a:ext cx="4304888" cy="4304888"/>
          </a:xfrm>
          <a:prstGeom prst="rect">
            <a:avLst/>
          </a:prstGeom>
        </p:spPr>
      </p:pic>
      <p:sp>
        <p:nvSpPr>
          <p:cNvPr id="6" name="TextBox 5">
            <a:extLst>
              <a:ext uri="{FF2B5EF4-FFF2-40B4-BE49-F238E27FC236}">
                <a16:creationId xmlns:a16="http://schemas.microsoft.com/office/drawing/2014/main" id="{CFA9E1B6-B0D8-CA46-8B93-27FB0706C120}"/>
              </a:ext>
            </a:extLst>
          </p:cNvPr>
          <p:cNvSpPr txBox="1"/>
          <p:nvPr/>
        </p:nvSpPr>
        <p:spPr>
          <a:xfrm>
            <a:off x="9178506" y="6366294"/>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9826F63F-3FC3-6940-87A0-A0350DE1529A}"/>
              </a:ext>
            </a:extLst>
          </p:cNvPr>
          <p:cNvSpPr txBox="1"/>
          <p:nvPr/>
        </p:nvSpPr>
        <p:spPr>
          <a:xfrm>
            <a:off x="8854067" y="5360020"/>
            <a:ext cx="3003395" cy="923330"/>
          </a:xfrm>
          <a:prstGeom prst="rect">
            <a:avLst/>
          </a:prstGeom>
          <a:noFill/>
        </p:spPr>
        <p:txBody>
          <a:bodyPr wrap="square" rtlCol="0">
            <a:spAutoFit/>
          </a:bodyPr>
          <a:lstStyle/>
          <a:p>
            <a:r>
              <a:rPr lang="en-US" dirty="0"/>
              <a:t>Humor, Creativity </a:t>
            </a:r>
          </a:p>
          <a:p>
            <a:r>
              <a:rPr lang="en-US" dirty="0"/>
              <a:t>and </a:t>
            </a:r>
          </a:p>
          <a:p>
            <a:r>
              <a:rPr lang="en-US" dirty="0"/>
              <a:t>Communication</a:t>
            </a:r>
          </a:p>
        </p:txBody>
      </p:sp>
    </p:spTree>
    <p:extLst>
      <p:ext uri="{BB962C8B-B14F-4D97-AF65-F5344CB8AC3E}">
        <p14:creationId xmlns:p14="http://schemas.microsoft.com/office/powerpoint/2010/main" val="151633799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C72EB-7443-F54F-852A-4A9F609EDCBE}"/>
              </a:ext>
            </a:extLst>
          </p:cNvPr>
          <p:cNvSpPr>
            <a:spLocks noGrp="1"/>
          </p:cNvSpPr>
          <p:nvPr>
            <p:ph type="title"/>
          </p:nvPr>
        </p:nvSpPr>
        <p:spPr>
          <a:xfrm>
            <a:off x="115410" y="339969"/>
            <a:ext cx="4243526" cy="6296089"/>
          </a:xfrm>
        </p:spPr>
        <p:txBody>
          <a:bodyPr anchor="ctr">
            <a:normAutofit fontScale="90000"/>
          </a:bodyPr>
          <a:lstStyle/>
          <a:p>
            <a:br>
              <a:rPr lang="en-US" sz="1700" b="0" dirty="0"/>
            </a:br>
            <a:r>
              <a:rPr lang="en-US" sz="1700" b="0" dirty="0"/>
              <a:t>Career Planning continued…..</a:t>
            </a:r>
            <a:br>
              <a:rPr lang="en-US" sz="1700" b="0" dirty="0"/>
            </a:br>
            <a:br>
              <a:rPr lang="en-US" sz="1700" b="0" dirty="0"/>
            </a:br>
            <a:br>
              <a:rPr lang="en-US" sz="1700" b="0" dirty="0"/>
            </a:br>
            <a:r>
              <a:rPr lang="en-US" sz="1700" b="0" dirty="0"/>
              <a:t>○ Plan Informational Interviews</a:t>
            </a:r>
            <a:br>
              <a:rPr lang="en-US" sz="1700" b="0" dirty="0"/>
            </a:br>
            <a:r>
              <a:rPr lang="en-US" sz="1700" b="0" dirty="0"/>
              <a:t>○ Arrange Job Shadowing </a:t>
            </a:r>
            <a:br>
              <a:rPr lang="en-US" sz="1700" b="0" dirty="0"/>
            </a:br>
            <a:r>
              <a:rPr lang="en-US" sz="1700" b="0" dirty="0"/>
              <a:t>○ Conduct Assessments</a:t>
            </a:r>
            <a:br>
              <a:rPr lang="en-US" sz="1700" b="0" dirty="0"/>
            </a:br>
            <a:r>
              <a:rPr lang="en-US" sz="1700" b="0" dirty="0"/>
              <a:t>○ Visit work environments that are aligned with job seeker goals and interests </a:t>
            </a:r>
            <a:br>
              <a:rPr lang="en-US" sz="1700" b="0" dirty="0"/>
            </a:br>
            <a:r>
              <a:rPr lang="en-US" sz="1700" b="0" dirty="0"/>
              <a:t>○ Engage in Networking</a:t>
            </a:r>
            <a:br>
              <a:rPr lang="en-US" sz="1700" b="0" dirty="0"/>
            </a:br>
            <a:r>
              <a:rPr lang="en-US" sz="1700" b="0" dirty="0"/>
              <a:t>○ Plan Travel Training</a:t>
            </a:r>
            <a:br>
              <a:rPr lang="en-US" sz="1700" b="0" dirty="0"/>
            </a:br>
            <a:r>
              <a:rPr lang="en-US" sz="1700" b="0" dirty="0"/>
              <a:t>○ Revisit and reassess approaches</a:t>
            </a:r>
            <a:br>
              <a:rPr lang="en-US" sz="1700" b="0" dirty="0"/>
            </a:br>
            <a:r>
              <a:rPr lang="en-US" sz="1700" b="0" dirty="0"/>
              <a:t>○ Maintain communication between stakeholders</a:t>
            </a:r>
            <a:br>
              <a:rPr lang="en-US" sz="1700" b="0" dirty="0"/>
            </a:br>
            <a:r>
              <a:rPr lang="en-US" sz="1700" b="0" dirty="0"/>
              <a:t>○ Utilize all available resources</a:t>
            </a:r>
            <a:br>
              <a:rPr lang="en-US" sz="1700" b="0" dirty="0"/>
            </a:br>
            <a:r>
              <a:rPr lang="en-US" sz="1700" b="0" dirty="0"/>
              <a:t>○ Foster Creativity and attention to detail </a:t>
            </a:r>
            <a:br>
              <a:rPr lang="en-US" sz="1700" b="0" dirty="0"/>
            </a:br>
            <a:br>
              <a:rPr lang="en-US" sz="1700" b="0" dirty="0"/>
            </a:br>
            <a:r>
              <a:rPr lang="en-US" sz="1700" b="0" dirty="0"/>
              <a:t>Steps after career exploration: What’s next?</a:t>
            </a:r>
            <a:br>
              <a:rPr lang="en-US" sz="1700" b="0" dirty="0"/>
            </a:br>
            <a:br>
              <a:rPr lang="en-US" sz="1700" b="0" dirty="0"/>
            </a:br>
            <a:r>
              <a:rPr lang="en-US" sz="1700" b="0" dirty="0"/>
              <a:t>○ Engage in Active job development</a:t>
            </a:r>
            <a:br>
              <a:rPr lang="en-US" sz="1700" b="0" dirty="0"/>
            </a:br>
            <a:r>
              <a:rPr lang="en-US" sz="1700" b="0" dirty="0"/>
              <a:t>○ Network and negotiate with employers</a:t>
            </a:r>
            <a:br>
              <a:rPr lang="en-US" sz="1700" b="0" dirty="0"/>
            </a:br>
            <a:r>
              <a:rPr lang="en-US" sz="1700" b="0" dirty="0"/>
              <a:t>○ Secure a job placement and put in place a support plan into effect</a:t>
            </a:r>
            <a:br>
              <a:rPr lang="en-US" sz="1700" b="0" dirty="0"/>
            </a:br>
            <a:r>
              <a:rPr lang="en-US" sz="1700" b="0" dirty="0"/>
              <a:t>○ Identify natural supports</a:t>
            </a:r>
            <a:br>
              <a:rPr lang="en-US" sz="1700" b="0" dirty="0"/>
            </a:br>
            <a:r>
              <a:rPr lang="en-US" sz="1700" b="0" dirty="0"/>
              <a:t>○ Advocate and encourage professional growth and advancement</a:t>
            </a:r>
            <a:br>
              <a:rPr lang="en-US" sz="1700" b="0" dirty="0"/>
            </a:br>
            <a:br>
              <a:rPr lang="en-US" sz="1700" b="0" dirty="0"/>
            </a:br>
            <a:br>
              <a:rPr lang="en-US" sz="1700" b="0" dirty="0"/>
            </a:br>
            <a:endParaRPr lang="en-US" sz="1700" b="0" dirty="0"/>
          </a:p>
        </p:txBody>
      </p:sp>
      <p:pic>
        <p:nvPicPr>
          <p:cNvPr id="5" name="Content Placeholder 4" descr="A person holding a book&#10;&#10;Description automatically generated">
            <a:extLst>
              <a:ext uri="{FF2B5EF4-FFF2-40B4-BE49-F238E27FC236}">
                <a16:creationId xmlns:a16="http://schemas.microsoft.com/office/drawing/2014/main" id="{CA24A0CB-E401-D946-9FE6-36F2EA08D9B8}"/>
              </a:ext>
            </a:extLst>
          </p:cNvPr>
          <p:cNvPicPr>
            <a:picLocks noGrp="1" noChangeAspect="1"/>
          </p:cNvPicPr>
          <p:nvPr>
            <p:ph idx="1"/>
          </p:nvPr>
        </p:nvPicPr>
        <p:blipFill>
          <a:blip r:embed="rId2"/>
          <a:stretch>
            <a:fillRect/>
          </a:stretch>
        </p:blipFill>
        <p:spPr>
          <a:xfrm>
            <a:off x="5912406" y="166146"/>
            <a:ext cx="2377860" cy="3170481"/>
          </a:xfrm>
          <a:effectLst/>
        </p:spPr>
      </p:pic>
      <p:pic>
        <p:nvPicPr>
          <p:cNvPr id="7" name="Picture 6" descr="A picture containing person, outdoor, holding, beverage&#10;&#10;Description automatically generated">
            <a:extLst>
              <a:ext uri="{FF2B5EF4-FFF2-40B4-BE49-F238E27FC236}">
                <a16:creationId xmlns:a16="http://schemas.microsoft.com/office/drawing/2014/main" id="{11A3AF01-E33E-F34C-9664-0DC2133C9D83}"/>
              </a:ext>
            </a:extLst>
          </p:cNvPr>
          <p:cNvPicPr>
            <a:picLocks noChangeAspect="1"/>
          </p:cNvPicPr>
          <p:nvPr/>
        </p:nvPicPr>
        <p:blipFill>
          <a:blip r:embed="rId3"/>
          <a:stretch>
            <a:fillRect/>
          </a:stretch>
        </p:blipFill>
        <p:spPr>
          <a:xfrm>
            <a:off x="9173344" y="166147"/>
            <a:ext cx="2377861" cy="3170481"/>
          </a:xfrm>
          <a:prstGeom prst="rect">
            <a:avLst/>
          </a:prstGeom>
        </p:spPr>
      </p:pic>
      <p:pic>
        <p:nvPicPr>
          <p:cNvPr id="11" name="Picture 10" descr="A person standing in front of a store&#10;&#10;Description automatically generated">
            <a:extLst>
              <a:ext uri="{FF2B5EF4-FFF2-40B4-BE49-F238E27FC236}">
                <a16:creationId xmlns:a16="http://schemas.microsoft.com/office/drawing/2014/main" id="{184A20BF-00FB-634C-8EF5-BC77CFA3E63D}"/>
              </a:ext>
            </a:extLst>
          </p:cNvPr>
          <p:cNvPicPr>
            <a:picLocks noChangeAspect="1"/>
          </p:cNvPicPr>
          <p:nvPr/>
        </p:nvPicPr>
        <p:blipFill>
          <a:blip r:embed="rId4"/>
          <a:stretch>
            <a:fillRect/>
          </a:stretch>
        </p:blipFill>
        <p:spPr>
          <a:xfrm>
            <a:off x="7685345" y="3465577"/>
            <a:ext cx="2377861" cy="3170481"/>
          </a:xfrm>
          <a:prstGeom prst="rect">
            <a:avLst/>
          </a:prstGeom>
        </p:spPr>
      </p:pic>
    </p:spTree>
    <p:extLst>
      <p:ext uri="{BB962C8B-B14F-4D97-AF65-F5344CB8AC3E}">
        <p14:creationId xmlns:p14="http://schemas.microsoft.com/office/powerpoint/2010/main" val="37358507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250"/>
                                        <p:tgtEl>
                                          <p:spTgt spid="7"/>
                                        </p:tgtEl>
                                      </p:cBhvr>
                                    </p:animEffect>
                                    <p:anim calcmode="lin" valueType="num">
                                      <p:cBhvr>
                                        <p:cTn id="15" dur="1250" fill="hold"/>
                                        <p:tgtEl>
                                          <p:spTgt spid="7"/>
                                        </p:tgtEl>
                                        <p:attrNameLst>
                                          <p:attrName>ppt_x</p:attrName>
                                        </p:attrNameLst>
                                      </p:cBhvr>
                                      <p:tavLst>
                                        <p:tav tm="0">
                                          <p:val>
                                            <p:strVal val="#ppt_x"/>
                                          </p:val>
                                        </p:tav>
                                        <p:tav tm="100000">
                                          <p:val>
                                            <p:strVal val="#ppt_x"/>
                                          </p:val>
                                        </p:tav>
                                      </p:tavLst>
                                    </p:anim>
                                    <p:anim calcmode="lin" valueType="num">
                                      <p:cBhvr>
                                        <p:cTn id="16" dur="1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250"/>
                                        <p:tgtEl>
                                          <p:spTgt spid="11"/>
                                        </p:tgtEl>
                                      </p:cBhvr>
                                    </p:animEffect>
                                    <p:anim calcmode="lin" valueType="num">
                                      <p:cBhvr>
                                        <p:cTn id="22" dur="1250" fill="hold"/>
                                        <p:tgtEl>
                                          <p:spTgt spid="11"/>
                                        </p:tgtEl>
                                        <p:attrNameLst>
                                          <p:attrName>ppt_x</p:attrName>
                                        </p:attrNameLst>
                                      </p:cBhvr>
                                      <p:tavLst>
                                        <p:tav tm="0">
                                          <p:val>
                                            <p:strVal val="#ppt_x"/>
                                          </p:val>
                                        </p:tav>
                                        <p:tav tm="100000">
                                          <p:val>
                                            <p:strVal val="#ppt_x"/>
                                          </p:val>
                                        </p:tav>
                                      </p:tavLst>
                                    </p:anim>
                                    <p:anim calcmode="lin" valueType="num">
                                      <p:cBhvr>
                                        <p:cTn id="23" dur="1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27C3-C181-454F-ADBD-F3C0F6ECFF68}"/>
              </a:ext>
            </a:extLst>
          </p:cNvPr>
          <p:cNvSpPr>
            <a:spLocks noGrp="1"/>
          </p:cNvSpPr>
          <p:nvPr>
            <p:ph type="title"/>
          </p:nvPr>
        </p:nvSpPr>
        <p:spPr>
          <a:xfrm>
            <a:off x="810000" y="447188"/>
            <a:ext cx="10571998" cy="970450"/>
          </a:xfrm>
          <a:effectLst/>
        </p:spPr>
        <p:txBody>
          <a:bodyPr anchor="ctr">
            <a:normAutofit/>
          </a:bodyPr>
          <a:lstStyle/>
          <a:p>
            <a:pPr algn="ctr"/>
            <a:r>
              <a:rPr lang="en-US" sz="2800" b="0" dirty="0">
                <a:solidFill>
                  <a:schemeClr val="tx1"/>
                </a:solidFill>
              </a:rPr>
              <a:t>Team Molly</a:t>
            </a:r>
          </a:p>
        </p:txBody>
      </p:sp>
      <p:sp>
        <p:nvSpPr>
          <p:cNvPr id="3" name="Content Placeholder 2">
            <a:extLst>
              <a:ext uri="{FF2B5EF4-FFF2-40B4-BE49-F238E27FC236}">
                <a16:creationId xmlns:a16="http://schemas.microsoft.com/office/drawing/2014/main" id="{AFF9BA15-DECB-6545-9626-2A8716BEDCF3}"/>
              </a:ext>
            </a:extLst>
          </p:cNvPr>
          <p:cNvSpPr>
            <a:spLocks noGrp="1"/>
          </p:cNvSpPr>
          <p:nvPr>
            <p:ph idx="1"/>
          </p:nvPr>
        </p:nvSpPr>
        <p:spPr>
          <a:xfrm>
            <a:off x="1115732" y="3013023"/>
            <a:ext cx="9966953" cy="3397789"/>
          </a:xfrm>
          <a:effectLst/>
        </p:spPr>
        <p:txBody>
          <a:bodyPr>
            <a:normAutofit/>
          </a:bodyPr>
          <a:lstStyle/>
          <a:p>
            <a:pPr marL="0" indent="0">
              <a:buNone/>
            </a:pPr>
            <a:r>
              <a:rPr lang="en-US" dirty="0"/>
              <a:t>Molly has been successfully employed at her worksite for 7 months now. She enjoys working at Walgreens and has been fortunate to have a supportive employer that is willing to accommodate her needs and support her continued growth. Molly has made friends at her worksite and enjoys hanging out with her peers during break times. Molly has a great support system that allows her to succeed. Molly is also a musician and songwriter. Molly is an active member of SAAC (Self- Advocacy Advisory Council) and loves collecting rocks from various places around the world. Walgreens is another stepping stone for Molly in her professional career as she learns how to navigate the world on her own with a little help from her friends</a:t>
            </a:r>
          </a:p>
        </p:txBody>
      </p:sp>
    </p:spTree>
    <p:extLst>
      <p:ext uri="{BB962C8B-B14F-4D97-AF65-F5344CB8AC3E}">
        <p14:creationId xmlns:p14="http://schemas.microsoft.com/office/powerpoint/2010/main" val="2699678675"/>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0E6DB0CB55D44CAA842E65D9F6502E" ma:contentTypeVersion="7" ma:contentTypeDescription="Create a new document." ma:contentTypeScope="" ma:versionID="886ec28da372301fb36295c0d53099bc">
  <xsd:schema xmlns:xsd="http://www.w3.org/2001/XMLSchema" xmlns:xs="http://www.w3.org/2001/XMLSchema" xmlns:p="http://schemas.microsoft.com/office/2006/metadata/properties" xmlns:ns2="86c3e62d-623f-492a-8eb0-273eb463fc0c" targetNamespace="http://schemas.microsoft.com/office/2006/metadata/properties" ma:root="true" ma:fieldsID="ceaf9ab50babfce8e60135fce974f93a" ns2:_="">
    <xsd:import namespace="86c3e62d-623f-492a-8eb0-273eb463fc0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3e62d-623f-492a-8eb0-273eb463fc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BBAB8E-9255-4C2C-BD14-81FC98C07B32}"/>
</file>

<file path=customXml/itemProps2.xml><?xml version="1.0" encoding="utf-8"?>
<ds:datastoreItem xmlns:ds="http://schemas.openxmlformats.org/officeDocument/2006/customXml" ds:itemID="{E1686DEB-55EC-4A71-9331-0BD9FD1BEACB}"/>
</file>

<file path=customXml/itemProps3.xml><?xml version="1.0" encoding="utf-8"?>
<ds:datastoreItem xmlns:ds="http://schemas.openxmlformats.org/officeDocument/2006/customXml" ds:itemID="{44C31693-113A-4663-987E-03A5798B8902}"/>
</file>

<file path=docProps/app.xml><?xml version="1.0" encoding="utf-8"?>
<Properties xmlns="http://schemas.openxmlformats.org/officeDocument/2006/extended-properties" xmlns:vt="http://schemas.openxmlformats.org/officeDocument/2006/docPropsVTypes">
  <TotalTime>163</TotalTime>
  <Words>255</Words>
  <Application>Microsoft Macintosh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2</vt:lpstr>
      <vt:lpstr>Quotable</vt:lpstr>
      <vt:lpstr> </vt:lpstr>
      <vt:lpstr>PowerPoint Presentation</vt:lpstr>
      <vt:lpstr>PowerPoint Presentation</vt:lpstr>
      <vt:lpstr> Career Planning continued…..   ○ Plan Informational Interviews ○ Arrange Job Shadowing  ○ Conduct Assessments ○ Visit work environments that are aligned with job seeker goals and interests  ○ Engage in Networking ○ Plan Travel Training ○ Revisit and reassess approaches ○ Maintain communication between stakeholders ○ Utilize all available resources ○ Foster Creativity and attention to detail   Steps after career exploration: What’s next?  ○ Engage in Active job development ○ Network and negotiate with employers ○ Secure a job placement and put in place a support plan into effect ○ Identify natural supports ○ Advocate and encourage professional growth and advancement   </vt:lpstr>
      <vt:lpstr>Team Molly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Theodora Kamenidis</dc:creator>
  <cp:lastModifiedBy>Theodora Kamenidis</cp:lastModifiedBy>
  <cp:revision>34</cp:revision>
  <dcterms:created xsi:type="dcterms:W3CDTF">2019-05-30T00:05:43Z</dcterms:created>
  <dcterms:modified xsi:type="dcterms:W3CDTF">2019-06-09T12:40:43Z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0x0101009C0E6DB0CB55D44CAA842E65D9F6502E</vt:lpwstr>
  </property>
</Properties>
</file>