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94" r:id="rId2"/>
    <p:sldId id="299" r:id="rId3"/>
    <p:sldId id="270" r:id="rId4"/>
    <p:sldId id="301" r:id="rId5"/>
    <p:sldId id="276" r:id="rId6"/>
    <p:sldId id="302" r:id="rId7"/>
    <p:sldId id="281" r:id="rId8"/>
    <p:sldId id="282" r:id="rId9"/>
    <p:sldId id="303" r:id="rId10"/>
    <p:sldId id="306" r:id="rId11"/>
    <p:sldId id="307" r:id="rId12"/>
    <p:sldId id="308" r:id="rId13"/>
    <p:sldId id="311" r:id="rId14"/>
    <p:sldId id="312" r:id="rId15"/>
    <p:sldId id="309" r:id="rId16"/>
    <p:sldId id="310" r:id="rId17"/>
    <p:sldId id="304" r:id="rId18"/>
    <p:sldId id="300" r:id="rId19"/>
    <p:sldId id="313" r:id="rId20"/>
  </p:sldIdLst>
  <p:sldSz cx="9144000" cy="6858000" type="screen4x3"/>
  <p:notesSz cx="7023100" cy="9309100"/>
  <p:defaultTextStyle>
    <a:defPPr>
      <a:defRPr lang="en-US"/>
    </a:defPPr>
    <a:lvl1pPr algn="l" rtl="0" fontAlgn="base">
      <a:spcBef>
        <a:spcPct val="0"/>
      </a:spcBef>
      <a:spcAft>
        <a:spcPct val="0"/>
      </a:spcAft>
      <a:defRPr sz="1400" kern="1200">
        <a:solidFill>
          <a:schemeClr val="tx1"/>
        </a:solidFill>
        <a:latin typeface="Georgia" pitchFamily="18" charset="0"/>
        <a:ea typeface="+mn-ea"/>
        <a:cs typeface="+mn-cs"/>
      </a:defRPr>
    </a:lvl1pPr>
    <a:lvl2pPr marL="457200" algn="l" rtl="0" fontAlgn="base">
      <a:spcBef>
        <a:spcPct val="0"/>
      </a:spcBef>
      <a:spcAft>
        <a:spcPct val="0"/>
      </a:spcAft>
      <a:defRPr sz="1400" kern="1200">
        <a:solidFill>
          <a:schemeClr val="tx1"/>
        </a:solidFill>
        <a:latin typeface="Georgia" pitchFamily="18" charset="0"/>
        <a:ea typeface="+mn-ea"/>
        <a:cs typeface="+mn-cs"/>
      </a:defRPr>
    </a:lvl2pPr>
    <a:lvl3pPr marL="914400" algn="l" rtl="0" fontAlgn="base">
      <a:spcBef>
        <a:spcPct val="0"/>
      </a:spcBef>
      <a:spcAft>
        <a:spcPct val="0"/>
      </a:spcAft>
      <a:defRPr sz="1400" kern="1200">
        <a:solidFill>
          <a:schemeClr val="tx1"/>
        </a:solidFill>
        <a:latin typeface="Georgia" pitchFamily="18" charset="0"/>
        <a:ea typeface="+mn-ea"/>
        <a:cs typeface="+mn-cs"/>
      </a:defRPr>
    </a:lvl3pPr>
    <a:lvl4pPr marL="1371600" algn="l" rtl="0" fontAlgn="base">
      <a:spcBef>
        <a:spcPct val="0"/>
      </a:spcBef>
      <a:spcAft>
        <a:spcPct val="0"/>
      </a:spcAft>
      <a:defRPr sz="1400" kern="1200">
        <a:solidFill>
          <a:schemeClr val="tx1"/>
        </a:solidFill>
        <a:latin typeface="Georgia" pitchFamily="18" charset="0"/>
        <a:ea typeface="+mn-ea"/>
        <a:cs typeface="+mn-cs"/>
      </a:defRPr>
    </a:lvl4pPr>
    <a:lvl5pPr marL="1828800" algn="l" rtl="0" fontAlgn="base">
      <a:spcBef>
        <a:spcPct val="0"/>
      </a:spcBef>
      <a:spcAft>
        <a:spcPct val="0"/>
      </a:spcAft>
      <a:defRPr sz="1400" kern="1200">
        <a:solidFill>
          <a:schemeClr val="tx1"/>
        </a:solidFill>
        <a:latin typeface="Georgia" pitchFamily="18" charset="0"/>
        <a:ea typeface="+mn-ea"/>
        <a:cs typeface="+mn-cs"/>
      </a:defRPr>
    </a:lvl5pPr>
    <a:lvl6pPr marL="2286000" algn="l" defTabSz="914400" rtl="0" eaLnBrk="1" latinLnBrk="0" hangingPunct="1">
      <a:defRPr sz="1400" kern="1200">
        <a:solidFill>
          <a:schemeClr val="tx1"/>
        </a:solidFill>
        <a:latin typeface="Georgia" pitchFamily="18" charset="0"/>
        <a:ea typeface="+mn-ea"/>
        <a:cs typeface="+mn-cs"/>
      </a:defRPr>
    </a:lvl6pPr>
    <a:lvl7pPr marL="2743200" algn="l" defTabSz="914400" rtl="0" eaLnBrk="1" latinLnBrk="0" hangingPunct="1">
      <a:defRPr sz="1400" kern="1200">
        <a:solidFill>
          <a:schemeClr val="tx1"/>
        </a:solidFill>
        <a:latin typeface="Georgia" pitchFamily="18" charset="0"/>
        <a:ea typeface="+mn-ea"/>
        <a:cs typeface="+mn-cs"/>
      </a:defRPr>
    </a:lvl7pPr>
    <a:lvl8pPr marL="3200400" algn="l" defTabSz="914400" rtl="0" eaLnBrk="1" latinLnBrk="0" hangingPunct="1">
      <a:defRPr sz="1400" kern="1200">
        <a:solidFill>
          <a:schemeClr val="tx1"/>
        </a:solidFill>
        <a:latin typeface="Georgia" pitchFamily="18" charset="0"/>
        <a:ea typeface="+mn-ea"/>
        <a:cs typeface="+mn-cs"/>
      </a:defRPr>
    </a:lvl8pPr>
    <a:lvl9pPr marL="3657600" algn="l" defTabSz="914400" rtl="0" eaLnBrk="1" latinLnBrk="0" hangingPunct="1">
      <a:defRPr sz="1400" kern="1200">
        <a:solidFill>
          <a:schemeClr val="tx1"/>
        </a:solidFill>
        <a:latin typeface="Georgi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hr, Kathy"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1EFC"/>
    <a:srgbClr val="000000"/>
    <a:srgbClr val="E238B5"/>
    <a:srgbClr val="800080"/>
    <a:srgbClr val="4D904A"/>
    <a:srgbClr val="6CB268"/>
    <a:srgbClr val="FF3300"/>
    <a:srgbClr val="005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08" autoAdjust="0"/>
    <p:restoredTop sz="93233" autoAdjust="0"/>
  </p:normalViewPr>
  <p:slideViewPr>
    <p:cSldViewPr>
      <p:cViewPr>
        <p:scale>
          <a:sx n="93" d="100"/>
          <a:sy n="93" d="100"/>
        </p:scale>
        <p:origin x="-216" y="-1128"/>
      </p:cViewPr>
      <p:guideLst>
        <p:guide orient="horz" pos="2160"/>
        <p:guide pos="2880"/>
      </p:guideLst>
    </p:cSldViewPr>
  </p:slideViewPr>
  <p:outlineViewPr>
    <p:cViewPr>
      <p:scale>
        <a:sx n="33" d="100"/>
        <a:sy n="33" d="100"/>
      </p:scale>
      <p:origin x="0" y="1253"/>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482DE75C-2D33-46AD-B46C-1E931EDEC9F0}" type="datetimeFigureOut">
              <a:rPr lang="en-US" smtClean="0"/>
              <a:t>2/9/17</a:t>
            </a:fld>
            <a:endParaRPr lang="en-US" dirty="0"/>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4C064F95-6225-443C-97D5-97F08F4BE90B}" type="slidenum">
              <a:rPr lang="en-US" smtClean="0"/>
              <a:t>‹#›</a:t>
            </a:fld>
            <a:endParaRPr lang="en-US" dirty="0"/>
          </a:p>
        </p:txBody>
      </p:sp>
    </p:spTree>
    <p:extLst>
      <p:ext uri="{BB962C8B-B14F-4D97-AF65-F5344CB8AC3E}">
        <p14:creationId xmlns:p14="http://schemas.microsoft.com/office/powerpoint/2010/main" val="3865833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2" y="0"/>
            <a:ext cx="3043979" cy="465773"/>
          </a:xfrm>
          <a:prstGeom prst="rect">
            <a:avLst/>
          </a:prstGeom>
          <a:noFill/>
          <a:ln w="9525">
            <a:noFill/>
            <a:miter lim="800000"/>
            <a:headEnd/>
            <a:tailEnd/>
          </a:ln>
          <a:effectLst/>
        </p:spPr>
        <p:txBody>
          <a:bodyPr vert="horz" wrap="square" lIns="93308" tIns="46654" rIns="93308" bIns="46654" numCol="1" anchor="t" anchorCtr="0" compatLnSpc="1">
            <a:prstTxWarp prst="textNoShape">
              <a:avLst/>
            </a:prstTxWarp>
          </a:bodyPr>
          <a:lstStyle>
            <a:lvl1pPr>
              <a:defRPr sz="1200"/>
            </a:lvl1pPr>
          </a:lstStyle>
          <a:p>
            <a:pPr>
              <a:defRPr/>
            </a:pPr>
            <a:endParaRPr lang="en-US" dirty="0"/>
          </a:p>
        </p:txBody>
      </p:sp>
      <p:sp>
        <p:nvSpPr>
          <p:cNvPr id="55299" name="Rectangle 3"/>
          <p:cNvSpPr>
            <a:spLocks noGrp="1" noChangeArrowheads="1"/>
          </p:cNvSpPr>
          <p:nvPr>
            <p:ph type="dt" idx="1"/>
          </p:nvPr>
        </p:nvSpPr>
        <p:spPr bwMode="auto">
          <a:xfrm>
            <a:off x="3977532" y="0"/>
            <a:ext cx="3043979" cy="465773"/>
          </a:xfrm>
          <a:prstGeom prst="rect">
            <a:avLst/>
          </a:prstGeom>
          <a:noFill/>
          <a:ln w="9525">
            <a:noFill/>
            <a:miter lim="800000"/>
            <a:headEnd/>
            <a:tailEnd/>
          </a:ln>
          <a:effectLst/>
        </p:spPr>
        <p:txBody>
          <a:bodyPr vert="horz" wrap="square" lIns="93308" tIns="46654" rIns="93308" bIns="46654" numCol="1" anchor="t" anchorCtr="0" compatLnSpc="1">
            <a:prstTxWarp prst="textNoShape">
              <a:avLst/>
            </a:prstTxWarp>
          </a:bodyPr>
          <a:lstStyle>
            <a:lvl1pPr algn="r">
              <a:defRPr sz="1200"/>
            </a:lvl1pPr>
          </a:lstStyle>
          <a:p>
            <a:pPr>
              <a:defRPr/>
            </a:pPr>
            <a:fld id="{5F8CC9F6-B2DE-433C-B164-F67D99944847}" type="datetimeFigureOut">
              <a:rPr lang="en-US"/>
              <a:pPr>
                <a:defRPr/>
              </a:pPr>
              <a:t>2/9/17</a:t>
            </a:fld>
            <a:endParaRPr lang="en-US" dirty="0"/>
          </a:p>
        </p:txBody>
      </p:sp>
      <p:sp>
        <p:nvSpPr>
          <p:cNvPr id="11268"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2946" y="4422460"/>
            <a:ext cx="5617208" cy="4188778"/>
          </a:xfrm>
          <a:prstGeom prst="rect">
            <a:avLst/>
          </a:prstGeom>
          <a:noFill/>
          <a:ln w="9525">
            <a:noFill/>
            <a:miter lim="800000"/>
            <a:headEnd/>
            <a:tailEnd/>
          </a:ln>
          <a:effectLst/>
        </p:spPr>
        <p:txBody>
          <a:bodyPr vert="horz" wrap="square" lIns="93308" tIns="46654" rIns="93308"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2" y="8841739"/>
            <a:ext cx="3043979" cy="465773"/>
          </a:xfrm>
          <a:prstGeom prst="rect">
            <a:avLst/>
          </a:prstGeom>
          <a:noFill/>
          <a:ln w="9525">
            <a:noFill/>
            <a:miter lim="800000"/>
            <a:headEnd/>
            <a:tailEnd/>
          </a:ln>
          <a:effectLst/>
        </p:spPr>
        <p:txBody>
          <a:bodyPr vert="horz" wrap="square" lIns="93308" tIns="46654" rIns="93308" bIns="46654" numCol="1" anchor="b" anchorCtr="0" compatLnSpc="1">
            <a:prstTxWarp prst="textNoShape">
              <a:avLst/>
            </a:prstTxWarp>
          </a:bodyPr>
          <a:lstStyle>
            <a:lvl1pPr>
              <a:defRPr sz="1200"/>
            </a:lvl1pPr>
          </a:lstStyle>
          <a:p>
            <a:pPr>
              <a:defRPr/>
            </a:pPr>
            <a:endParaRPr lang="en-US" dirty="0"/>
          </a:p>
        </p:txBody>
      </p:sp>
      <p:sp>
        <p:nvSpPr>
          <p:cNvPr id="55303" name="Rectangle 7"/>
          <p:cNvSpPr>
            <a:spLocks noGrp="1" noChangeArrowheads="1"/>
          </p:cNvSpPr>
          <p:nvPr>
            <p:ph type="sldNum" sz="quarter" idx="5"/>
          </p:nvPr>
        </p:nvSpPr>
        <p:spPr bwMode="auto">
          <a:xfrm>
            <a:off x="3977532" y="8841739"/>
            <a:ext cx="3043979" cy="465773"/>
          </a:xfrm>
          <a:prstGeom prst="rect">
            <a:avLst/>
          </a:prstGeom>
          <a:noFill/>
          <a:ln w="9525">
            <a:noFill/>
            <a:miter lim="800000"/>
            <a:headEnd/>
            <a:tailEnd/>
          </a:ln>
          <a:effectLst/>
        </p:spPr>
        <p:txBody>
          <a:bodyPr vert="horz" wrap="square" lIns="93308" tIns="46654" rIns="93308" bIns="46654" numCol="1" anchor="b" anchorCtr="0" compatLnSpc="1">
            <a:prstTxWarp prst="textNoShape">
              <a:avLst/>
            </a:prstTxWarp>
          </a:bodyPr>
          <a:lstStyle>
            <a:lvl1pPr algn="r">
              <a:defRPr sz="1200"/>
            </a:lvl1pPr>
          </a:lstStyle>
          <a:p>
            <a:pPr>
              <a:defRPr/>
            </a:pPr>
            <a:fld id="{43E5C2DF-9116-40F5-98D4-4A7CFB2516BF}" type="slidenum">
              <a:rPr lang="en-US"/>
              <a:pPr>
                <a:defRPr/>
              </a:pPr>
              <a:t>‹#›</a:t>
            </a:fld>
            <a:endParaRPr lang="en-US" dirty="0"/>
          </a:p>
        </p:txBody>
      </p:sp>
    </p:spTree>
    <p:extLst>
      <p:ext uri="{BB962C8B-B14F-4D97-AF65-F5344CB8AC3E}">
        <p14:creationId xmlns:p14="http://schemas.microsoft.com/office/powerpoint/2010/main" val="875581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 HM start</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a:t>
            </a:fld>
            <a:endParaRPr lang="en-US" dirty="0"/>
          </a:p>
        </p:txBody>
      </p:sp>
    </p:spTree>
    <p:extLst>
      <p:ext uri="{BB962C8B-B14F-4D97-AF65-F5344CB8AC3E}">
        <p14:creationId xmlns:p14="http://schemas.microsoft.com/office/powerpoint/2010/main" val="752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KW</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10</a:t>
            </a:fld>
            <a:endParaRPr lang="en-US" dirty="0"/>
          </a:p>
        </p:txBody>
      </p:sp>
    </p:spTree>
    <p:extLst>
      <p:ext uri="{BB962C8B-B14F-4D97-AF65-F5344CB8AC3E}">
        <p14:creationId xmlns:p14="http://schemas.microsoft.com/office/powerpoint/2010/main" val="2343532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p>
          <a:p>
            <a:r>
              <a:rPr lang="en-US" dirty="0" smtClean="0"/>
              <a:t>Enterprise Holdings was one of the top employers across the state in FY 2016 and is on that same track for FY 2016</a:t>
            </a:r>
          </a:p>
          <a:p>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11</a:t>
            </a:fld>
            <a:endParaRPr lang="en-US" dirty="0"/>
          </a:p>
        </p:txBody>
      </p:sp>
    </p:spTree>
    <p:extLst>
      <p:ext uri="{BB962C8B-B14F-4D97-AF65-F5344CB8AC3E}">
        <p14:creationId xmlns:p14="http://schemas.microsoft.com/office/powerpoint/2010/main" val="382933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KW</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12</a:t>
            </a:fld>
            <a:endParaRPr lang="en-US" dirty="0"/>
          </a:p>
        </p:txBody>
      </p:sp>
    </p:spTree>
    <p:extLst>
      <p:ext uri="{BB962C8B-B14F-4D97-AF65-F5344CB8AC3E}">
        <p14:creationId xmlns:p14="http://schemas.microsoft.com/office/powerpoint/2010/main" val="1708059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eaLnBrk="1" hangingPunct="1">
              <a:spcBef>
                <a:spcPct val="0"/>
              </a:spcBef>
            </a:pPr>
            <a:r>
              <a:rPr lang="en-US" dirty="0" smtClean="0"/>
              <a:t>HM</a:t>
            </a:r>
          </a:p>
        </p:txBody>
      </p:sp>
      <p:sp>
        <p:nvSpPr>
          <p:cNvPr id="25603" name="Slide Number Placeholder 3"/>
          <p:cNvSpPr txBox="1">
            <a:spLocks noGrp="1"/>
          </p:cNvSpPr>
          <p:nvPr/>
        </p:nvSpPr>
        <p:spPr bwMode="auto">
          <a:xfrm>
            <a:off x="3977532" y="8841739"/>
            <a:ext cx="3043979" cy="465773"/>
          </a:xfrm>
          <a:prstGeom prst="rect">
            <a:avLst/>
          </a:prstGeom>
          <a:noFill/>
          <a:ln w="9525">
            <a:noFill/>
            <a:miter lim="800000"/>
            <a:headEnd/>
            <a:tailEnd/>
          </a:ln>
        </p:spPr>
        <p:txBody>
          <a:bodyPr lIns="93308" tIns="46654" rIns="93308" bIns="46654" anchor="b"/>
          <a:lstStyle/>
          <a:p>
            <a:pPr algn="r"/>
            <a:fld id="{6808C80E-0B8C-4B79-9445-458389F165D6}" type="slidenum">
              <a:rPr lang="en-US" sz="1200">
                <a:latin typeface="Times" pitchFamily="18" charset="0"/>
              </a:rPr>
              <a:pPr algn="r"/>
              <a:t>13</a:t>
            </a:fld>
            <a:endParaRPr lang="en-US" sz="1200" dirty="0">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14</a:t>
            </a:fld>
            <a:endParaRPr lang="en-US" dirty="0"/>
          </a:p>
        </p:txBody>
      </p:sp>
    </p:spTree>
    <p:extLst>
      <p:ext uri="{BB962C8B-B14F-4D97-AF65-F5344CB8AC3E}">
        <p14:creationId xmlns:p14="http://schemas.microsoft.com/office/powerpoint/2010/main" val="3074869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p>
          <a:p>
            <a:r>
              <a:rPr lang="en-US" dirty="0" smtClean="0"/>
              <a:t>Over four years 120 scholarship were given out</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15</a:t>
            </a:fld>
            <a:endParaRPr lang="en-US" dirty="0"/>
          </a:p>
        </p:txBody>
      </p:sp>
    </p:spTree>
    <p:extLst>
      <p:ext uri="{BB962C8B-B14F-4D97-AF65-F5344CB8AC3E}">
        <p14:creationId xmlns:p14="http://schemas.microsoft.com/office/powerpoint/2010/main" val="1331328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KW</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16</a:t>
            </a:fld>
            <a:endParaRPr lang="en-US" dirty="0"/>
          </a:p>
        </p:txBody>
      </p:sp>
    </p:spTree>
    <p:extLst>
      <p:ext uri="{BB962C8B-B14F-4D97-AF65-F5344CB8AC3E}">
        <p14:creationId xmlns:p14="http://schemas.microsoft.com/office/powerpoint/2010/main" val="1331328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KW</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17</a:t>
            </a:fld>
            <a:endParaRPr lang="en-US" dirty="0"/>
          </a:p>
        </p:txBody>
      </p:sp>
    </p:spTree>
    <p:extLst>
      <p:ext uri="{BB962C8B-B14F-4D97-AF65-F5344CB8AC3E}">
        <p14:creationId xmlns:p14="http://schemas.microsoft.com/office/powerpoint/2010/main" val="2529808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18</a:t>
            </a:fld>
            <a:endParaRPr lang="en-US" dirty="0"/>
          </a:p>
        </p:txBody>
      </p:sp>
    </p:spTree>
    <p:extLst>
      <p:ext uri="{BB962C8B-B14F-4D97-AF65-F5344CB8AC3E}">
        <p14:creationId xmlns:p14="http://schemas.microsoft.com/office/powerpoint/2010/main" val="1046124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KW</a:t>
            </a:r>
            <a:r>
              <a:rPr lang="en-US" baseline="0" smtClean="0"/>
              <a:t> and HM</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19</a:t>
            </a:fld>
            <a:endParaRPr lang="en-US" dirty="0"/>
          </a:p>
        </p:txBody>
      </p:sp>
    </p:spTree>
    <p:extLst>
      <p:ext uri="{BB962C8B-B14F-4D97-AF65-F5344CB8AC3E}">
        <p14:creationId xmlns:p14="http://schemas.microsoft.com/office/powerpoint/2010/main" val="116398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2</a:t>
            </a:fld>
            <a:endParaRPr lang="en-US" dirty="0"/>
          </a:p>
        </p:txBody>
      </p:sp>
    </p:spTree>
    <p:extLst>
      <p:ext uri="{BB962C8B-B14F-4D97-AF65-F5344CB8AC3E}">
        <p14:creationId xmlns:p14="http://schemas.microsoft.com/office/powerpoint/2010/main" val="419238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pPr eaLnBrk="1" hangingPunct="1">
              <a:spcBef>
                <a:spcPct val="0"/>
              </a:spcBef>
            </a:pPr>
            <a:r>
              <a:rPr lang="en-US" dirty="0" smtClean="0"/>
              <a:t>KW</a:t>
            </a:r>
          </a:p>
        </p:txBody>
      </p:sp>
      <p:sp>
        <p:nvSpPr>
          <p:cNvPr id="15363" name="Slide Number Placeholder 3"/>
          <p:cNvSpPr txBox="1">
            <a:spLocks noGrp="1"/>
          </p:cNvSpPr>
          <p:nvPr/>
        </p:nvSpPr>
        <p:spPr bwMode="auto">
          <a:xfrm>
            <a:off x="3977532" y="8841739"/>
            <a:ext cx="3043979" cy="465773"/>
          </a:xfrm>
          <a:prstGeom prst="rect">
            <a:avLst/>
          </a:prstGeom>
          <a:noFill/>
          <a:ln w="9525">
            <a:noFill/>
            <a:miter lim="800000"/>
            <a:headEnd/>
            <a:tailEnd/>
          </a:ln>
        </p:spPr>
        <p:txBody>
          <a:bodyPr lIns="93308" tIns="46654" rIns="93308" bIns="46654" anchor="b"/>
          <a:lstStyle/>
          <a:p>
            <a:pPr algn="r"/>
            <a:fld id="{6B7AA17E-BACD-4CFB-8F16-0A94215ED6C8}" type="slidenum">
              <a:rPr lang="en-US" sz="1200">
                <a:latin typeface="Times" pitchFamily="18" charset="0"/>
              </a:rPr>
              <a:pPr algn="r"/>
              <a:t>3</a:t>
            </a:fld>
            <a:endParaRPr lang="en-US" sz="1200" dirty="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pPr eaLnBrk="1" hangingPunct="1">
              <a:spcBef>
                <a:spcPct val="0"/>
              </a:spcBef>
            </a:pPr>
            <a:r>
              <a:rPr lang="en-US" dirty="0" smtClean="0"/>
              <a:t>KW</a:t>
            </a:r>
          </a:p>
        </p:txBody>
      </p:sp>
      <p:sp>
        <p:nvSpPr>
          <p:cNvPr id="15363" name="Slide Number Placeholder 3"/>
          <p:cNvSpPr txBox="1">
            <a:spLocks noGrp="1"/>
          </p:cNvSpPr>
          <p:nvPr/>
        </p:nvSpPr>
        <p:spPr bwMode="auto">
          <a:xfrm>
            <a:off x="3977532" y="8841739"/>
            <a:ext cx="3043979" cy="465773"/>
          </a:xfrm>
          <a:prstGeom prst="rect">
            <a:avLst/>
          </a:prstGeom>
          <a:noFill/>
          <a:ln w="9525">
            <a:noFill/>
            <a:miter lim="800000"/>
            <a:headEnd/>
            <a:tailEnd/>
          </a:ln>
        </p:spPr>
        <p:txBody>
          <a:bodyPr lIns="93308" tIns="46654" rIns="93308" bIns="46654" anchor="b"/>
          <a:lstStyle/>
          <a:p>
            <a:pPr algn="r"/>
            <a:fld id="{6B7AA17E-BACD-4CFB-8F16-0A94215ED6C8}" type="slidenum">
              <a:rPr lang="en-US" sz="1200">
                <a:latin typeface="Times" pitchFamily="18" charset="0"/>
              </a:rPr>
              <a:pPr algn="r"/>
              <a:t>4</a:t>
            </a:fld>
            <a:endParaRPr lang="en-US" sz="1200" dirty="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5</a:t>
            </a:fld>
            <a:endParaRPr lang="en-US" dirty="0"/>
          </a:p>
        </p:txBody>
      </p:sp>
    </p:spTree>
    <p:extLst>
      <p:ext uri="{BB962C8B-B14F-4D97-AF65-F5344CB8AC3E}">
        <p14:creationId xmlns:p14="http://schemas.microsoft.com/office/powerpoint/2010/main" val="162542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 </a:t>
            </a:r>
          </a:p>
          <a:p>
            <a:r>
              <a:rPr lang="en-US" dirty="0" smtClean="0"/>
              <a:t>On average each collaborative has 21</a:t>
            </a:r>
            <a:r>
              <a:rPr lang="en-US" baseline="0" dirty="0" smtClean="0"/>
              <a:t> agencies that they work with</a:t>
            </a:r>
          </a:p>
          <a:p>
            <a:r>
              <a:rPr lang="en-US" baseline="0" dirty="0" smtClean="0"/>
              <a:t>On Average each collaborative works with 5 state agencies</a:t>
            </a:r>
          </a:p>
          <a:p>
            <a:r>
              <a:rPr lang="en-US" baseline="0" dirty="0" smtClean="0"/>
              <a:t>Over 200 employers</a:t>
            </a:r>
          </a:p>
          <a:p>
            <a:r>
              <a:rPr lang="en-US" baseline="0" dirty="0" smtClean="0"/>
              <a:t>On average we each work with 5 work force development entities</a:t>
            </a:r>
          </a:p>
          <a:p>
            <a:endParaRPr lang="en-US" baseline="0" dirty="0" smtClean="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6</a:t>
            </a:fld>
            <a:endParaRPr lang="en-US" dirty="0"/>
          </a:p>
        </p:txBody>
      </p:sp>
    </p:spTree>
    <p:extLst>
      <p:ext uri="{BB962C8B-B14F-4D97-AF65-F5344CB8AC3E}">
        <p14:creationId xmlns:p14="http://schemas.microsoft.com/office/powerpoint/2010/main" val="257011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pPr eaLnBrk="1" hangingPunct="1">
              <a:spcBef>
                <a:spcPct val="0"/>
              </a:spcBef>
            </a:pPr>
            <a:r>
              <a:rPr lang="en-US" dirty="0" smtClean="0"/>
              <a:t>KW</a:t>
            </a:r>
          </a:p>
        </p:txBody>
      </p:sp>
      <p:sp>
        <p:nvSpPr>
          <p:cNvPr id="18435" name="Slide Number Placeholder 3"/>
          <p:cNvSpPr txBox="1">
            <a:spLocks noGrp="1"/>
          </p:cNvSpPr>
          <p:nvPr/>
        </p:nvSpPr>
        <p:spPr bwMode="auto">
          <a:xfrm>
            <a:off x="3977532" y="8841739"/>
            <a:ext cx="3043979" cy="465773"/>
          </a:xfrm>
          <a:prstGeom prst="rect">
            <a:avLst/>
          </a:prstGeom>
          <a:noFill/>
          <a:ln w="9525">
            <a:noFill/>
            <a:miter lim="800000"/>
            <a:headEnd/>
            <a:tailEnd/>
          </a:ln>
        </p:spPr>
        <p:txBody>
          <a:bodyPr lIns="93308" tIns="46654" rIns="93308" bIns="46654" anchor="b"/>
          <a:lstStyle/>
          <a:p>
            <a:pPr algn="r"/>
            <a:fld id="{4A49B2C2-A09E-488D-99E6-465AAB2423E2}" type="slidenum">
              <a:rPr lang="en-US" sz="1200">
                <a:latin typeface="Times" pitchFamily="18" charset="0"/>
              </a:rPr>
              <a:pPr algn="r"/>
              <a:t>7</a:t>
            </a:fld>
            <a:endParaRPr lang="en-US" sz="1200" dirty="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eaLnBrk="1" hangingPunct="1">
              <a:spcBef>
                <a:spcPct val="0"/>
              </a:spcBef>
            </a:pPr>
            <a:r>
              <a:rPr lang="en-US" dirty="0" smtClean="0"/>
              <a:t>KW</a:t>
            </a:r>
          </a:p>
        </p:txBody>
      </p:sp>
      <p:sp>
        <p:nvSpPr>
          <p:cNvPr id="20483" name="Slide Number Placeholder 3"/>
          <p:cNvSpPr txBox="1">
            <a:spLocks noGrp="1"/>
          </p:cNvSpPr>
          <p:nvPr/>
        </p:nvSpPr>
        <p:spPr bwMode="auto">
          <a:xfrm>
            <a:off x="3977532" y="8841739"/>
            <a:ext cx="3043979" cy="465773"/>
          </a:xfrm>
          <a:prstGeom prst="rect">
            <a:avLst/>
          </a:prstGeom>
          <a:noFill/>
          <a:ln w="9525">
            <a:noFill/>
            <a:miter lim="800000"/>
            <a:headEnd/>
            <a:tailEnd/>
          </a:ln>
        </p:spPr>
        <p:txBody>
          <a:bodyPr lIns="93308" tIns="46654" rIns="93308" bIns="46654" anchor="b"/>
          <a:lstStyle/>
          <a:p>
            <a:pPr algn="r"/>
            <a:fld id="{1B6A3446-508C-463D-A7D6-83E524FC1920}" type="slidenum">
              <a:rPr lang="en-US" sz="1200">
                <a:latin typeface="Times" pitchFamily="18" charset="0"/>
              </a:rPr>
              <a:pPr algn="r"/>
              <a:t>8</a:t>
            </a:fld>
            <a:endParaRPr lang="en-US" sz="1200" dirty="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a:t>
            </a:r>
            <a:endParaRPr lang="en-US" dirty="0"/>
          </a:p>
        </p:txBody>
      </p:sp>
      <p:sp>
        <p:nvSpPr>
          <p:cNvPr id="4" name="Slide Number Placeholder 3"/>
          <p:cNvSpPr>
            <a:spLocks noGrp="1"/>
          </p:cNvSpPr>
          <p:nvPr>
            <p:ph type="sldNum" sz="quarter" idx="10"/>
          </p:nvPr>
        </p:nvSpPr>
        <p:spPr/>
        <p:txBody>
          <a:bodyPr/>
          <a:lstStyle/>
          <a:p>
            <a:pPr>
              <a:defRPr/>
            </a:pPr>
            <a:fld id="{43E5C2DF-9116-40F5-98D4-4A7CFB2516BF}" type="slidenum">
              <a:rPr lang="en-US" smtClean="0"/>
              <a:pPr>
                <a:defRPr/>
              </a:pPr>
              <a:t>9</a:t>
            </a:fld>
            <a:endParaRPr lang="en-US" dirty="0"/>
          </a:p>
        </p:txBody>
      </p:sp>
    </p:spTree>
    <p:extLst>
      <p:ext uri="{BB962C8B-B14F-4D97-AF65-F5344CB8AC3E}">
        <p14:creationId xmlns:p14="http://schemas.microsoft.com/office/powerpoint/2010/main" val="376402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AA64D1F-59B1-45A6-8933-73A01C7F4945}" type="datetime1">
              <a:rPr lang="en-US"/>
              <a:pPr>
                <a:defRPr/>
              </a:pPr>
              <a:t>2/9/17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FE23DC94-6096-4C35-993E-CB2AFDDD624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3615F185-3303-4DE8-A6F4-9F9F3677A2C0}" type="datetime1">
              <a:rPr lang="en-US"/>
              <a:pPr>
                <a:defRPr/>
              </a:pPr>
              <a:t>2/9/17</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3B051D4-63BA-40F5-B763-7AC669C4986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EA49023C-9544-40F3-86A6-37BAE804D8EA}" type="datetime1">
              <a:rPr lang="en-US"/>
              <a:pPr>
                <a:defRPr/>
              </a:pPr>
              <a:t>2/9/17</a:t>
            </a:fld>
            <a:endParaRPr lang="en-US" dirty="0"/>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dirty="0"/>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494CDFF0-E08D-4E6A-BB7E-2A81CF9CDED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F88FD79-CC5C-4301-9B00-F363BA9AC154}" type="datetime1">
              <a:rPr lang="en-US"/>
              <a:pPr>
                <a:defRPr/>
              </a:pPr>
              <a:t>2/9/17</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A137D655-2665-408E-AF18-C4D689AB4F1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8" name="Date Placeholder 1"/>
          <p:cNvSpPr>
            <a:spLocks noGrp="1"/>
          </p:cNvSpPr>
          <p:nvPr>
            <p:ph type="dt" sz="half" idx="10"/>
          </p:nvPr>
        </p:nvSpPr>
        <p:spPr/>
        <p:txBody>
          <a:bodyPr/>
          <a:lstStyle>
            <a:lvl1pPr>
              <a:defRPr/>
            </a:lvl1pPr>
          </a:lstStyle>
          <a:p>
            <a:pPr>
              <a:defRPr/>
            </a:pPr>
            <a:fld id="{86BBA2B6-1D99-4E91-876E-233A75601C87}" type="datetime1">
              <a:rPr lang="en-US"/>
              <a:pPr>
                <a:defRPr/>
              </a:pPr>
              <a:t>2/9/17</a:t>
            </a:fld>
            <a:endParaRPr lang="en-US" dirty="0"/>
          </a:p>
        </p:txBody>
      </p:sp>
      <p:sp>
        <p:nvSpPr>
          <p:cNvPr id="9" name="Footer Placeholder 2"/>
          <p:cNvSpPr>
            <a:spLocks noGrp="1"/>
          </p:cNvSpPr>
          <p:nvPr>
            <p:ph type="ftr" sz="quarter" idx="11"/>
          </p:nvPr>
        </p:nvSpPr>
        <p:spPr/>
        <p:txBody>
          <a:bodyPr/>
          <a:lstStyle>
            <a:lvl1pPr>
              <a:defRPr/>
            </a:lvl1pPr>
          </a:lstStyle>
          <a:p>
            <a:pPr>
              <a:defRPr/>
            </a:pPr>
            <a:endParaRPr lang="en-US" dirty="0"/>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B3A0810F-B0FF-411A-ADE0-E97CA500019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76200087-4FA8-495E-9797-6284E7DE47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fld id="{F3A240EB-0EBA-4880-B1D0-868939EDDAC6}" type="datetime1">
              <a:rPr lang="en-US"/>
              <a:pPr>
                <a:defRPr/>
              </a:pPr>
              <a:t>2/9/17</a:t>
            </a:fld>
            <a:endParaRPr lang="en-US" dirty="0"/>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10688467-7630-431A-8763-0BC074D8A87D}"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2A1349E0-9C07-4058-AE26-D413F4666B8F}" type="datetime1">
              <a:rPr lang="en-US"/>
              <a:pPr>
                <a:defRPr/>
              </a:pPr>
              <a:t>2/9/17</a:t>
            </a:fld>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F5F659-F44F-4B07-A061-9C57D29840CF}" type="datetime1">
              <a:rPr lang="en-US"/>
              <a:pPr>
                <a:defRPr/>
              </a:pPr>
              <a:t>2/9/17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01989E1-FF32-46ED-A6A3-66BDB28833D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1E521AC9-A139-4AEC-91CD-A48B873AF664}"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fld id="{16396528-19F5-48DA-9ADA-99F153A0AF34}" type="datetime1">
              <a:rPr lang="en-US"/>
              <a:pPr>
                <a:defRPr/>
              </a:pPr>
              <a:t>2/9/17</a:t>
            </a:fld>
            <a:endParaRPr lang="en-US" dirty="0"/>
          </a:p>
        </p:txBody>
      </p:sp>
      <p:sp>
        <p:nvSpPr>
          <p:cNvPr id="15" name="Footer Placeholder 4"/>
          <p:cNvSpPr>
            <a:spLocks noGrp="1"/>
          </p:cNvSpPr>
          <p:nvPr>
            <p:ph type="ftr" sz="quarter" idx="12"/>
          </p:nvPr>
        </p:nvSpPr>
        <p:spPr/>
        <p:txBody>
          <a:bodyPr/>
          <a:lstStyle>
            <a:lvl1pP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defRPr>
            </a:lvl1pPr>
          </a:lstStyle>
          <a:p>
            <a:pPr>
              <a:defRPr/>
            </a:pPr>
            <a:fld id="{8801FBDF-4C0C-4598-87B9-820FA954964B}" type="datetime1">
              <a:rPr lang="en-US"/>
              <a:pPr>
                <a:defRPr/>
              </a:pPr>
              <a:t>2/9/17</a:t>
            </a:fld>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wrap="square" lIns="91440" tIns="45720" rIns="91440" bIns="45720" numCol="1" anchor="t" anchorCtr="0" compatLnSpc="1">
            <a:prstTxWarp prst="textNoShape">
              <a:avLst/>
            </a:prstTxWarp>
          </a:bodyPr>
          <a:lstStyle>
            <a:lvl1pPr>
              <a:defRPr sz="1200">
                <a:solidFill>
                  <a:srgbClr val="FFFFFF"/>
                </a:solidFill>
              </a:defRPr>
            </a:lvl1pPr>
          </a:lstStyle>
          <a:p>
            <a:pPr>
              <a:defRPr/>
            </a:pPr>
            <a:endParaRPr lang="en-US" dirty="0"/>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sz="1800" dirty="0">
              <a:latin typeface="+mn-lt"/>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defRPr>
            </a:lvl1pPr>
          </a:lstStyle>
          <a:p>
            <a:pPr>
              <a:defRPr/>
            </a:pPr>
            <a:fld id="{CE0D41B0-0C42-4FE8-B59E-8C82F4F6B6C3}" type="slidenum">
              <a:rPr lang="en-US"/>
              <a:pPr>
                <a:defRPr/>
              </a:pPr>
              <a:t>‹#›</a:t>
            </a:fld>
            <a:endParaRPr lang="en-US" dirty="0"/>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sz="quarter" idx="4294967295"/>
          </p:nvPr>
        </p:nvSpPr>
        <p:spPr>
          <a:xfrm>
            <a:off x="319881" y="1524000"/>
            <a:ext cx="8504238" cy="4800600"/>
          </a:xfrm>
        </p:spPr>
        <p:txBody>
          <a:bodyPr/>
          <a:lstStyle/>
          <a:p>
            <a:pPr marL="0" indent="0" algn="r">
              <a:buFont typeface="Wingdings 2" pitchFamily="18" charset="2"/>
              <a:buNone/>
              <a:defRPr/>
            </a:pPr>
            <a:endParaRPr lang="en-US" sz="1400" dirty="0" smtClean="0">
              <a:solidFill>
                <a:srgbClr val="0000FF"/>
              </a:solidFill>
            </a:endParaRPr>
          </a:p>
          <a:p>
            <a:pPr marL="0" indent="0" algn="ctr">
              <a:buFont typeface="Wingdings 2" pitchFamily="18" charset="2"/>
              <a:buNone/>
              <a:defRPr/>
            </a:pPr>
            <a:endParaRPr lang="en-US" sz="1400" dirty="0" smtClean="0">
              <a:solidFill>
                <a:srgbClr val="0000FF"/>
              </a:solidFill>
            </a:endParaRPr>
          </a:p>
          <a:p>
            <a:pPr marL="0" indent="0">
              <a:buFont typeface="Wingdings 2" pitchFamily="18" charset="2"/>
              <a:buNone/>
              <a:defRPr/>
            </a:pPr>
            <a:endParaRPr lang="en-US" sz="1400" dirty="0" smtClean="0">
              <a:solidFill>
                <a:srgbClr val="0000FF"/>
              </a:solidFill>
            </a:endParaRPr>
          </a:p>
          <a:p>
            <a:pPr marL="0" indent="0">
              <a:buFont typeface="Wingdings 2" pitchFamily="18" charset="2"/>
              <a:buNone/>
              <a:defRPr/>
            </a:pPr>
            <a:endParaRPr lang="en-US" sz="3600" u="sng" dirty="0" smtClean="0">
              <a:solidFill>
                <a:srgbClr val="2E1EFC"/>
              </a:solidFill>
            </a:endParaRPr>
          </a:p>
          <a:p>
            <a:pPr marL="0" indent="0">
              <a:buFont typeface="Wingdings 2" pitchFamily="18" charset="2"/>
              <a:buNone/>
              <a:defRPr/>
            </a:pPr>
            <a:endParaRPr lang="en-US" sz="3600" u="sng" dirty="0" smtClean="0">
              <a:solidFill>
                <a:srgbClr val="2E1EFC"/>
              </a:solidFill>
            </a:endParaRPr>
          </a:p>
          <a:p>
            <a:pPr marL="0" indent="0" algn="ctr">
              <a:buFont typeface="Wingdings 2" pitchFamily="18" charset="2"/>
              <a:buNone/>
              <a:defRPr/>
            </a:pPr>
            <a:endParaRPr lang="en-US" sz="1600" u="sng" dirty="0" smtClean="0">
              <a:solidFill>
                <a:srgbClr val="2E1EFC"/>
              </a:solidFill>
            </a:endParaRPr>
          </a:p>
          <a:p>
            <a:pPr marL="0" indent="0" algn="ctr">
              <a:buFont typeface="Wingdings 2" pitchFamily="18" charset="2"/>
              <a:buNone/>
              <a:defRPr/>
            </a:pPr>
            <a:endParaRPr lang="en-US" sz="3200" b="1" dirty="0" smtClean="0">
              <a:solidFill>
                <a:srgbClr val="2E1EFC"/>
              </a:solidFill>
            </a:endParaRPr>
          </a:p>
          <a:p>
            <a:pPr marL="0" indent="0" algn="ctr">
              <a:buFont typeface="Wingdings 2" pitchFamily="18" charset="2"/>
              <a:buNone/>
              <a:defRPr/>
            </a:pPr>
            <a:endParaRPr lang="en-US" sz="1050" b="1" dirty="0">
              <a:solidFill>
                <a:srgbClr val="2E1EFC"/>
              </a:solidFill>
            </a:endParaRPr>
          </a:p>
          <a:p>
            <a:pPr marL="0" indent="0" algn="ctr">
              <a:buFont typeface="Wingdings 2" pitchFamily="18" charset="2"/>
              <a:buNone/>
              <a:defRPr/>
            </a:pPr>
            <a:r>
              <a:rPr lang="en-US" sz="2400" b="1" dirty="0" smtClean="0">
                <a:latin typeface="Arial" panose="020B0604020202020204" pitchFamily="34" charset="0"/>
                <a:cs typeface="Arial" panose="020B0604020202020204" pitchFamily="34" charset="0"/>
              </a:rPr>
              <a:t>Working Together = SUCCESS</a:t>
            </a:r>
          </a:p>
          <a:p>
            <a:pPr marL="0" indent="0" algn="ctr">
              <a:buFont typeface="Wingdings 2" pitchFamily="18" charset="2"/>
              <a:buNone/>
              <a:defRPr/>
            </a:pPr>
            <a:r>
              <a:rPr lang="en-US" sz="2400" b="1" dirty="0" smtClean="0">
                <a:latin typeface="Arial" panose="020B0604020202020204" pitchFamily="34" charset="0"/>
                <a:cs typeface="Arial" panose="020B0604020202020204" pitchFamily="34" charset="0"/>
              </a:rPr>
              <a:t>Building </a:t>
            </a:r>
            <a:r>
              <a:rPr lang="en-US" sz="2400" b="1" dirty="0">
                <a:latin typeface="Arial" panose="020B0604020202020204" pitchFamily="34" charset="0"/>
                <a:cs typeface="Arial" panose="020B0604020202020204" pitchFamily="34" charset="0"/>
              </a:rPr>
              <a:t>on </a:t>
            </a:r>
            <a:r>
              <a:rPr lang="en-US" sz="2400" b="1" dirty="0" smtClean="0">
                <a:latin typeface="Arial" panose="020B0604020202020204" pitchFamily="34" charset="0"/>
                <a:cs typeface="Arial" panose="020B0604020202020204" pitchFamily="34" charset="0"/>
              </a:rPr>
              <a:t>Success and </a:t>
            </a:r>
            <a:r>
              <a:rPr lang="en-US" sz="2400" b="1" dirty="0">
                <a:latin typeface="Arial" panose="020B0604020202020204" pitchFamily="34" charset="0"/>
                <a:cs typeface="Arial" panose="020B0604020202020204" pitchFamily="34" charset="0"/>
              </a:rPr>
              <a:t>Expanding Employment </a:t>
            </a:r>
            <a:r>
              <a:rPr lang="en-US" sz="2400" b="1" dirty="0" smtClean="0">
                <a:latin typeface="Arial" panose="020B0604020202020204" pitchFamily="34" charset="0"/>
                <a:cs typeface="Arial" panose="020B0604020202020204" pitchFamily="34" charset="0"/>
              </a:rPr>
              <a:t>Opportunities</a:t>
            </a:r>
            <a:endParaRPr lang="en-US" sz="2400" dirty="0">
              <a:latin typeface="Arial" panose="020B0604020202020204" pitchFamily="34" charset="0"/>
              <a:cs typeface="Arial" panose="020B0604020202020204" pitchFamily="34" charset="0"/>
            </a:endParaRPr>
          </a:p>
          <a:p>
            <a:pPr marL="0" indent="0" algn="r">
              <a:buNone/>
            </a:pPr>
            <a:r>
              <a:rPr lang="en-US" sz="2400" b="1" dirty="0" smtClean="0">
                <a:latin typeface="Arial" panose="020B0604020202020204" pitchFamily="34" charset="0"/>
                <a:cs typeface="Arial" panose="020B0604020202020204" pitchFamily="34" charset="0"/>
              </a:rPr>
              <a:t>November </a:t>
            </a:r>
            <a:r>
              <a:rPr lang="en-US" sz="2400" b="1" dirty="0">
                <a:latin typeface="Arial" panose="020B0604020202020204" pitchFamily="34" charset="0"/>
                <a:cs typeface="Arial" panose="020B0604020202020204" pitchFamily="34" charset="0"/>
              </a:rPr>
              <a:t>30, 2016</a:t>
            </a:r>
          </a:p>
          <a:p>
            <a:pPr algn="r"/>
            <a:endParaRPr lang="en-US" sz="2400" b="1" dirty="0" smtClean="0"/>
          </a:p>
          <a:p>
            <a:pPr algn="ctr">
              <a:defRPr/>
            </a:pPr>
            <a:endParaRPr lang="en-US" sz="1400" dirty="0" smtClean="0">
              <a:solidFill>
                <a:srgbClr val="0000FF"/>
              </a:solidFill>
            </a:endParaRPr>
          </a:p>
          <a:p>
            <a:pPr marL="0" indent="0" algn="r">
              <a:buFont typeface="Wingdings 2" pitchFamily="18" charset="2"/>
              <a:buNone/>
              <a:defRPr/>
            </a:pPr>
            <a:r>
              <a:rPr lang="en-US" sz="1400" dirty="0" smtClean="0">
                <a:solidFill>
                  <a:srgbClr val="0000FF"/>
                </a:solidFill>
              </a:rPr>
              <a:t>						</a:t>
            </a:r>
          </a:p>
          <a:p>
            <a:pPr marL="0" indent="0" algn="r">
              <a:buFont typeface="Wingdings 2" pitchFamily="18" charset="2"/>
              <a:buNone/>
              <a:defRPr/>
            </a:pPr>
            <a:r>
              <a:rPr lang="en-US" sz="1400" dirty="0" smtClean="0">
                <a:solidFill>
                  <a:srgbClr val="0000FF"/>
                </a:solidFill>
              </a:rPr>
              <a:t>					 </a:t>
            </a:r>
          </a:p>
          <a:p>
            <a:pPr marL="0" indent="0" algn="r">
              <a:buFont typeface="Wingdings 2" pitchFamily="18" charset="2"/>
              <a:buNone/>
              <a:defRPr/>
            </a:pPr>
            <a:endParaRPr lang="en-US" sz="1400" dirty="0" smtClean="0">
              <a:solidFill>
                <a:srgbClr val="0000FF"/>
              </a:solidFill>
            </a:endParaRPr>
          </a:p>
          <a:p>
            <a:pPr marL="0" indent="0" algn="r">
              <a:buFont typeface="Wingdings 2" pitchFamily="18" charset="2"/>
              <a:buNone/>
              <a:defRPr/>
            </a:pPr>
            <a:endParaRPr lang="en-US" sz="1400" dirty="0" smtClean="0">
              <a:solidFill>
                <a:srgbClr val="0000FF"/>
              </a:solidFill>
            </a:endParaRPr>
          </a:p>
          <a:p>
            <a:pPr marL="0" indent="0" algn="ctr">
              <a:buFont typeface="Wingdings 2" pitchFamily="18" charset="2"/>
              <a:buNone/>
              <a:defRPr/>
            </a:pPr>
            <a:endParaRPr lang="en-US" sz="1400" dirty="0" smtClean="0">
              <a:solidFill>
                <a:srgbClr val="0000FF"/>
              </a:solidFill>
            </a:endParaRPr>
          </a:p>
          <a:p>
            <a:pPr marL="0" indent="0" algn="r">
              <a:buFont typeface="Wingdings 2" pitchFamily="18" charset="2"/>
              <a:buNone/>
              <a:defRPr/>
            </a:pPr>
            <a:r>
              <a:rPr lang="en-US" sz="1400" dirty="0" smtClean="0">
                <a:solidFill>
                  <a:srgbClr val="0000FF"/>
                </a:solidFill>
              </a:rPr>
              <a:t>                                  </a:t>
            </a:r>
          </a:p>
          <a:p>
            <a:pPr marL="0" indent="0" algn="r">
              <a:buFont typeface="Wingdings 2" pitchFamily="18" charset="2"/>
              <a:buNone/>
              <a:defRPr/>
            </a:pPr>
            <a:endParaRPr lang="en-US" sz="1400" dirty="0" smtClean="0">
              <a:solidFill>
                <a:srgbClr val="0000FF"/>
              </a:solidFill>
            </a:endParaRPr>
          </a:p>
          <a:p>
            <a:pPr marL="0" indent="0" algn="ctr">
              <a:buFont typeface="Wingdings 2" pitchFamily="18" charset="2"/>
              <a:buNone/>
              <a:defRPr/>
            </a:pPr>
            <a:endParaRPr lang="en-US" sz="1400" dirty="0" smtClean="0">
              <a:solidFill>
                <a:srgbClr val="0000FF"/>
              </a:solidFill>
            </a:endParaRPr>
          </a:p>
        </p:txBody>
      </p:sp>
      <p:sp>
        <p:nvSpPr>
          <p:cNvPr id="12289" name="Rectangle 2"/>
          <p:cNvSpPr>
            <a:spLocks noGrp="1"/>
          </p:cNvSpPr>
          <p:nvPr>
            <p:ph type="title" idx="4294967295"/>
          </p:nvPr>
        </p:nvSpPr>
        <p:spPr>
          <a:xfrm>
            <a:off x="381000" y="228600"/>
            <a:ext cx="8382000" cy="1066800"/>
          </a:xfrm>
          <a:ln w="9525">
            <a:solidFill>
              <a:schemeClr val="tx1"/>
            </a:solidFill>
            <a:prstDash val="solid"/>
          </a:ln>
        </p:spPr>
        <p:style>
          <a:lnRef idx="2">
            <a:schemeClr val="accent5"/>
          </a:lnRef>
          <a:fillRef idx="1">
            <a:schemeClr val="lt1"/>
          </a:fillRef>
          <a:effectRef idx="0">
            <a:schemeClr val="accent5"/>
          </a:effectRef>
          <a:fontRef idx="minor">
            <a:schemeClr val="dk1"/>
          </a:fontRef>
        </p:style>
        <p:txBody>
          <a:bodyPr/>
          <a:lstStyle/>
          <a:p>
            <a:r>
              <a:rPr lang="en-US" sz="2900" u="sng" dirty="0" smtClean="0">
                <a:solidFill>
                  <a:srgbClr val="2E1EFC"/>
                </a:solidFill>
              </a:rPr>
              <a:t/>
            </a:r>
            <a:br>
              <a:rPr lang="en-US" sz="2900" u="sng" dirty="0" smtClean="0">
                <a:solidFill>
                  <a:srgbClr val="2E1EFC"/>
                </a:solidFill>
              </a:rPr>
            </a:br>
            <a:r>
              <a:rPr lang="en-US" sz="2900" u="sng" dirty="0" smtClean="0">
                <a:solidFill>
                  <a:srgbClr val="2E1EFC"/>
                </a:solidFill>
              </a:rPr>
              <a:t/>
            </a:r>
            <a:br>
              <a:rPr lang="en-US" sz="2900" u="sng" dirty="0" smtClean="0">
                <a:solidFill>
                  <a:srgbClr val="2E1EFC"/>
                </a:solidFill>
              </a:rPr>
            </a:br>
            <a:r>
              <a:rPr lang="en-US" sz="2900" u="sng" dirty="0" smtClean="0">
                <a:solidFill>
                  <a:srgbClr val="2E1EFC"/>
                </a:solidFill>
              </a:rPr>
              <a:t/>
            </a:r>
            <a:br>
              <a:rPr lang="en-US" sz="2900" u="sng" dirty="0" smtClean="0">
                <a:solidFill>
                  <a:srgbClr val="2E1EFC"/>
                </a:solidFill>
              </a:rPr>
            </a:br>
            <a:r>
              <a:rPr lang="en-US" sz="3200" b="1" u="sng" dirty="0" smtClean="0">
                <a:solidFill>
                  <a:schemeClr val="tx1"/>
                </a:solidFill>
                <a:latin typeface="Arial" panose="020B0604020202020204" pitchFamily="34" charset="0"/>
                <a:cs typeface="Arial" panose="020B0604020202020204" pitchFamily="34" charset="0"/>
              </a:rPr>
              <a:t>Five Placements Are Better Than One:</a:t>
            </a:r>
            <a:br>
              <a:rPr lang="en-US" sz="3200" b="1" u="sng" dirty="0" smtClean="0">
                <a:solidFill>
                  <a:schemeClr val="tx1"/>
                </a:solidFill>
                <a:latin typeface="Arial" panose="020B0604020202020204" pitchFamily="34" charset="0"/>
                <a:cs typeface="Arial" panose="020B0604020202020204" pitchFamily="34" charset="0"/>
              </a:rPr>
            </a:br>
            <a:r>
              <a:rPr lang="en-US" sz="3200" b="1" u="sng" dirty="0" smtClean="0">
                <a:solidFill>
                  <a:schemeClr val="tx1"/>
                </a:solidFill>
                <a:latin typeface="Arial" panose="020B0604020202020204" pitchFamily="34" charset="0"/>
                <a:cs typeface="Arial" panose="020B0604020202020204" pitchFamily="34" charset="0"/>
              </a:rPr>
              <a:t>The Power of Collaboration!</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85800" y="1905000"/>
            <a:ext cx="3619292" cy="196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345" y="1842731"/>
            <a:ext cx="3616722" cy="203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b="1" dirty="0" smtClean="0">
                <a:solidFill>
                  <a:schemeClr val="tx1"/>
                </a:solidFill>
                <a:latin typeface="Arial" panose="020B0604020202020204" pitchFamily="34" charset="0"/>
                <a:cs typeface="Arial" panose="020B0604020202020204" pitchFamily="34" charset="0"/>
              </a:rPr>
              <a:t>Employer Quote</a:t>
            </a:r>
            <a:endParaRPr lang="en-US" sz="2800" b="1" dirty="0">
              <a:solidFill>
                <a:schemeClr val="tx1"/>
              </a:solidFill>
              <a:latin typeface="Arial" panose="020B0604020202020204" pitchFamily="34" charset="0"/>
              <a:cs typeface="Arial" panose="020B0604020202020204" pitchFamily="34" charset="0"/>
            </a:endParaRPr>
          </a:p>
        </p:txBody>
      </p:sp>
      <p:sp>
        <p:nvSpPr>
          <p:cNvPr id="7" name="Content Placeholder 6"/>
          <p:cNvSpPr>
            <a:spLocks noGrp="1"/>
          </p:cNvSpPr>
          <p:nvPr>
            <p:ph sz="quarter" idx="1"/>
          </p:nvPr>
        </p:nvSpPr>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“I reached out to GBEC to fill an open position we had in a medium size busy law practice. Their response time was incredible and within a few days we had several candidates interested in the position, one of which we hired and has worked out very well for us and is now the newest member of our family”</a:t>
            </a: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Noa Astor, Senior Paralegal</a:t>
            </a:r>
          </a:p>
          <a:p>
            <a:pPr marL="0" indent="0">
              <a:buNone/>
            </a:pPr>
            <a:r>
              <a:rPr lang="en-US" sz="2400" dirty="0" smtClean="0">
                <a:latin typeface="Arial" panose="020B0604020202020204" pitchFamily="34" charset="0"/>
                <a:cs typeface="Arial" panose="020B0604020202020204" pitchFamily="34" charset="0"/>
              </a:rPr>
              <a:t>Dropkin &amp; Matza LLP</a:t>
            </a:r>
            <a:endParaRPr lang="en-US"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D3B051D4-63BA-40F5-B763-7AC669C49867}" type="slidenum">
              <a:rPr lang="en-US" smtClean="0"/>
              <a:pPr>
                <a:defRPr/>
              </a:pPr>
              <a:t>10</a:t>
            </a:fld>
            <a:endParaRPr lang="en-US" dirty="0"/>
          </a:p>
        </p:txBody>
      </p:sp>
    </p:spTree>
    <p:extLst>
      <p:ext uri="{BB962C8B-B14F-4D97-AF65-F5344CB8AC3E}">
        <p14:creationId xmlns:p14="http://schemas.microsoft.com/office/powerpoint/2010/main" val="1447513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Arial" panose="020B0604020202020204" pitchFamily="34" charset="0"/>
                <a:cs typeface="Arial" panose="020B0604020202020204" pitchFamily="34" charset="0"/>
              </a:rPr>
              <a:t>Employer Quote</a:t>
            </a:r>
            <a:endParaRPr lang="en-US" sz="2800" b="1"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
          </p:nvPr>
        </p:nvSpPr>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“I always know that when I get a referral from North Suburban Employment Collaborative that I’m going to get a hard-working and motivated candidate who is ready to take on a new challenge. We have had great success with this partnership and really value the relationship that we have built. I look forward to placing more amazing individuals.”</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Heidi Havlerston, Human Resources Manager</a:t>
            </a:r>
          </a:p>
          <a:p>
            <a:pPr marL="0" indent="0">
              <a:buNone/>
            </a:pPr>
            <a:r>
              <a:rPr lang="en-US" sz="2400" dirty="0" smtClean="0">
                <a:latin typeface="Arial" panose="020B0604020202020204" pitchFamily="34" charset="0"/>
                <a:cs typeface="Arial" panose="020B0604020202020204" pitchFamily="34" charset="0"/>
              </a:rPr>
              <a:t>Enterprise Holdings</a:t>
            </a:r>
            <a:endParaRPr lang="en-US"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A137D655-2665-408E-AF18-C4D689AB4F10}" type="slidenum">
              <a:rPr lang="en-US" smtClean="0"/>
              <a:pPr>
                <a:defRPr/>
              </a:pPr>
              <a:t>11</a:t>
            </a:fld>
            <a:endParaRPr lang="en-US" dirty="0"/>
          </a:p>
        </p:txBody>
      </p:sp>
    </p:spTree>
    <p:extLst>
      <p:ext uri="{BB962C8B-B14F-4D97-AF65-F5344CB8AC3E}">
        <p14:creationId xmlns:p14="http://schemas.microsoft.com/office/powerpoint/2010/main" val="855264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Arial" panose="020B0604020202020204" pitchFamily="34" charset="0"/>
                <a:cs typeface="Arial" panose="020B0604020202020204" pitchFamily="34" charset="0"/>
              </a:rPr>
              <a:t>Employer Quote</a:t>
            </a:r>
            <a:endParaRPr lang="en-US" sz="2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“We </a:t>
            </a:r>
            <a:r>
              <a:rPr lang="en-US" sz="2400" dirty="0">
                <a:latin typeface="Arial" panose="020B0604020202020204" pitchFamily="34" charset="0"/>
                <a:cs typeface="Arial" panose="020B0604020202020204" pitchFamily="34" charset="0"/>
              </a:rPr>
              <a:t>made the commitment to have 20% </a:t>
            </a:r>
            <a:r>
              <a:rPr lang="en-US" sz="2400" dirty="0" smtClean="0">
                <a:latin typeface="Arial" panose="020B0604020202020204" pitchFamily="34" charset="0"/>
                <a:cs typeface="Arial" panose="020B0604020202020204" pitchFamily="34" charset="0"/>
              </a:rPr>
              <a:t>of our </a:t>
            </a:r>
            <a:r>
              <a:rPr lang="en-US" sz="2400" dirty="0">
                <a:latin typeface="Arial" panose="020B0604020202020204" pitchFamily="34" charset="0"/>
                <a:cs typeface="Arial" panose="020B0604020202020204" pitchFamily="34" charset="0"/>
              </a:rPr>
              <a:t>workforce staffed with individuals </a:t>
            </a:r>
            <a:r>
              <a:rPr lang="en-US" sz="2400" dirty="0" smtClean="0">
                <a:latin typeface="Arial" panose="020B0604020202020204" pitchFamily="34" charset="0"/>
                <a:cs typeface="Arial" panose="020B0604020202020204" pitchFamily="34" charset="0"/>
              </a:rPr>
              <a:t>with disabilities</a:t>
            </a:r>
            <a:r>
              <a:rPr lang="en-US" sz="2400" dirty="0">
                <a:latin typeface="Arial" panose="020B0604020202020204" pitchFamily="34" charset="0"/>
                <a:cs typeface="Arial" panose="020B0604020202020204" pitchFamily="34" charset="0"/>
              </a:rPr>
              <a:t>. We work with some </a:t>
            </a:r>
            <a:r>
              <a:rPr lang="en-US" sz="2400" dirty="0" smtClean="0">
                <a:latin typeface="Arial" panose="020B0604020202020204" pitchFamily="34" charset="0"/>
                <a:cs typeface="Arial" panose="020B0604020202020204" pitchFamily="34" charset="0"/>
              </a:rPr>
              <a:t>wonderful organizations -The </a:t>
            </a:r>
            <a:r>
              <a:rPr lang="en-US" sz="2400" dirty="0">
                <a:latin typeface="Arial" panose="020B0604020202020204" pitchFamily="34" charset="0"/>
                <a:cs typeface="Arial" panose="020B0604020202020204" pitchFamily="34" charset="0"/>
              </a:rPr>
              <a:t>Arc, Road to Responsibility,</a:t>
            </a:r>
          </a:p>
          <a:p>
            <a:pPr marL="0" indent="0">
              <a:buNone/>
            </a:pPr>
            <a:r>
              <a:rPr lang="en-US" sz="2400" dirty="0">
                <a:latin typeface="Arial" panose="020B0604020202020204" pitchFamily="34" charset="0"/>
                <a:cs typeface="Arial" panose="020B0604020202020204" pitchFamily="34" charset="0"/>
              </a:rPr>
              <a:t>Cardinal </a:t>
            </a:r>
            <a:r>
              <a:rPr lang="en-US" sz="2400" dirty="0" smtClean="0">
                <a:latin typeface="Arial" panose="020B0604020202020204" pitchFamily="34" charset="0"/>
                <a:cs typeface="Arial" panose="020B0604020202020204" pitchFamily="34" charset="0"/>
              </a:rPr>
              <a:t>Cushing - we </a:t>
            </a:r>
            <a:r>
              <a:rPr lang="en-US" sz="2400" dirty="0">
                <a:latin typeface="Arial" panose="020B0604020202020204" pitchFamily="34" charset="0"/>
                <a:cs typeface="Arial" panose="020B0604020202020204" pitchFamily="34" charset="0"/>
              </a:rPr>
              <a:t>have some </a:t>
            </a:r>
            <a:r>
              <a:rPr lang="en-US" sz="2400" dirty="0" smtClean="0">
                <a:latin typeface="Arial" panose="020B0604020202020204" pitchFamily="34" charset="0"/>
                <a:cs typeface="Arial" panose="020B0604020202020204" pitchFamily="34" charset="0"/>
              </a:rPr>
              <a:t>great partners</a:t>
            </a:r>
            <a:r>
              <a:rPr lang="en-US" sz="2400" dirty="0">
                <a:latin typeface="Arial" panose="020B0604020202020204" pitchFamily="34" charset="0"/>
                <a:cs typeface="Arial" panose="020B0604020202020204" pitchFamily="34" charset="0"/>
              </a:rPr>
              <a:t>. We opened a store in </a:t>
            </a:r>
            <a:r>
              <a:rPr lang="en-US" sz="2400" dirty="0" smtClean="0">
                <a:latin typeface="Arial" panose="020B0604020202020204" pitchFamily="34" charset="0"/>
                <a:cs typeface="Arial" panose="020B0604020202020204" pitchFamily="34" charset="0"/>
              </a:rPr>
              <a:t>Manchester last </a:t>
            </a:r>
            <a:r>
              <a:rPr lang="en-US" sz="2400" dirty="0">
                <a:latin typeface="Arial" panose="020B0604020202020204" pitchFamily="34" charset="0"/>
                <a:cs typeface="Arial" panose="020B0604020202020204" pitchFamily="34" charset="0"/>
              </a:rPr>
              <a:t>year, and we had these individuals </a:t>
            </a:r>
            <a:r>
              <a:rPr lang="en-US" sz="2400" dirty="0" smtClean="0">
                <a:latin typeface="Arial" panose="020B0604020202020204" pitchFamily="34" charset="0"/>
                <a:cs typeface="Arial" panose="020B0604020202020204" pitchFamily="34" charset="0"/>
              </a:rPr>
              <a:t>hired before </a:t>
            </a:r>
            <a:r>
              <a:rPr lang="en-US" sz="2400" dirty="0">
                <a:latin typeface="Arial" panose="020B0604020202020204" pitchFamily="34" charset="0"/>
                <a:cs typeface="Arial" panose="020B0604020202020204" pitchFamily="34" charset="0"/>
              </a:rPr>
              <a:t>that store opened – that’s how </a:t>
            </a:r>
            <a:r>
              <a:rPr lang="en-US" sz="2400" dirty="0" smtClean="0">
                <a:latin typeface="Arial" panose="020B0604020202020204" pitchFamily="34" charset="0"/>
                <a:cs typeface="Arial" panose="020B0604020202020204" pitchFamily="34" charset="0"/>
              </a:rPr>
              <a:t>important they </a:t>
            </a:r>
            <a:r>
              <a:rPr lang="en-US" sz="2400" dirty="0">
                <a:latin typeface="Arial" panose="020B0604020202020204" pitchFamily="34" charset="0"/>
                <a:cs typeface="Arial" panose="020B0604020202020204" pitchFamily="34" charset="0"/>
              </a:rPr>
              <a:t>are to our operation.”</a:t>
            </a:r>
          </a:p>
          <a:p>
            <a:pPr marL="0" indent="0">
              <a:buNone/>
            </a:pPr>
            <a:endParaRPr lang="it-IT" sz="1800" dirty="0" smtClean="0">
              <a:latin typeface="Arial" panose="020B0604020202020204" pitchFamily="34" charset="0"/>
              <a:cs typeface="Arial" panose="020B0604020202020204" pitchFamily="34" charset="0"/>
            </a:endParaRPr>
          </a:p>
          <a:p>
            <a:pPr marL="0" indent="0">
              <a:buNone/>
            </a:pPr>
            <a:endParaRPr lang="it-IT" sz="2400" dirty="0" smtClean="0">
              <a:latin typeface="Arial" panose="020B0604020202020204" pitchFamily="34" charset="0"/>
              <a:cs typeface="Arial" panose="020B0604020202020204" pitchFamily="34" charset="0"/>
            </a:endParaRPr>
          </a:p>
          <a:p>
            <a:pPr marL="0" indent="0">
              <a:buNone/>
            </a:pPr>
            <a:r>
              <a:rPr lang="it-IT" sz="2400" dirty="0" smtClean="0">
                <a:latin typeface="Arial" panose="020B0604020202020204" pitchFamily="34" charset="0"/>
                <a:cs typeface="Arial" panose="020B0604020202020204" pitchFamily="34" charset="0"/>
              </a:rPr>
              <a:t>Leo </a:t>
            </a:r>
            <a:r>
              <a:rPr lang="it-IT" sz="2400" dirty="0">
                <a:latin typeface="Arial" panose="020B0604020202020204" pitchFamily="34" charset="0"/>
                <a:cs typeface="Arial" panose="020B0604020202020204" pitchFamily="34" charset="0"/>
              </a:rPr>
              <a:t>Vercollone, </a:t>
            </a:r>
            <a:r>
              <a:rPr lang="it-IT" sz="2400" dirty="0" smtClean="0">
                <a:latin typeface="Arial" panose="020B0604020202020204" pitchFamily="34" charset="0"/>
                <a:cs typeface="Arial" panose="020B0604020202020204" pitchFamily="34" charset="0"/>
              </a:rPr>
              <a:t>CEO</a:t>
            </a:r>
          </a:p>
          <a:p>
            <a:pPr marL="0" indent="0">
              <a:buNone/>
            </a:pPr>
            <a:r>
              <a:rPr lang="it-IT" sz="2400" dirty="0" smtClean="0">
                <a:latin typeface="Arial" panose="020B0604020202020204" pitchFamily="34" charset="0"/>
                <a:cs typeface="Arial" panose="020B0604020202020204" pitchFamily="34" charset="0"/>
              </a:rPr>
              <a:t>VERC </a:t>
            </a:r>
            <a:r>
              <a:rPr lang="it-IT" sz="2400" dirty="0">
                <a:latin typeface="Arial" panose="020B0604020202020204" pitchFamily="34" charset="0"/>
                <a:cs typeface="Arial" panose="020B0604020202020204" pitchFamily="34" charset="0"/>
              </a:rPr>
              <a:t>Enterprises</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FE23DC94-6096-4C35-993E-CB2AFDDD6248}" type="slidenum">
              <a:rPr lang="en-US" smtClean="0"/>
              <a:pPr>
                <a:defRPr/>
              </a:pPr>
              <a:t>12</a:t>
            </a:fld>
            <a:endParaRPr lang="en-US" dirty="0"/>
          </a:p>
        </p:txBody>
      </p:sp>
    </p:spTree>
    <p:extLst>
      <p:ext uri="{BB962C8B-B14F-4D97-AF65-F5344CB8AC3E}">
        <p14:creationId xmlns:p14="http://schemas.microsoft.com/office/powerpoint/2010/main" val="4190715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1"/>
          <p:cNvSpPr txBox="1">
            <a:spLocks noGrp="1"/>
          </p:cNvSpPr>
          <p:nvPr/>
        </p:nvSpPr>
        <p:spPr bwMode="auto">
          <a:xfrm>
            <a:off x="8077200" y="6537325"/>
            <a:ext cx="1066800" cy="320675"/>
          </a:xfrm>
          <a:prstGeom prst="rect">
            <a:avLst/>
          </a:prstGeom>
          <a:noFill/>
          <a:ln w="9525">
            <a:noFill/>
            <a:miter lim="800000"/>
            <a:headEnd/>
            <a:tailEnd/>
          </a:ln>
        </p:spPr>
        <p:txBody>
          <a:bodyPr anchor="ctr"/>
          <a:lstStyle/>
          <a:p>
            <a:pPr algn="r"/>
            <a:fld id="{CC3808A2-DA56-4E6D-BD6B-4355E813D33C}" type="slidenum">
              <a:rPr lang="en-US" sz="1200">
                <a:latin typeface="Arial" charset="0"/>
                <a:cs typeface="Arial" charset="0"/>
              </a:rPr>
              <a:pPr algn="r"/>
              <a:t>13</a:t>
            </a:fld>
            <a:endParaRPr lang="en-US" sz="1200" dirty="0">
              <a:latin typeface="Arial" charset="0"/>
              <a:cs typeface="Arial" charset="0"/>
            </a:endParaRPr>
          </a:p>
        </p:txBody>
      </p:sp>
      <p:sp>
        <p:nvSpPr>
          <p:cNvPr id="24578" name="Content Placeholder 2"/>
          <p:cNvSpPr>
            <a:spLocks noGrp="1"/>
          </p:cNvSpPr>
          <p:nvPr>
            <p:ph sz="quarter" idx="4294967295"/>
          </p:nvPr>
        </p:nvSpPr>
        <p:spPr>
          <a:xfrm>
            <a:off x="304800" y="1295400"/>
            <a:ext cx="8382000" cy="5029200"/>
          </a:xfrm>
        </p:spPr>
        <p:txBody>
          <a:bodyPr/>
          <a:lstStyle/>
          <a:p>
            <a:pPr marL="231775" indent="-231775" eaLnBrk="1" hangingPunct="1">
              <a:lnSpc>
                <a:spcPct val="90000"/>
              </a:lnSpc>
              <a:buClr>
                <a:schemeClr val="tx1"/>
              </a:buClr>
              <a:buFont typeface="Wingdings 2" pitchFamily="18" charset="2"/>
              <a:buNone/>
            </a:pPr>
            <a:endParaRPr lang="en-US" sz="1600" dirty="0" smtClean="0"/>
          </a:p>
          <a:p>
            <a:pPr marL="0" indent="0" eaLnBrk="1" hangingPunct="1">
              <a:lnSpc>
                <a:spcPct val="90000"/>
              </a:lnSpc>
              <a:buClr>
                <a:schemeClr val="tx1"/>
              </a:buClr>
              <a:buNone/>
            </a:pPr>
            <a:r>
              <a:rPr lang="en-US" sz="2000" b="1" u="sng" dirty="0" smtClean="0">
                <a:latin typeface="Arial" panose="020B0604020202020204" pitchFamily="34" charset="0"/>
                <a:cs typeface="Arial" panose="020B0604020202020204" pitchFamily="34" charset="0"/>
              </a:rPr>
              <a:t>Job Placements!</a:t>
            </a:r>
            <a:endParaRPr lang="en-US" sz="2000" b="1" dirty="0" smtClean="0">
              <a:latin typeface="Arial" panose="020B0604020202020204" pitchFamily="34" charset="0"/>
              <a:cs typeface="Arial" panose="020B0604020202020204" pitchFamily="34" charset="0"/>
            </a:endParaRPr>
          </a:p>
          <a:p>
            <a:pPr eaLnBrk="1" hangingPunct="1">
              <a:lnSpc>
                <a:spcPct val="90000"/>
              </a:lnSpc>
              <a:buClr>
                <a:schemeClr val="tx1"/>
              </a:buClr>
            </a:pPr>
            <a:r>
              <a:rPr lang="en-US" sz="2000" dirty="0" smtClean="0">
                <a:latin typeface="Arial" panose="020B0604020202020204" pitchFamily="34" charset="0"/>
                <a:cs typeface="Arial" panose="020B0604020202020204" pitchFamily="34" charset="0"/>
              </a:rPr>
              <a:t>In FY 2016 All together the six REC’s placed 805 individuals</a:t>
            </a:r>
          </a:p>
          <a:p>
            <a:pPr marL="0" indent="0" eaLnBrk="1" hangingPunct="1">
              <a:lnSpc>
                <a:spcPct val="90000"/>
              </a:lnSpc>
              <a:buClr>
                <a:schemeClr val="tx1"/>
              </a:buClr>
              <a:buNone/>
            </a:pPr>
            <a:endParaRPr lang="en-US" sz="2000" dirty="0" smtClean="0">
              <a:latin typeface="Arial" panose="020B0604020202020204" pitchFamily="34" charset="0"/>
              <a:cs typeface="Arial" panose="020B0604020202020204" pitchFamily="34" charset="0"/>
            </a:endParaRPr>
          </a:p>
          <a:p>
            <a:pPr eaLnBrk="1" hangingPunct="1">
              <a:lnSpc>
                <a:spcPct val="90000"/>
              </a:lnSpc>
              <a:buClr>
                <a:schemeClr val="tx1"/>
              </a:buClr>
            </a:pPr>
            <a:r>
              <a:rPr lang="en-US" sz="2000" dirty="0" smtClean="0">
                <a:latin typeface="Arial" panose="020B0604020202020204" pitchFamily="34" charset="0"/>
                <a:cs typeface="Arial" panose="020B0604020202020204" pitchFamily="34" charset="0"/>
              </a:rPr>
              <a:t>As of November 22nd 2016 (fiscal 2017) the total number of placements for FY 2017 is 246</a:t>
            </a:r>
          </a:p>
          <a:p>
            <a:pPr marL="0" indent="0" eaLnBrk="1" hangingPunct="1">
              <a:lnSpc>
                <a:spcPct val="90000"/>
              </a:lnSpc>
              <a:buClr>
                <a:schemeClr val="tx1"/>
              </a:buClr>
              <a:buNone/>
            </a:pPr>
            <a:endParaRPr lang="en-US" sz="2000" dirty="0" smtClean="0">
              <a:latin typeface="Arial" panose="020B0604020202020204" pitchFamily="34" charset="0"/>
              <a:cs typeface="Arial" panose="020B0604020202020204" pitchFamily="34" charset="0"/>
            </a:endParaRPr>
          </a:p>
          <a:p>
            <a:pPr marL="231775" indent="-231775" eaLnBrk="1" hangingPunct="1">
              <a:lnSpc>
                <a:spcPct val="90000"/>
              </a:lnSpc>
              <a:buFont typeface="Wingdings 2" pitchFamily="18" charset="2"/>
              <a:buNone/>
            </a:pPr>
            <a:r>
              <a:rPr lang="en-US" sz="2000" b="1" u="sng" dirty="0" smtClean="0">
                <a:latin typeface="Arial" panose="020B0604020202020204" pitchFamily="34" charset="0"/>
                <a:cs typeface="Arial" panose="020B0604020202020204" pitchFamily="34" charset="0"/>
              </a:rPr>
              <a:t>Employment Outcomes for FY 2016</a:t>
            </a:r>
            <a:r>
              <a:rPr lang="en-US" sz="2000" b="1" dirty="0" smtClean="0">
                <a:latin typeface="Arial" panose="020B0604020202020204" pitchFamily="34" charset="0"/>
                <a:cs typeface="Arial" panose="020B0604020202020204" pitchFamily="34" charset="0"/>
              </a:rPr>
              <a:t>:</a:t>
            </a:r>
            <a:endParaRPr lang="en-US" sz="2000" b="1" u="sng" dirty="0" smtClean="0">
              <a:latin typeface="Arial" panose="020B0604020202020204" pitchFamily="34" charset="0"/>
              <a:cs typeface="Arial" panose="020B0604020202020204" pitchFamily="34" charset="0"/>
            </a:endParaRPr>
          </a:p>
          <a:p>
            <a:pPr marL="0" indent="0" eaLnBrk="1" hangingPunct="1">
              <a:buClr>
                <a:schemeClr val="tx1"/>
              </a:buClr>
              <a:buNone/>
            </a:pPr>
            <a:r>
              <a:rPr lang="en-US" sz="2000" dirty="0" smtClean="0">
                <a:latin typeface="Arial" panose="020B0604020202020204" pitchFamily="34" charset="0"/>
                <a:cs typeface="Arial" panose="020B0604020202020204" pitchFamily="34" charset="0"/>
              </a:rPr>
              <a:t>Thousands of  job leads shared  (approx. 500/week per Region )</a:t>
            </a:r>
          </a:p>
          <a:p>
            <a:pPr eaLnBrk="1" hangingPunct="1">
              <a:buClr>
                <a:schemeClr val="tx1"/>
              </a:buClr>
            </a:pPr>
            <a:r>
              <a:rPr lang="en-US" sz="2000" dirty="0" smtClean="0">
                <a:latin typeface="Arial" panose="020B0604020202020204" pitchFamily="34" charset="0"/>
                <a:cs typeface="Arial" panose="020B0604020202020204" pitchFamily="34" charset="0"/>
              </a:rPr>
              <a:t>3474 resumes sent to employers</a:t>
            </a:r>
          </a:p>
          <a:p>
            <a:pPr eaLnBrk="1" hangingPunct="1">
              <a:buClr>
                <a:schemeClr val="tx1"/>
              </a:buClr>
            </a:pPr>
            <a:r>
              <a:rPr lang="en-US" sz="2000" dirty="0" smtClean="0">
                <a:latin typeface="Arial" panose="020B0604020202020204" pitchFamily="34" charset="0"/>
                <a:cs typeface="Arial" panose="020B0604020202020204" pitchFamily="34" charset="0"/>
              </a:rPr>
              <a:t>4112 applications submitted</a:t>
            </a:r>
          </a:p>
          <a:p>
            <a:pPr eaLnBrk="1" hangingPunct="1">
              <a:buClr>
                <a:schemeClr val="tx1"/>
              </a:buClr>
            </a:pPr>
            <a:r>
              <a:rPr lang="en-US" sz="2000" dirty="0" smtClean="0">
                <a:latin typeface="Arial" panose="020B0604020202020204" pitchFamily="34" charset="0"/>
                <a:cs typeface="Arial" panose="020B0604020202020204" pitchFamily="34" charset="0"/>
              </a:rPr>
              <a:t>1357 job interviews</a:t>
            </a:r>
          </a:p>
          <a:p>
            <a:pPr eaLnBrk="1" hangingPunct="1">
              <a:buClr>
                <a:schemeClr val="tx1"/>
              </a:buClr>
            </a:pPr>
            <a:r>
              <a:rPr lang="en-US" sz="2000" dirty="0" smtClean="0">
                <a:latin typeface="Arial" panose="020B0604020202020204" pitchFamily="34" charset="0"/>
                <a:cs typeface="Arial" panose="020B0604020202020204" pitchFamily="34" charset="0"/>
              </a:rPr>
              <a:t>820  job offers</a:t>
            </a:r>
          </a:p>
          <a:p>
            <a:pPr eaLnBrk="1" hangingPunct="1">
              <a:buClr>
                <a:schemeClr val="tx1"/>
              </a:buClr>
            </a:pPr>
            <a:r>
              <a:rPr lang="en-US" sz="2000" dirty="0" smtClean="0">
                <a:latin typeface="Arial" panose="020B0604020202020204" pitchFamily="34" charset="0"/>
                <a:cs typeface="Arial" panose="020B0604020202020204" pitchFamily="34" charset="0"/>
              </a:rPr>
              <a:t>805 job offers accepted </a:t>
            </a:r>
          </a:p>
          <a:p>
            <a:pPr marL="231775" indent="-231775" eaLnBrk="1" hangingPunct="1">
              <a:lnSpc>
                <a:spcPct val="90000"/>
              </a:lnSpc>
              <a:buClr>
                <a:schemeClr val="tx1"/>
              </a:buClr>
              <a:buFont typeface="Wingdings 2" pitchFamily="18" charset="2"/>
              <a:buNone/>
            </a:pPr>
            <a:endParaRPr lang="en-US" sz="800" dirty="0" smtClean="0">
              <a:latin typeface="Arial" panose="020B0604020202020204" pitchFamily="34" charset="0"/>
              <a:cs typeface="Arial" panose="020B0604020202020204" pitchFamily="34" charset="0"/>
            </a:endParaRPr>
          </a:p>
        </p:txBody>
      </p:sp>
      <p:sp>
        <p:nvSpPr>
          <p:cNvPr id="24579" name="Title 3"/>
          <p:cNvSpPr>
            <a:spLocks noGrp="1"/>
          </p:cNvSpPr>
          <p:nvPr>
            <p:ph type="title" idx="4294967295"/>
          </p:nvPr>
        </p:nvSpPr>
        <p:spPr>
          <a:xfrm>
            <a:off x="152400" y="228600"/>
            <a:ext cx="8763000" cy="987425"/>
          </a:xfrm>
        </p:spPr>
        <p:txBody>
          <a:bodyPr anchor="t"/>
          <a:lstStyle/>
          <a:p>
            <a:pPr eaLnBrk="1" hangingPunct="1"/>
            <a:r>
              <a:rPr lang="en-US" sz="2800" b="1" dirty="0" smtClean="0">
                <a:solidFill>
                  <a:schemeClr val="tx1"/>
                </a:solidFill>
                <a:latin typeface="Arial" panose="020B0604020202020204" pitchFamily="34" charset="0"/>
                <a:cs typeface="Arial" panose="020B0604020202020204" pitchFamily="34" charset="0"/>
              </a:rPr>
              <a:t>REC Success</a:t>
            </a:r>
            <a:br>
              <a:rPr lang="en-US" sz="2800" b="1" dirty="0" smtClean="0">
                <a:solidFill>
                  <a:schemeClr val="tx1"/>
                </a:solidFill>
                <a:latin typeface="Arial" panose="020B0604020202020204" pitchFamily="34" charset="0"/>
                <a:cs typeface="Arial" panose="020B0604020202020204" pitchFamily="34" charset="0"/>
              </a:rPr>
            </a:br>
            <a:r>
              <a:rPr lang="en-US" sz="2800" b="1" dirty="0" smtClean="0">
                <a:solidFill>
                  <a:schemeClr val="tx1"/>
                </a:solidFill>
                <a:latin typeface="Arial" panose="020B0604020202020204" pitchFamily="34" charset="0"/>
                <a:cs typeface="Arial" panose="020B0604020202020204" pitchFamily="34" charset="0"/>
              </a:rPr>
              <a:t>Finding Employment!</a:t>
            </a:r>
          </a:p>
        </p:txBody>
      </p:sp>
      <p:sp>
        <p:nvSpPr>
          <p:cNvPr id="5" name="Slide Number Placeholder 4"/>
          <p:cNvSpPr>
            <a:spLocks noGrp="1"/>
          </p:cNvSpPr>
          <p:nvPr>
            <p:ph type="sldNum" sz="quarter" idx="12"/>
          </p:nvPr>
        </p:nvSpPr>
        <p:spPr/>
        <p:txBody>
          <a:bodyPr/>
          <a:lstStyle/>
          <a:p>
            <a:pPr>
              <a:defRPr/>
            </a:pPr>
            <a:fld id="{B9C324AF-4804-48E0-9B9D-DDC3E3E30FE0}" type="slidenum">
              <a:rPr lang="en-US" smtClean="0"/>
              <a:pPr>
                <a:defRPr/>
              </a:pPr>
              <a:t>13</a:t>
            </a:fld>
            <a:endParaRPr lang="en-US" dirty="0"/>
          </a:p>
        </p:txBody>
      </p:sp>
    </p:spTree>
    <p:extLst>
      <p:ext uri="{BB962C8B-B14F-4D97-AF65-F5344CB8AC3E}">
        <p14:creationId xmlns:p14="http://schemas.microsoft.com/office/powerpoint/2010/main" val="4200965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Arial" panose="020B0604020202020204" pitchFamily="34" charset="0"/>
                <a:cs typeface="Arial" panose="020B0604020202020204" pitchFamily="34" charset="0"/>
              </a:rPr>
              <a:t>Hiring Sectors</a:t>
            </a:r>
            <a:endParaRPr lang="en-US" sz="2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Auto Services</a:t>
            </a:r>
          </a:p>
          <a:p>
            <a:r>
              <a:rPr lang="en-US" dirty="0" smtClean="0">
                <a:latin typeface="Arial" panose="020B0604020202020204" pitchFamily="34" charset="0"/>
                <a:cs typeface="Arial" panose="020B0604020202020204" pitchFamily="34" charset="0"/>
              </a:rPr>
              <a:t>Cleaning</a:t>
            </a:r>
          </a:p>
          <a:p>
            <a:r>
              <a:rPr lang="en-US" dirty="0" smtClean="0">
                <a:latin typeface="Arial" panose="020B0604020202020204" pitchFamily="34" charset="0"/>
                <a:cs typeface="Arial" panose="020B0604020202020204" pitchFamily="34" charset="0"/>
              </a:rPr>
              <a:t>Entertainment</a:t>
            </a:r>
          </a:p>
          <a:p>
            <a:r>
              <a:rPr lang="en-US" dirty="0" smtClean="0">
                <a:latin typeface="Arial" panose="020B0604020202020204" pitchFamily="34" charset="0"/>
                <a:cs typeface="Arial" panose="020B0604020202020204" pitchFamily="34" charset="0"/>
              </a:rPr>
              <a:t>Grocery</a:t>
            </a:r>
          </a:p>
          <a:p>
            <a:r>
              <a:rPr lang="en-US" dirty="0" smtClean="0">
                <a:latin typeface="Arial" panose="020B0604020202020204" pitchFamily="34" charset="0"/>
                <a:cs typeface="Arial" panose="020B0604020202020204" pitchFamily="34" charset="0"/>
              </a:rPr>
              <a:t>Health</a:t>
            </a:r>
          </a:p>
          <a:p>
            <a:r>
              <a:rPr lang="en-US" dirty="0" smtClean="0">
                <a:latin typeface="Arial" panose="020B0604020202020204" pitchFamily="34" charset="0"/>
                <a:cs typeface="Arial" panose="020B0604020202020204" pitchFamily="34" charset="0"/>
              </a:rPr>
              <a:t>Hotel and Lodging</a:t>
            </a:r>
          </a:p>
          <a:p>
            <a:r>
              <a:rPr lang="en-US" dirty="0" smtClean="0">
                <a:latin typeface="Arial" panose="020B0604020202020204" pitchFamily="34" charset="0"/>
                <a:cs typeface="Arial" panose="020B0604020202020204" pitchFamily="34" charset="0"/>
              </a:rPr>
              <a:t>Independent Contractors</a:t>
            </a:r>
          </a:p>
          <a:p>
            <a:endParaRPr lang="en-US" dirty="0"/>
          </a:p>
        </p:txBody>
      </p:sp>
      <p:sp>
        <p:nvSpPr>
          <p:cNvPr id="4" name="Content Placeholder 3"/>
          <p:cNvSpPr>
            <a:spLocks noGrp="1"/>
          </p:cNvSpPr>
          <p:nvPr>
            <p:ph sz="half" idx="2"/>
          </p:nvPr>
        </p:nvSpPr>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Manufacturing</a:t>
            </a:r>
          </a:p>
          <a:p>
            <a:r>
              <a:rPr lang="en-US" dirty="0" smtClean="0">
                <a:latin typeface="Arial" panose="020B0604020202020204" pitchFamily="34" charset="0"/>
                <a:cs typeface="Arial" panose="020B0604020202020204" pitchFamily="34" charset="0"/>
              </a:rPr>
              <a:t>Sports Complexes</a:t>
            </a:r>
          </a:p>
          <a:p>
            <a:r>
              <a:rPr lang="en-US" dirty="0" smtClean="0">
                <a:latin typeface="Arial" panose="020B0604020202020204" pitchFamily="34" charset="0"/>
                <a:cs typeface="Arial" panose="020B0604020202020204" pitchFamily="34" charset="0"/>
              </a:rPr>
              <a:t>Non-Profit</a:t>
            </a:r>
          </a:p>
          <a:p>
            <a:r>
              <a:rPr lang="en-US" dirty="0" smtClean="0">
                <a:latin typeface="Arial" panose="020B0604020202020204" pitchFamily="34" charset="0"/>
                <a:cs typeface="Arial" panose="020B0604020202020204" pitchFamily="34" charset="0"/>
              </a:rPr>
              <a:t>Retail</a:t>
            </a:r>
          </a:p>
          <a:p>
            <a:r>
              <a:rPr lang="en-US" dirty="0" smtClean="0">
                <a:latin typeface="Arial" panose="020B0604020202020204" pitchFamily="34" charset="0"/>
                <a:cs typeface="Arial" panose="020B0604020202020204" pitchFamily="34" charset="0"/>
              </a:rPr>
              <a:t>Restaurants</a:t>
            </a:r>
          </a:p>
          <a:p>
            <a:r>
              <a:rPr lang="en-US" dirty="0" smtClean="0">
                <a:latin typeface="Arial" panose="020B0604020202020204" pitchFamily="34" charset="0"/>
                <a:cs typeface="Arial" panose="020B0604020202020204" pitchFamily="34" charset="0"/>
              </a:rPr>
              <a:t>Staffing</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D3B051D4-63BA-40F5-B763-7AC669C49867}" type="slidenum">
              <a:rPr lang="en-US" smtClean="0"/>
              <a:pPr>
                <a:defRPr/>
              </a:pPr>
              <a:t>14</a:t>
            </a:fld>
            <a:endParaRPr lang="en-US" dirty="0"/>
          </a:p>
        </p:txBody>
      </p:sp>
    </p:spTree>
    <p:extLst>
      <p:ext uri="{BB962C8B-B14F-4D97-AF65-F5344CB8AC3E}">
        <p14:creationId xmlns:p14="http://schemas.microsoft.com/office/powerpoint/2010/main" val="1245793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nchor="t"/>
          <a:lstStyle/>
          <a:p>
            <a:pPr eaLnBrk="1" hangingPunct="1"/>
            <a:r>
              <a:rPr lang="en-US" sz="2800" b="1" dirty="0" smtClean="0">
                <a:solidFill>
                  <a:schemeClr val="tx1"/>
                </a:solidFill>
                <a:latin typeface="Arial" panose="020B0604020202020204" pitchFamily="34" charset="0"/>
                <a:cs typeface="Arial" panose="020B0604020202020204" pitchFamily="34" charset="0"/>
              </a:rPr>
              <a:t>REC Projects </a:t>
            </a:r>
          </a:p>
        </p:txBody>
      </p:sp>
      <p:sp>
        <p:nvSpPr>
          <p:cNvPr id="28674" name="Rectangle 3"/>
          <p:cNvSpPr>
            <a:spLocks noGrp="1"/>
          </p:cNvSpPr>
          <p:nvPr>
            <p:ph type="body" idx="4294967295"/>
          </p:nvPr>
        </p:nvSpPr>
        <p:spPr>
          <a:xfrm>
            <a:off x="0" y="1219200"/>
            <a:ext cx="8991600" cy="5257800"/>
          </a:xfrm>
        </p:spPr>
        <p:txBody>
          <a:bodyPr/>
          <a:lstStyle/>
          <a:p>
            <a:pPr algn="ctr" eaLnBrk="1" hangingPunct="1">
              <a:lnSpc>
                <a:spcPct val="80000"/>
              </a:lnSpc>
              <a:buClr>
                <a:schemeClr val="tx1"/>
              </a:buClr>
              <a:buFont typeface="Wingdings 2" pitchFamily="18" charset="2"/>
              <a:buNone/>
            </a:pPr>
            <a:endParaRPr lang="en-US" sz="400" u="sng" dirty="0" smtClean="0"/>
          </a:p>
          <a:p>
            <a:pPr eaLnBrk="1" hangingPunct="1">
              <a:lnSpc>
                <a:spcPct val="80000"/>
              </a:lnSpc>
              <a:buFont typeface="Wingdings 2" pitchFamily="18" charset="2"/>
              <a:buNone/>
            </a:pPr>
            <a:r>
              <a:rPr lang="en-US" sz="900" dirty="0" smtClean="0"/>
              <a:t>     </a:t>
            </a:r>
            <a:r>
              <a:rPr lang="en-US" sz="900" u="sng" dirty="0" smtClean="0"/>
              <a:t> </a:t>
            </a:r>
            <a:endParaRPr lang="en-US" sz="2000" u="sng" dirty="0" smtClean="0"/>
          </a:p>
          <a:p>
            <a:pPr eaLnBrk="1" hangingPunct="1">
              <a:lnSpc>
                <a:spcPct val="80000"/>
              </a:lnSpc>
              <a:buFont typeface="Wingdings 2" pitchFamily="18" charset="2"/>
              <a:buNone/>
            </a:pPr>
            <a:r>
              <a:rPr lang="en-US" sz="2400" b="1" dirty="0" smtClean="0"/>
              <a:t>  </a:t>
            </a:r>
            <a:r>
              <a:rPr lang="en-US" sz="2400" b="1" dirty="0" smtClean="0">
                <a:latin typeface="Arial" panose="020B0604020202020204" pitchFamily="34" charset="0"/>
                <a:cs typeface="Arial" panose="020B0604020202020204" pitchFamily="34" charset="0"/>
              </a:rPr>
              <a:t>  </a:t>
            </a:r>
            <a:r>
              <a:rPr lang="en-US" sz="2400" b="1" u="sng" dirty="0" smtClean="0">
                <a:latin typeface="Arial" panose="020B0604020202020204" pitchFamily="34" charset="0"/>
                <a:cs typeface="Arial" panose="020B0604020202020204" pitchFamily="34" charset="0"/>
              </a:rPr>
              <a:t>RECs Job Training “Scholarship” Project</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Provides scholarships for short-term job training and employment opportunities for individuals served by our Partners such as: </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pharmaceutical technician</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certified nursing assistant</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home health aide/CNA</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office/administration</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computer technician</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solar panel installer</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HVAC technician</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Food service professions</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customer service/retail</a:t>
            </a:r>
          </a:p>
          <a:p>
            <a:pPr lvl="2"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phlebotomy</a:t>
            </a:r>
          </a:p>
          <a:p>
            <a:pPr lvl="1" eaLnBrk="1" hangingPunct="1">
              <a:lnSpc>
                <a:spcPct val="80000"/>
              </a:lnSpc>
              <a:buClrTx/>
              <a:buFont typeface="Wingdings" pitchFamily="2" charset="2"/>
              <a:buNone/>
            </a:pPr>
            <a:endParaRPr lang="en-US" sz="2000" dirty="0" smtClean="0">
              <a:solidFill>
                <a:schemeClr val="tx1"/>
              </a:solidFill>
              <a:latin typeface="Arial" panose="020B0604020202020204" pitchFamily="34" charset="0"/>
              <a:cs typeface="Arial" panose="020B0604020202020204" pitchFamily="34" charset="0"/>
            </a:endParaRPr>
          </a:p>
          <a:p>
            <a:pPr eaLnBrk="1" hangingPunct="1">
              <a:lnSpc>
                <a:spcPct val="80000"/>
              </a:lnSpc>
              <a:buFont typeface="Wingdings 2" pitchFamily="18" charset="2"/>
              <a:buNone/>
            </a:pPr>
            <a:r>
              <a:rPr lang="en-US" sz="2000" b="1"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B11544D5-76F6-425D-862B-BE1815B792E3}" type="slidenum">
              <a:rPr lang="en-US" smtClean="0"/>
              <a:pPr>
                <a:defRPr/>
              </a:pPr>
              <a:t>15</a:t>
            </a:fld>
            <a:endParaRPr lang="en-US" dirty="0"/>
          </a:p>
        </p:txBody>
      </p:sp>
    </p:spTree>
    <p:extLst>
      <p:ext uri="{BB962C8B-B14F-4D97-AF65-F5344CB8AC3E}">
        <p14:creationId xmlns:p14="http://schemas.microsoft.com/office/powerpoint/2010/main" val="1392851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nchor="t"/>
          <a:lstStyle/>
          <a:p>
            <a:pPr eaLnBrk="1" hangingPunct="1"/>
            <a:r>
              <a:rPr lang="en-US" sz="2800" b="1" dirty="0" smtClean="0">
                <a:solidFill>
                  <a:schemeClr val="tx1"/>
                </a:solidFill>
                <a:latin typeface="Arial" panose="020B0604020202020204" pitchFamily="34" charset="0"/>
                <a:cs typeface="Arial" panose="020B0604020202020204" pitchFamily="34" charset="0"/>
              </a:rPr>
              <a:t>REC Projects, Continued </a:t>
            </a:r>
          </a:p>
        </p:txBody>
      </p:sp>
      <p:sp>
        <p:nvSpPr>
          <p:cNvPr id="28674" name="Rectangle 3"/>
          <p:cNvSpPr>
            <a:spLocks noGrp="1"/>
          </p:cNvSpPr>
          <p:nvPr>
            <p:ph type="body" idx="4294967295"/>
          </p:nvPr>
        </p:nvSpPr>
        <p:spPr>
          <a:xfrm>
            <a:off x="304800" y="1219200"/>
            <a:ext cx="8382000" cy="5257800"/>
          </a:xfrm>
        </p:spPr>
        <p:txBody>
          <a:bodyPr/>
          <a:lstStyle/>
          <a:p>
            <a:pPr algn="ctr" eaLnBrk="1" hangingPunct="1">
              <a:lnSpc>
                <a:spcPct val="80000"/>
              </a:lnSpc>
              <a:buClr>
                <a:schemeClr val="tx1"/>
              </a:buClr>
              <a:buFont typeface="Wingdings 2" pitchFamily="18" charset="2"/>
              <a:buNone/>
            </a:pPr>
            <a:endParaRPr lang="en-US" sz="400" u="sng" dirty="0" smtClean="0"/>
          </a:p>
          <a:p>
            <a:pPr eaLnBrk="1" hangingPunct="1">
              <a:lnSpc>
                <a:spcPct val="80000"/>
              </a:lnSpc>
              <a:buFont typeface="Wingdings 2" pitchFamily="18" charset="2"/>
              <a:buNone/>
            </a:pPr>
            <a:r>
              <a:rPr lang="en-US" sz="900" dirty="0" smtClean="0"/>
              <a:t>     </a:t>
            </a:r>
            <a:r>
              <a:rPr lang="en-US" sz="900" u="sng" dirty="0" smtClean="0"/>
              <a:t> </a:t>
            </a:r>
            <a:endParaRPr lang="en-US" sz="2000" u="sng" dirty="0" smtClean="0"/>
          </a:p>
          <a:p>
            <a:pPr eaLnBrk="1" hangingPunct="1">
              <a:lnSpc>
                <a:spcPct val="80000"/>
              </a:lnSpc>
              <a:buFont typeface="Wingdings 2" pitchFamily="18" charset="2"/>
              <a:buNone/>
            </a:pPr>
            <a:r>
              <a:rPr lang="en-US" sz="2000" b="1" dirty="0" smtClean="0"/>
              <a:t>  	</a:t>
            </a:r>
          </a:p>
          <a:p>
            <a:pPr eaLnBrk="1" hangingPunct="1">
              <a:lnSpc>
                <a:spcPct val="80000"/>
              </a:lnSpc>
              <a:buFont typeface="Wingdings 2" pitchFamily="18" charset="2"/>
              <a:buNone/>
            </a:pPr>
            <a:endParaRPr lang="en-US" sz="2000" b="1" u="sng" dirty="0">
              <a:latin typeface="Arial" panose="020B0604020202020204" pitchFamily="34" charset="0"/>
              <a:cs typeface="Arial" panose="020B0604020202020204" pitchFamily="34" charset="0"/>
            </a:endParaRPr>
          </a:p>
          <a:p>
            <a:pPr eaLnBrk="1" hangingPunct="1">
              <a:lnSpc>
                <a:spcPct val="80000"/>
              </a:lnSpc>
              <a:buFont typeface="Wingdings 2" pitchFamily="18" charset="2"/>
              <a:buNone/>
            </a:pPr>
            <a:r>
              <a:rPr lang="en-US" sz="2000" b="1" dirty="0" smtClean="0">
                <a:latin typeface="Arial" panose="020B0604020202020204" pitchFamily="34" charset="0"/>
                <a:cs typeface="Arial" panose="020B0604020202020204" pitchFamily="34" charset="0"/>
              </a:rPr>
              <a:t>	</a:t>
            </a:r>
            <a:r>
              <a:rPr lang="en-US" sz="2400" b="1" u="sng" dirty="0" smtClean="0">
                <a:latin typeface="Arial" panose="020B0604020202020204" pitchFamily="34" charset="0"/>
                <a:cs typeface="Arial" panose="020B0604020202020204" pitchFamily="34" charset="0"/>
              </a:rPr>
              <a:t>CVS and the RECs</a:t>
            </a:r>
            <a:r>
              <a:rPr lang="en-US" sz="2400" b="1" u="sng" dirty="0">
                <a:latin typeface="Arial" panose="020B0604020202020204" pitchFamily="34" charset="0"/>
                <a:cs typeface="Arial" panose="020B0604020202020204" pitchFamily="34" charset="0"/>
              </a:rPr>
              <a:t> </a:t>
            </a:r>
            <a:r>
              <a:rPr lang="en-US" sz="2400" b="1" u="sng" dirty="0" smtClean="0">
                <a:latin typeface="Arial" panose="020B0604020202020204" pitchFamily="34" charset="0"/>
                <a:cs typeface="Arial" panose="020B0604020202020204" pitchFamily="34" charset="0"/>
              </a:rPr>
              <a:t>Store Training Program</a:t>
            </a:r>
          </a:p>
          <a:p>
            <a:pPr eaLnBrk="1" hangingPunct="1">
              <a:lnSpc>
                <a:spcPct val="80000"/>
              </a:lnSpc>
              <a:buFont typeface="Wingdings 2" pitchFamily="18" charset="2"/>
              <a:buNone/>
            </a:pPr>
            <a:endParaRPr lang="en-US" sz="2400" b="1" u="sng" dirty="0" smtClean="0">
              <a:latin typeface="Arial" panose="020B0604020202020204" pitchFamily="34" charset="0"/>
              <a:cs typeface="Arial" panose="020B0604020202020204" pitchFamily="34" charset="0"/>
            </a:endParaRP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In June 2016, Five of the REC’S along with CVS launched the pilot of the CVS and the REC’S Store Experience Training Program</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The pilot was well populated with 37 participants</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Massachusetts only</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5 of the 6 RECs participated</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The pilot was successful in providing valuable insight</a:t>
            </a:r>
          </a:p>
          <a:p>
            <a:pPr lvl="1" eaLnBrk="1" hangingPunct="1">
              <a:lnSpc>
                <a:spcPct val="80000"/>
              </a:lnSpc>
              <a:buClrTx/>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We are currently preparing for the second session</a:t>
            </a:r>
          </a:p>
          <a:p>
            <a:pPr eaLnBrk="1" hangingPunct="1">
              <a:lnSpc>
                <a:spcPct val="80000"/>
              </a:lnSpc>
              <a:buFont typeface="Wingdings 2" pitchFamily="18" charset="2"/>
              <a:buNone/>
            </a:pPr>
            <a:r>
              <a:rPr lang="en-US" sz="1800" b="1" dirty="0" smtClean="0">
                <a:latin typeface="Arial" panose="020B0604020202020204" pitchFamily="34" charset="0"/>
                <a:cs typeface="Arial" panose="020B0604020202020204" pitchFamily="34" charset="0"/>
              </a:rPr>
              <a:t>    </a:t>
            </a:r>
          </a:p>
          <a:p>
            <a:pPr eaLnBrk="1" hangingPunct="1">
              <a:lnSpc>
                <a:spcPct val="80000"/>
              </a:lnSpc>
              <a:buFont typeface="Wingdings 2" pitchFamily="18" charset="2"/>
              <a:buNone/>
            </a:pPr>
            <a:r>
              <a:rPr lang="en-US" sz="1800" dirty="0" smtClean="0">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eaLnBrk="1" hangingPunct="1">
              <a:lnSpc>
                <a:spcPct val="80000"/>
              </a:lnSpc>
              <a:buFont typeface="Wingdings 2" pitchFamily="18" charset="2"/>
              <a:buNone/>
            </a:pPr>
            <a:r>
              <a:rPr lang="en-US" sz="2000" b="1"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B11544D5-76F6-425D-862B-BE1815B792E3}" type="slidenum">
              <a:rPr lang="en-US" smtClean="0"/>
              <a:pPr>
                <a:defRPr/>
              </a:pPr>
              <a:t>16</a:t>
            </a:fld>
            <a:endParaRPr lang="en-US" dirty="0"/>
          </a:p>
        </p:txBody>
      </p:sp>
    </p:spTree>
    <p:extLst>
      <p:ext uri="{BB962C8B-B14F-4D97-AF65-F5344CB8AC3E}">
        <p14:creationId xmlns:p14="http://schemas.microsoft.com/office/powerpoint/2010/main" val="776264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Arial" panose="020B0604020202020204" pitchFamily="34" charset="0"/>
                <a:cs typeface="Arial" panose="020B0604020202020204" pitchFamily="34" charset="0"/>
              </a:rPr>
              <a:t>Success Stories</a:t>
            </a:r>
            <a:endParaRPr lang="en-US" sz="28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301752" y="1447800"/>
            <a:ext cx="8503920" cy="4651248"/>
          </a:xfrm>
        </p:spPr>
        <p:txBody>
          <a:bodyPr/>
          <a:lstStyle/>
          <a:p>
            <a:pPr marL="0" indent="0" algn="ctr" eaLnBrk="1" hangingPunct="1">
              <a:lnSpc>
                <a:spcPct val="80000"/>
              </a:lnSpc>
              <a:buClr>
                <a:schemeClr val="tx1"/>
              </a:buClr>
              <a:buSzTx/>
              <a:buNone/>
            </a:pPr>
            <a:r>
              <a:rPr lang="en-US" sz="2400" b="1" dirty="0" smtClean="0">
                <a:latin typeface="Arial" panose="020B0604020202020204" pitchFamily="34" charset="0"/>
                <a:cs typeface="Arial" panose="020B0604020202020204" pitchFamily="34" charset="0"/>
              </a:rPr>
              <a:t>CVS and the RECs Store Experience  </a:t>
            </a:r>
            <a:r>
              <a:rPr lang="en-US" sz="2400" b="1" dirty="0">
                <a:latin typeface="Arial" panose="020B0604020202020204" pitchFamily="34" charset="0"/>
                <a:cs typeface="Arial" panose="020B0604020202020204" pitchFamily="34" charset="0"/>
              </a:rPr>
              <a:t>Training </a:t>
            </a:r>
            <a:r>
              <a:rPr lang="en-US" sz="2400" b="1" dirty="0" smtClean="0">
                <a:latin typeface="Arial" panose="020B0604020202020204" pitchFamily="34" charset="0"/>
                <a:cs typeface="Arial" panose="020B0604020202020204" pitchFamily="34" charset="0"/>
              </a:rPr>
              <a:t>Program Pilot</a:t>
            </a:r>
          </a:p>
          <a:p>
            <a:pPr algn="ctr" eaLnBrk="1" hangingPunct="1">
              <a:lnSpc>
                <a:spcPct val="80000"/>
              </a:lnSpc>
              <a:buClr>
                <a:schemeClr val="tx1"/>
              </a:buClr>
              <a:buSzTx/>
            </a:pPr>
            <a:endParaRPr lang="en-US" sz="2400" b="1"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37 </a:t>
            </a:r>
            <a:r>
              <a:rPr lang="en-US" sz="2000" dirty="0">
                <a:latin typeface="Arial" panose="020B0604020202020204" pitchFamily="34" charset="0"/>
                <a:cs typeface="Arial" panose="020B0604020202020204" pitchFamily="34" charset="0"/>
              </a:rPr>
              <a:t>Total </a:t>
            </a:r>
            <a:r>
              <a:rPr lang="en-US" sz="2000" dirty="0" smtClean="0">
                <a:latin typeface="Arial" panose="020B0604020202020204" pitchFamily="34" charset="0"/>
                <a:cs typeface="Arial" panose="020B0604020202020204" pitchFamily="34" charset="0"/>
              </a:rPr>
              <a:t>Participants</a:t>
            </a:r>
          </a:p>
          <a:p>
            <a:pPr eaLnBrk="1" hangingPunct="1">
              <a:lnSpc>
                <a:spcPct val="80000"/>
              </a:lnSpc>
              <a:buClr>
                <a:schemeClr val="tx1"/>
              </a:buClr>
              <a:buSzTx/>
            </a:pPr>
            <a:endParaRPr lang="en-US" sz="2000"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64</a:t>
            </a:r>
            <a:r>
              <a:rPr lang="en-US" sz="2000" dirty="0">
                <a:latin typeface="Arial" panose="020B0604020202020204" pitchFamily="34" charset="0"/>
                <a:cs typeface="Arial" panose="020B0604020202020204" pitchFamily="34" charset="0"/>
              </a:rPr>
              <a:t>% Completed Soft Skills </a:t>
            </a:r>
            <a:r>
              <a:rPr lang="en-US" sz="2000" dirty="0" smtClean="0">
                <a:latin typeface="Arial" panose="020B0604020202020204" pitchFamily="34" charset="0"/>
                <a:cs typeface="Arial" panose="020B0604020202020204" pitchFamily="34" charset="0"/>
              </a:rPr>
              <a:t>Training</a:t>
            </a:r>
          </a:p>
          <a:p>
            <a:pPr eaLnBrk="1" hangingPunct="1">
              <a:lnSpc>
                <a:spcPct val="80000"/>
              </a:lnSpc>
              <a:buClr>
                <a:schemeClr val="tx1"/>
              </a:buClr>
              <a:buSzTx/>
            </a:pPr>
            <a:endParaRPr lang="en-US" sz="2000"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81</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Who </a:t>
            </a:r>
            <a:r>
              <a:rPr lang="en-US" sz="2000" dirty="0">
                <a:latin typeface="Arial" panose="020B0604020202020204" pitchFamily="34" charset="0"/>
                <a:cs typeface="Arial" panose="020B0604020202020204" pitchFamily="34" charset="0"/>
              </a:rPr>
              <a:t>completed soft skills completed in store </a:t>
            </a:r>
            <a:r>
              <a:rPr lang="en-US" sz="2000" dirty="0" smtClean="0">
                <a:latin typeface="Arial" panose="020B0604020202020204" pitchFamily="34" charset="0"/>
                <a:cs typeface="Arial" panose="020B0604020202020204" pitchFamily="34" charset="0"/>
              </a:rPr>
              <a:t>training</a:t>
            </a:r>
          </a:p>
          <a:p>
            <a:pPr eaLnBrk="1" hangingPunct="1">
              <a:lnSpc>
                <a:spcPct val="80000"/>
              </a:lnSpc>
              <a:buClr>
                <a:schemeClr val="tx1"/>
              </a:buClr>
              <a:buSzTx/>
            </a:pPr>
            <a:endParaRPr lang="en-US" sz="2000"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78</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 </a:t>
            </a:r>
            <a:r>
              <a:rPr lang="en-US" sz="2000" dirty="0">
                <a:latin typeface="Arial" panose="020B0604020202020204" pitchFamily="34" charset="0"/>
                <a:cs typeface="Arial" panose="020B0604020202020204" pitchFamily="34" charset="0"/>
              </a:rPr>
              <a:t>participants that started the program completed the </a:t>
            </a:r>
            <a:r>
              <a:rPr lang="en-US" sz="2000" dirty="0" smtClean="0">
                <a:latin typeface="Arial" panose="020B0604020202020204" pitchFamily="34" charset="0"/>
                <a:cs typeface="Arial" panose="020B0604020202020204" pitchFamily="34" charset="0"/>
              </a:rPr>
              <a:t>program</a:t>
            </a:r>
          </a:p>
          <a:p>
            <a:pPr eaLnBrk="1" hangingPunct="1">
              <a:lnSpc>
                <a:spcPct val="80000"/>
              </a:lnSpc>
              <a:buClr>
                <a:schemeClr val="tx1"/>
              </a:buClr>
              <a:buSzTx/>
            </a:pPr>
            <a:endParaRPr lang="en-US" sz="2000" dirty="0" smtClean="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62% Of the participants who started the program applied to CVS</a:t>
            </a:r>
          </a:p>
          <a:p>
            <a:pPr eaLnBrk="1" hangingPunct="1">
              <a:lnSpc>
                <a:spcPct val="80000"/>
              </a:lnSpc>
              <a:buClr>
                <a:schemeClr val="tx1"/>
              </a:buClr>
              <a:buSzTx/>
            </a:pPr>
            <a:endParaRPr lang="en-US" sz="2000" dirty="0" smtClean="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39% Of those who applied are pending hire</a:t>
            </a:r>
          </a:p>
          <a:p>
            <a:pPr eaLnBrk="1" hangingPunct="1">
              <a:lnSpc>
                <a:spcPct val="80000"/>
              </a:lnSpc>
              <a:buClr>
                <a:schemeClr val="tx1"/>
              </a:buClr>
              <a:buSzTx/>
            </a:pPr>
            <a:endParaRPr lang="en-US" sz="2000" dirty="0" smtClean="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000" dirty="0" smtClean="0">
                <a:latin typeface="Arial" panose="020B0604020202020204" pitchFamily="34" charset="0"/>
                <a:cs typeface="Arial" panose="020B0604020202020204" pitchFamily="34" charset="0"/>
              </a:rPr>
              <a:t>39% Of those who applied have been hired</a:t>
            </a:r>
            <a:endParaRPr lang="en-US" sz="2000" dirty="0">
              <a:latin typeface="Arial" panose="020B0604020202020204" pitchFamily="34" charset="0"/>
              <a:cs typeface="Arial" panose="020B0604020202020204" pitchFamily="34" charset="0"/>
            </a:endParaRPr>
          </a:p>
          <a:p>
            <a:endParaRPr lang="en-US" sz="2000" dirty="0"/>
          </a:p>
        </p:txBody>
      </p:sp>
      <p:sp>
        <p:nvSpPr>
          <p:cNvPr id="4" name="Slide Number Placeholder 3"/>
          <p:cNvSpPr>
            <a:spLocks noGrp="1"/>
          </p:cNvSpPr>
          <p:nvPr>
            <p:ph type="sldNum" sz="quarter" idx="12"/>
          </p:nvPr>
        </p:nvSpPr>
        <p:spPr/>
        <p:txBody>
          <a:bodyPr/>
          <a:lstStyle/>
          <a:p>
            <a:pPr>
              <a:defRPr/>
            </a:pPr>
            <a:fld id="{FE23DC94-6096-4C35-993E-CB2AFDDD6248}" type="slidenum">
              <a:rPr lang="en-US" smtClean="0"/>
              <a:pPr>
                <a:defRPr/>
              </a:pPr>
              <a:t>17</a:t>
            </a:fld>
            <a:endParaRPr lang="en-US" dirty="0"/>
          </a:p>
        </p:txBody>
      </p:sp>
    </p:spTree>
    <p:extLst>
      <p:ext uri="{BB962C8B-B14F-4D97-AF65-F5344CB8AC3E}">
        <p14:creationId xmlns:p14="http://schemas.microsoft.com/office/powerpoint/2010/main" val="1359227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defRPr/>
            </a:pPr>
            <a:r>
              <a:rPr lang="en-US" sz="3200" b="1" dirty="0">
                <a:solidFill>
                  <a:schemeClr val="tx1"/>
                </a:solidFill>
                <a:latin typeface="Arial" panose="020B0604020202020204" pitchFamily="34" charset="0"/>
                <a:cs typeface="Arial" panose="020B0604020202020204" pitchFamily="34" charset="0"/>
              </a:rPr>
              <a:t>Contact </a:t>
            </a:r>
            <a:r>
              <a:rPr lang="en-US" sz="3200" b="1" dirty="0" smtClean="0">
                <a:solidFill>
                  <a:schemeClr val="tx1"/>
                </a:solidFill>
                <a:latin typeface="Arial" panose="020B0604020202020204" pitchFamily="34" charset="0"/>
                <a:cs typeface="Arial" panose="020B0604020202020204" pitchFamily="34" charset="0"/>
              </a:rPr>
              <a:t>Information</a:t>
            </a:r>
            <a:endParaRPr lang="en-US" sz="3200" b="1" dirty="0">
              <a:solidFill>
                <a:schemeClr val="tx1"/>
              </a:solidFill>
              <a:latin typeface="Arial" panose="020B0604020202020204" pitchFamily="34" charset="0"/>
              <a:cs typeface="Arial" panose="020B0604020202020204" pitchFamily="34" charset="0"/>
            </a:endParaRPr>
          </a:p>
        </p:txBody>
      </p:sp>
      <p:sp>
        <p:nvSpPr>
          <p:cNvPr id="29698" name="Content Placeholder 2"/>
          <p:cNvSpPr>
            <a:spLocks noGrp="1"/>
          </p:cNvSpPr>
          <p:nvPr>
            <p:ph sz="quarter" idx="1"/>
          </p:nvPr>
        </p:nvSpPr>
        <p:spPr>
          <a:xfrm>
            <a:off x="304800" y="1752600"/>
            <a:ext cx="8504238" cy="4572000"/>
          </a:xfrm>
        </p:spPr>
        <p:txBody>
          <a:bodyPr/>
          <a:lstStyle/>
          <a:p>
            <a:pPr marL="0" indent="0">
              <a:buFont typeface="Wingdings 2" pitchFamily="18" charset="2"/>
              <a:buNone/>
            </a:pPr>
            <a:r>
              <a:rPr lang="en-US" sz="2400" dirty="0" smtClean="0">
                <a:latin typeface="Arial" panose="020B0604020202020204" pitchFamily="34" charset="0"/>
                <a:cs typeface="Arial" panose="020B0604020202020204" pitchFamily="34" charset="0"/>
              </a:rPr>
              <a:t>Heather Mantell, Project Coordinator, GMVEC</a:t>
            </a:r>
          </a:p>
          <a:p>
            <a:pPr marL="0" indent="0">
              <a:buFont typeface="Wingdings 2" pitchFamily="18" charset="2"/>
              <a:buNone/>
            </a:pPr>
            <a:r>
              <a:rPr lang="en-US" sz="2400" dirty="0" smtClean="0">
                <a:latin typeface="Arial" panose="020B0604020202020204" pitchFamily="34" charset="0"/>
                <a:cs typeface="Arial" panose="020B0604020202020204" pitchFamily="34" charset="0"/>
              </a:rPr>
              <a:t>617-512-3983		hmantell@riversidecc.org</a:t>
            </a:r>
          </a:p>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a:p>
            <a:pPr marL="0" indent="0">
              <a:buFont typeface="Wingdings 2" pitchFamily="18" charset="2"/>
              <a:buNone/>
            </a:pPr>
            <a:endParaRPr lang="en-US" sz="2400" dirty="0">
              <a:latin typeface="Arial" panose="020B0604020202020204" pitchFamily="34" charset="0"/>
              <a:cs typeface="Arial" panose="020B0604020202020204" pitchFamily="34" charset="0"/>
            </a:endParaRPr>
          </a:p>
          <a:p>
            <a:pPr marL="0" indent="0">
              <a:buFont typeface="Wingdings 2" pitchFamily="18" charset="2"/>
              <a:buNone/>
            </a:pPr>
            <a:r>
              <a:rPr lang="en-US" sz="2400" dirty="0" smtClean="0">
                <a:latin typeface="Arial" panose="020B0604020202020204" pitchFamily="34" charset="0"/>
                <a:cs typeface="Arial" panose="020B0604020202020204" pitchFamily="34" charset="0"/>
              </a:rPr>
              <a:t>Kristianne Widman, Project Coordinator, NSEC</a:t>
            </a:r>
          </a:p>
          <a:p>
            <a:pPr marL="0" indent="0">
              <a:buFont typeface="Wingdings 2" pitchFamily="18" charset="2"/>
              <a:buNone/>
            </a:pPr>
            <a:r>
              <a:rPr lang="en-US" sz="2400" dirty="0" smtClean="0">
                <a:latin typeface="Arial" panose="020B0604020202020204" pitchFamily="34" charset="0"/>
                <a:cs typeface="Arial" panose="020B0604020202020204" pitchFamily="34" charset="0"/>
              </a:rPr>
              <a:t>617-352-2040 		kwidman@riversidecc.org</a:t>
            </a:r>
          </a:p>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a:p>
            <a:pPr marL="0" indent="0">
              <a:buFont typeface="Wingdings 2" pitchFamily="18" charset="2"/>
              <a:buNone/>
            </a:pPr>
            <a:r>
              <a:rPr lang="en-US" sz="2400" dirty="0" smtClean="0">
                <a:latin typeface="Arial" panose="020B0604020202020204" pitchFamily="34" charset="0"/>
                <a:cs typeface="Arial" panose="020B0604020202020204" pitchFamily="34" charset="0"/>
              </a:rPr>
              <a:t>Stephanie Marks, Director of Employment Collaboratives</a:t>
            </a:r>
          </a:p>
          <a:p>
            <a:pPr marL="0" indent="0">
              <a:buFont typeface="Wingdings 2" pitchFamily="18" charset="2"/>
              <a:buNone/>
            </a:pPr>
            <a:r>
              <a:rPr lang="en-US" sz="2400" dirty="0" smtClean="0">
                <a:latin typeface="Arial" panose="020B0604020202020204" pitchFamily="34" charset="0"/>
                <a:cs typeface="Arial" panose="020B0604020202020204" pitchFamily="34" charset="0"/>
              </a:rPr>
              <a:t>781-686-8146 		smarks@riversidecc.org</a:t>
            </a:r>
          </a:p>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1145D3C5-BD61-48EE-9328-1BD3E5843C91}"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defRPr/>
            </a:pPr>
            <a:r>
              <a:rPr lang="en-US" sz="3200" b="1" dirty="0" smtClean="0">
                <a:solidFill>
                  <a:schemeClr val="tx1"/>
                </a:solidFill>
                <a:latin typeface="Arial" panose="020B0604020202020204" pitchFamily="34" charset="0"/>
                <a:cs typeface="Arial" panose="020B0604020202020204" pitchFamily="34" charset="0"/>
              </a:rPr>
              <a:t>Questions</a:t>
            </a:r>
            <a:endParaRPr lang="en-US" sz="3200" b="1" dirty="0">
              <a:solidFill>
                <a:schemeClr val="tx1"/>
              </a:solidFill>
              <a:latin typeface="Arial" panose="020B0604020202020204" pitchFamily="34" charset="0"/>
              <a:cs typeface="Arial" panose="020B0604020202020204" pitchFamily="34" charset="0"/>
            </a:endParaRPr>
          </a:p>
        </p:txBody>
      </p:sp>
      <p:sp>
        <p:nvSpPr>
          <p:cNvPr id="29698" name="Content Placeholder 2"/>
          <p:cNvSpPr>
            <a:spLocks noGrp="1"/>
          </p:cNvSpPr>
          <p:nvPr>
            <p:ph sz="quarter" idx="1"/>
          </p:nvPr>
        </p:nvSpPr>
        <p:spPr>
          <a:xfrm>
            <a:off x="304800" y="1752600"/>
            <a:ext cx="8504238" cy="4572000"/>
          </a:xfrm>
        </p:spPr>
        <p:txBody>
          <a:bodyPr/>
          <a:lstStyle/>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a:p>
            <a:pPr marL="0" indent="0">
              <a:buFont typeface="Wingdings 2" pitchFamily="18" charset="2"/>
              <a:buNone/>
            </a:pPr>
            <a:endParaRPr lang="en-US" sz="2400" dirty="0">
              <a:latin typeface="Arial" panose="020B0604020202020204" pitchFamily="34" charset="0"/>
              <a:cs typeface="Arial" panose="020B0604020202020204" pitchFamily="34" charset="0"/>
            </a:endParaRPr>
          </a:p>
          <a:p>
            <a:pPr marL="0" indent="0">
              <a:buFont typeface="Wingdings 2" pitchFamily="18" charset="2"/>
              <a:buNone/>
            </a:pPr>
            <a:endParaRPr lang="en-US" sz="2400" dirty="0" smtClean="0">
              <a:latin typeface="Arial" panose="020B0604020202020204" pitchFamily="34" charset="0"/>
              <a:cs typeface="Arial" panose="020B0604020202020204" pitchFamily="34" charset="0"/>
            </a:endParaRPr>
          </a:p>
          <a:p>
            <a:pPr marL="0" indent="0">
              <a:buFont typeface="Wingdings 2" pitchFamily="18" charset="2"/>
              <a:buNone/>
            </a:pPr>
            <a:endParaRPr lang="en-US" sz="2400" dirty="0">
              <a:latin typeface="Arial" panose="020B0604020202020204" pitchFamily="34" charset="0"/>
              <a:cs typeface="Arial" panose="020B0604020202020204" pitchFamily="34" charset="0"/>
            </a:endParaRPr>
          </a:p>
          <a:p>
            <a:pPr marL="0" indent="0" algn="ctr">
              <a:buFont typeface="Wingdings 2" pitchFamily="18" charset="2"/>
              <a:buNone/>
            </a:pPr>
            <a:r>
              <a:rPr lang="en-US" sz="3200" dirty="0" smtClean="0">
                <a:latin typeface="Arial" panose="020B0604020202020204" pitchFamily="34" charset="0"/>
                <a:cs typeface="Arial" panose="020B0604020202020204" pitchFamily="34" charset="0"/>
              </a:rPr>
              <a:t>What questions may we answer for you?</a:t>
            </a:r>
          </a:p>
        </p:txBody>
      </p:sp>
      <p:sp>
        <p:nvSpPr>
          <p:cNvPr id="4" name="Slide Number Placeholder 3"/>
          <p:cNvSpPr>
            <a:spLocks noGrp="1"/>
          </p:cNvSpPr>
          <p:nvPr>
            <p:ph type="sldNum" sz="quarter" idx="12"/>
          </p:nvPr>
        </p:nvSpPr>
        <p:spPr/>
        <p:txBody>
          <a:bodyPr/>
          <a:lstStyle/>
          <a:p>
            <a:pPr>
              <a:defRPr/>
            </a:pPr>
            <a:fld id="{1145D3C5-BD61-48EE-9328-1BD3E5843C91}" type="slidenum">
              <a:rPr lang="en-US" smtClean="0"/>
              <a:pPr>
                <a:defRPr/>
              </a:pPr>
              <a:t>19</a:t>
            </a:fld>
            <a:endParaRPr lang="en-US" dirty="0"/>
          </a:p>
        </p:txBody>
      </p:sp>
    </p:spTree>
    <p:extLst>
      <p:ext uri="{BB962C8B-B14F-4D97-AF65-F5344CB8AC3E}">
        <p14:creationId xmlns:p14="http://schemas.microsoft.com/office/powerpoint/2010/main" val="412106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nchor="t"/>
          <a:lstStyle/>
          <a:p>
            <a:r>
              <a:rPr lang="en-US" sz="2800" b="1" dirty="0" smtClean="0">
                <a:solidFill>
                  <a:schemeClr val="tx1"/>
                </a:solidFill>
                <a:latin typeface="Arial" panose="020B0604020202020204" pitchFamily="34" charset="0"/>
                <a:cs typeface="Arial" panose="020B0604020202020204" pitchFamily="34" charset="0"/>
              </a:rPr>
              <a:t>Speakers</a:t>
            </a:r>
          </a:p>
        </p:txBody>
      </p:sp>
      <p:sp>
        <p:nvSpPr>
          <p:cNvPr id="2" name="Slide Number Placeholder 1"/>
          <p:cNvSpPr>
            <a:spLocks noGrp="1"/>
          </p:cNvSpPr>
          <p:nvPr>
            <p:ph type="sldNum" sz="quarter" idx="12"/>
          </p:nvPr>
        </p:nvSpPr>
        <p:spPr/>
        <p:txBody>
          <a:bodyPr/>
          <a:lstStyle/>
          <a:p>
            <a:fld id="{E7E455EC-FA95-41A4-8A44-00D469F14E94}" type="slidenum">
              <a:rPr lang="en-US" smtClean="0"/>
              <a:pPr/>
              <a:t>2</a:t>
            </a:fld>
            <a:endParaRPr lang="en-US" dirty="0"/>
          </a:p>
        </p:txBody>
      </p:sp>
      <p:sp>
        <p:nvSpPr>
          <p:cNvPr id="13315" name="Rectangle 2"/>
          <p:cNvSpPr>
            <a:spLocks noChangeArrowheads="1"/>
          </p:cNvSpPr>
          <p:nvPr/>
        </p:nvSpPr>
        <p:spPr bwMode="auto">
          <a:xfrm>
            <a:off x="381000" y="1295400"/>
            <a:ext cx="7772400" cy="4154984"/>
          </a:xfrm>
          <a:prstGeom prst="rect">
            <a:avLst/>
          </a:prstGeom>
          <a:noFill/>
          <a:ln w="9525">
            <a:noFill/>
            <a:miter lim="800000"/>
            <a:headEnd/>
            <a:tailEnd/>
          </a:ln>
        </p:spPr>
        <p:txBody>
          <a:bodyPr wrap="square">
            <a:spAutoFit/>
          </a:bodyPr>
          <a:lstStyle/>
          <a:p>
            <a:endParaRPr lang="en-US" sz="2400" dirty="0" smtClean="0">
              <a:solidFill>
                <a:srgbClr val="0000FF"/>
              </a:solidFill>
              <a:latin typeface="Arial" panose="020B0604020202020204" pitchFamily="34" charset="0"/>
              <a:cs typeface="Arial" panose="020B0604020202020204" pitchFamily="34" charset="0"/>
            </a:endParaRPr>
          </a:p>
          <a:p>
            <a:endParaRPr lang="en-US" sz="2400" dirty="0" smtClean="0">
              <a:solidFill>
                <a:srgbClr val="0000FF"/>
              </a:solidFill>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Heather Mantell</a:t>
            </a:r>
          </a:p>
          <a:p>
            <a:r>
              <a:rPr lang="en-US" sz="2400" dirty="0" smtClean="0">
                <a:latin typeface="Arial" panose="020B0604020202020204" pitchFamily="34" charset="0"/>
                <a:cs typeface="Arial" panose="020B0604020202020204" pitchFamily="34" charset="0"/>
              </a:rPr>
              <a:t>Project Coordinator/Employer Liaison </a:t>
            </a:r>
          </a:p>
          <a:p>
            <a:r>
              <a:rPr lang="en-US" sz="2400" dirty="0" smtClean="0">
                <a:latin typeface="Arial" panose="020B0604020202020204" pitchFamily="34" charset="0"/>
                <a:cs typeface="Arial" panose="020B0604020202020204" pitchFamily="34" charset="0"/>
              </a:rPr>
              <a:t>Greater Merrimack Valley Employment Collaborative</a:t>
            </a: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Kristianne Widman</a:t>
            </a:r>
          </a:p>
          <a:p>
            <a:r>
              <a:rPr lang="en-US" sz="2400" dirty="0" smtClean="0">
                <a:latin typeface="Arial" panose="020B0604020202020204" pitchFamily="34" charset="0"/>
                <a:cs typeface="Arial" panose="020B0604020202020204" pitchFamily="34" charset="0"/>
              </a:rPr>
              <a:t>Project Coordinator/Employer Liaison </a:t>
            </a:r>
          </a:p>
          <a:p>
            <a:r>
              <a:rPr lang="en-US" sz="2400" dirty="0" smtClean="0">
                <a:latin typeface="Arial" panose="020B0604020202020204" pitchFamily="34" charset="0"/>
                <a:cs typeface="Arial" panose="020B0604020202020204" pitchFamily="34" charset="0"/>
              </a:rPr>
              <a:t>North Suburban Employment Collaborative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txBox="1">
            <a:spLocks noGrp="1"/>
          </p:cNvSpPr>
          <p:nvPr/>
        </p:nvSpPr>
        <p:spPr bwMode="auto">
          <a:xfrm>
            <a:off x="8077200" y="6537325"/>
            <a:ext cx="1066800" cy="320675"/>
          </a:xfrm>
          <a:prstGeom prst="rect">
            <a:avLst/>
          </a:prstGeom>
          <a:noFill/>
          <a:ln w="9525">
            <a:noFill/>
            <a:miter lim="800000"/>
            <a:headEnd/>
            <a:tailEnd/>
          </a:ln>
        </p:spPr>
        <p:txBody>
          <a:bodyPr anchor="ctr"/>
          <a:lstStyle/>
          <a:p>
            <a:pPr algn="r"/>
            <a:fld id="{3A22B5BD-382D-4043-8289-F83379D2B066}" type="slidenum">
              <a:rPr lang="en-US" sz="1200">
                <a:latin typeface="Arial" charset="0"/>
                <a:cs typeface="Arial" charset="0"/>
              </a:rPr>
              <a:pPr algn="r"/>
              <a:t>3</a:t>
            </a:fld>
            <a:endParaRPr lang="en-US" sz="1200" dirty="0">
              <a:latin typeface="Arial" charset="0"/>
              <a:cs typeface="Arial" charset="0"/>
            </a:endParaRPr>
          </a:p>
        </p:txBody>
      </p:sp>
      <p:sp>
        <p:nvSpPr>
          <p:cNvPr id="14338" name="Content Placeholder 2"/>
          <p:cNvSpPr>
            <a:spLocks noGrp="1"/>
          </p:cNvSpPr>
          <p:nvPr>
            <p:ph sz="quarter" idx="4294967295"/>
          </p:nvPr>
        </p:nvSpPr>
        <p:spPr>
          <a:xfrm>
            <a:off x="381000" y="1515836"/>
            <a:ext cx="8458200" cy="4808764"/>
          </a:xfrm>
        </p:spPr>
        <p:txBody>
          <a:bodyPr/>
          <a:lstStyle/>
          <a:p>
            <a:pPr marL="231775" indent="-231775" eaLnBrk="1" hangingPunct="1">
              <a:buClr>
                <a:schemeClr val="tx1"/>
              </a:buClr>
              <a:buSzTx/>
              <a:buNone/>
            </a:pPr>
            <a:r>
              <a:rPr lang="en-US" sz="2800" b="1" dirty="0">
                <a:latin typeface="Arial" panose="020B0604020202020204" pitchFamily="34" charset="0"/>
                <a:cs typeface="Arial" panose="020B0604020202020204" pitchFamily="34" charset="0"/>
              </a:rPr>
              <a:t>2008/2009</a:t>
            </a:r>
            <a:endParaRPr lang="en-US" sz="2800" dirty="0" smtClean="0">
              <a:latin typeface="Arial" panose="020B0604020202020204" pitchFamily="34" charset="0"/>
              <a:cs typeface="Arial" panose="020B0604020202020204" pitchFamily="34" charset="0"/>
            </a:endParaRPr>
          </a:p>
          <a:p>
            <a:pPr marL="231775" indent="-231775" eaLnBrk="1" hangingPunct="1">
              <a:buClr>
                <a:schemeClr val="tx1"/>
              </a:buClr>
              <a:buSzTx/>
              <a:buFont typeface="Wingdings 2" pitchFamily="18" charset="2"/>
              <a:buNone/>
            </a:pPr>
            <a:endParaRPr lang="en-US" sz="1000" dirty="0" smtClean="0">
              <a:latin typeface="Arial" panose="020B0604020202020204" pitchFamily="34" charset="0"/>
              <a:cs typeface="Arial" panose="020B0604020202020204" pitchFamily="34" charset="0"/>
            </a:endParaRPr>
          </a:p>
          <a:p>
            <a:pPr marL="231775" indent="-231775" eaLnBrk="1" hangingPunct="1">
              <a:buClr>
                <a:schemeClr val="tx1"/>
              </a:buClr>
              <a:buSzTx/>
              <a:buFont typeface="Wingdings 2" pitchFamily="18" charset="2"/>
              <a:buNone/>
            </a:pPr>
            <a:r>
              <a:rPr lang="en-US" sz="2400" dirty="0" smtClean="0">
                <a:latin typeface="Arial" panose="020B0604020202020204" pitchFamily="34" charset="0"/>
                <a:cs typeface="Arial" panose="020B0604020202020204" pitchFamily="34" charset="0"/>
              </a:rPr>
              <a:t>Governor Patrick Reached Out to Employers:</a:t>
            </a:r>
          </a:p>
          <a:p>
            <a:pPr marL="742950" lvl="1" indent="-285750" eaLnBrk="1" hangingPunct="1">
              <a:buClr>
                <a:schemeClr val="tx1"/>
              </a:buClr>
              <a:buSzPct val="55000"/>
              <a:buFont typeface="Wingdings" pitchFamily="2" charset="2"/>
              <a:buNone/>
            </a:pPr>
            <a:r>
              <a:rPr lang="en-US" sz="2400" i="1" dirty="0" smtClean="0">
                <a:solidFill>
                  <a:schemeClr val="tx1"/>
                </a:solidFill>
                <a:latin typeface="Arial" panose="020B0604020202020204" pitchFamily="34" charset="0"/>
                <a:cs typeface="Arial" panose="020B0604020202020204" pitchFamily="34" charset="0"/>
              </a:rPr>
              <a:t>“Join me  in becoming model employers of people with disabilities. Tell me how state government can support you to hire more individuals with disabilities.”</a:t>
            </a:r>
          </a:p>
          <a:p>
            <a:pPr marL="742950" lvl="1" indent="-285750" eaLnBrk="1" hangingPunct="1">
              <a:buClr>
                <a:schemeClr val="tx1"/>
              </a:buClr>
              <a:buSzPct val="55000"/>
              <a:buFont typeface="Wingdings" pitchFamily="2" charset="2"/>
              <a:buNone/>
            </a:pPr>
            <a:endParaRPr lang="en-US" sz="2000" i="1" dirty="0">
              <a:solidFill>
                <a:schemeClr val="tx1"/>
              </a:solidFill>
              <a:latin typeface="Arial" panose="020B0604020202020204" pitchFamily="34" charset="0"/>
              <a:cs typeface="Arial" panose="020B0604020202020204" pitchFamily="34" charset="0"/>
            </a:endParaRPr>
          </a:p>
          <a:p>
            <a:pPr marL="742950" lvl="1" indent="-285750" eaLnBrk="1" hangingPunct="1">
              <a:buClr>
                <a:schemeClr val="tx1"/>
              </a:buClr>
              <a:buSzPct val="55000"/>
              <a:buFont typeface="Wingdings" pitchFamily="2" charset="2"/>
              <a:buNone/>
            </a:pPr>
            <a:endParaRPr lang="en-US" sz="2000" i="1" dirty="0" smtClean="0">
              <a:solidFill>
                <a:schemeClr val="tx1"/>
              </a:solidFill>
              <a:latin typeface="Arial" panose="020B0604020202020204" pitchFamily="34" charset="0"/>
              <a:cs typeface="Arial" panose="020B0604020202020204" pitchFamily="34" charset="0"/>
            </a:endParaRPr>
          </a:p>
          <a:p>
            <a:pPr marL="231775" indent="-231775" eaLnBrk="1" hangingPunct="1">
              <a:buClr>
                <a:schemeClr val="tx1"/>
              </a:buClr>
              <a:buSzTx/>
              <a:buFont typeface="Wingdings 2" pitchFamily="18" charset="2"/>
              <a:buNone/>
            </a:pPr>
            <a:r>
              <a:rPr lang="en-US" sz="2400" dirty="0" smtClean="0">
                <a:latin typeface="Arial" panose="020B0604020202020204" pitchFamily="34" charset="0"/>
                <a:cs typeface="Arial" panose="020B0604020202020204" pitchFamily="34" charset="0"/>
              </a:rPr>
              <a:t>An Employer’s response: </a:t>
            </a:r>
          </a:p>
          <a:p>
            <a:pPr marL="781050" lvl="2" indent="-231775" eaLnBrk="1" hangingPunct="1">
              <a:buClr>
                <a:schemeClr val="tx1"/>
              </a:buClr>
              <a:buSzPct val="83000"/>
              <a:buFont typeface="Wingdings 2" pitchFamily="18" charset="2"/>
              <a:buNone/>
            </a:pPr>
            <a:r>
              <a:rPr lang="en-US" sz="2400" i="1" dirty="0" smtClean="0">
                <a:latin typeface="Arial" panose="020B0604020202020204" pitchFamily="34" charset="0"/>
                <a:cs typeface="Arial" panose="020B0604020202020204" pitchFamily="34" charset="0"/>
              </a:rPr>
              <a:t>“You need to streamline state and vendor employment services. We need a more focused way to be able to  recruit and retain employees with disabilities.”</a:t>
            </a:r>
          </a:p>
        </p:txBody>
      </p:sp>
      <p:sp>
        <p:nvSpPr>
          <p:cNvPr id="14339" name="Title 3"/>
          <p:cNvSpPr>
            <a:spLocks noGrp="1"/>
          </p:cNvSpPr>
          <p:nvPr>
            <p:ph type="title" idx="4294967295"/>
          </p:nvPr>
        </p:nvSpPr>
        <p:spPr>
          <a:xfrm>
            <a:off x="228600" y="304800"/>
            <a:ext cx="8686800" cy="911225"/>
          </a:xfrm>
        </p:spPr>
        <p:txBody>
          <a:bodyPr anchor="t"/>
          <a:lstStyle/>
          <a:p>
            <a:pPr eaLnBrk="1" hangingPunct="1"/>
            <a:r>
              <a:rPr lang="en-US" sz="2800" b="1" dirty="0" smtClean="0">
                <a:solidFill>
                  <a:schemeClr val="tx1"/>
                </a:solidFill>
                <a:latin typeface="Arial" panose="020B0604020202020204" pitchFamily="34" charset="0"/>
                <a:cs typeface="Arial" panose="020B0604020202020204" pitchFamily="34" charset="0"/>
              </a:rPr>
              <a:t>Historical Context for Collaboration </a:t>
            </a:r>
          </a:p>
        </p:txBody>
      </p:sp>
      <p:sp>
        <p:nvSpPr>
          <p:cNvPr id="5" name="Slide Number Placeholder 4"/>
          <p:cNvSpPr>
            <a:spLocks noGrp="1"/>
          </p:cNvSpPr>
          <p:nvPr>
            <p:ph type="sldNum" sz="quarter" idx="12"/>
          </p:nvPr>
        </p:nvSpPr>
        <p:spPr/>
        <p:txBody>
          <a:bodyPr/>
          <a:lstStyle/>
          <a:p>
            <a:pPr>
              <a:defRPr/>
            </a:pPr>
            <a:fld id="{F84B7A28-3AFD-4314-8BE8-8F680441C5F1}"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txBox="1">
            <a:spLocks noGrp="1"/>
          </p:cNvSpPr>
          <p:nvPr/>
        </p:nvSpPr>
        <p:spPr bwMode="auto">
          <a:xfrm>
            <a:off x="8077200" y="6537325"/>
            <a:ext cx="1066800" cy="320675"/>
          </a:xfrm>
          <a:prstGeom prst="rect">
            <a:avLst/>
          </a:prstGeom>
          <a:noFill/>
          <a:ln w="9525">
            <a:noFill/>
            <a:miter lim="800000"/>
            <a:headEnd/>
            <a:tailEnd/>
          </a:ln>
        </p:spPr>
        <p:txBody>
          <a:bodyPr anchor="ctr"/>
          <a:lstStyle/>
          <a:p>
            <a:pPr algn="r"/>
            <a:fld id="{3A22B5BD-382D-4043-8289-F83379D2B066}" type="slidenum">
              <a:rPr lang="en-US" sz="1200">
                <a:latin typeface="Arial" charset="0"/>
                <a:cs typeface="Arial" charset="0"/>
              </a:rPr>
              <a:pPr algn="r"/>
              <a:t>4</a:t>
            </a:fld>
            <a:endParaRPr lang="en-US" sz="1200" dirty="0">
              <a:latin typeface="Arial" charset="0"/>
              <a:cs typeface="Arial" charset="0"/>
            </a:endParaRPr>
          </a:p>
        </p:txBody>
      </p:sp>
      <p:sp>
        <p:nvSpPr>
          <p:cNvPr id="14338" name="Content Placeholder 2"/>
          <p:cNvSpPr>
            <a:spLocks noGrp="1"/>
          </p:cNvSpPr>
          <p:nvPr>
            <p:ph sz="quarter" idx="4294967295"/>
          </p:nvPr>
        </p:nvSpPr>
        <p:spPr>
          <a:xfrm>
            <a:off x="381000" y="1752600"/>
            <a:ext cx="8458200" cy="4800600"/>
          </a:xfrm>
        </p:spPr>
        <p:txBody>
          <a:bodyPr/>
          <a:lstStyle/>
          <a:p>
            <a:pPr marL="231775" indent="-231775" eaLnBrk="1" hangingPunct="1">
              <a:buClr>
                <a:schemeClr val="tx1"/>
              </a:buClr>
              <a:buSzTx/>
              <a:buFont typeface="Wingdings 2" pitchFamily="18" charset="2"/>
              <a:buNone/>
            </a:pPr>
            <a:endParaRPr lang="en-US" sz="1000" dirty="0" smtClean="0">
              <a:latin typeface="Arial" panose="020B0604020202020204" pitchFamily="34" charset="0"/>
              <a:cs typeface="Arial" panose="020B0604020202020204" pitchFamily="34" charset="0"/>
            </a:endParaRPr>
          </a:p>
          <a:p>
            <a:pPr eaLnBrk="1" hangingPunct="1">
              <a:buClr>
                <a:schemeClr val="tx1"/>
              </a:buClr>
              <a:buSzPct val="83000"/>
            </a:pPr>
            <a:r>
              <a:rPr lang="en-US" sz="2000" dirty="0" smtClean="0">
                <a:latin typeface="Arial" panose="020B0604020202020204" pitchFamily="34" charset="0"/>
                <a:cs typeface="Arial" panose="020B0604020202020204" pitchFamily="34" charset="0"/>
              </a:rPr>
              <a:t>Central MA Employment Collaborative (CMEC) was one of five “disability employment initiatives” initiated by a 2009 Medicaid Infrastructure Grant   (UMass administered – “Work Without Limits”)</a:t>
            </a:r>
          </a:p>
          <a:p>
            <a:pPr eaLnBrk="1" hangingPunct="1">
              <a:buClr>
                <a:schemeClr val="tx1"/>
              </a:buClr>
              <a:buSzPct val="83000"/>
            </a:pPr>
            <a:endParaRPr lang="en-US" sz="2000" dirty="0" smtClean="0">
              <a:latin typeface="Arial" panose="020B0604020202020204" pitchFamily="34" charset="0"/>
              <a:cs typeface="Arial" panose="020B0604020202020204" pitchFamily="34" charset="0"/>
            </a:endParaRPr>
          </a:p>
          <a:p>
            <a:pPr eaLnBrk="1" hangingPunct="1">
              <a:buClr>
                <a:schemeClr val="tx1"/>
              </a:buClr>
              <a:buSzPct val="83000"/>
            </a:pPr>
            <a:r>
              <a:rPr lang="en-US" sz="2000" dirty="0" smtClean="0">
                <a:latin typeface="Arial" panose="020B0604020202020204" pitchFamily="34" charset="0"/>
                <a:cs typeface="Arial" panose="020B0604020202020204" pitchFamily="34" charset="0"/>
              </a:rPr>
              <a:t>2013 decision to re-engage and expand the model of CMEC through new funding initially provided by DDS. This funding allowed for four more collaboratives throughout the state</a:t>
            </a:r>
          </a:p>
          <a:p>
            <a:pPr eaLnBrk="1" hangingPunct="1">
              <a:buClr>
                <a:schemeClr val="tx1"/>
              </a:buClr>
              <a:buSzPct val="83000"/>
            </a:pPr>
            <a:endParaRPr lang="en-US" sz="2000" dirty="0" smtClean="0">
              <a:latin typeface="Arial" panose="020B0604020202020204" pitchFamily="34" charset="0"/>
              <a:cs typeface="Arial" panose="020B0604020202020204" pitchFamily="34" charset="0"/>
            </a:endParaRPr>
          </a:p>
          <a:p>
            <a:pPr eaLnBrk="1" hangingPunct="1">
              <a:buClr>
                <a:schemeClr val="tx1"/>
              </a:buClr>
              <a:buSzPct val="83000"/>
            </a:pPr>
            <a:r>
              <a:rPr lang="en-US" sz="2000" dirty="0" smtClean="0">
                <a:latin typeface="Arial" panose="020B0604020202020204" pitchFamily="34" charset="0"/>
                <a:cs typeface="Arial" panose="020B0604020202020204" pitchFamily="34" charset="0"/>
              </a:rPr>
              <a:t>Due to the success of the five collaboratives DDS and DMH provided funding to add one more Collaborative</a:t>
            </a:r>
          </a:p>
          <a:p>
            <a:pPr eaLnBrk="1" hangingPunct="1">
              <a:buClr>
                <a:schemeClr val="tx1"/>
              </a:buClr>
              <a:buSzPct val="83000"/>
            </a:pPr>
            <a:endParaRPr lang="en-US" sz="2000" dirty="0" smtClean="0">
              <a:latin typeface="Arial" panose="020B0604020202020204" pitchFamily="34" charset="0"/>
              <a:cs typeface="Arial" panose="020B0604020202020204" pitchFamily="34" charset="0"/>
            </a:endParaRPr>
          </a:p>
          <a:p>
            <a:pPr eaLnBrk="1" hangingPunct="1">
              <a:buClr>
                <a:schemeClr val="tx1"/>
              </a:buClr>
              <a:buSzPct val="83000"/>
            </a:pPr>
            <a:r>
              <a:rPr lang="en-US" sz="2000" dirty="0" smtClean="0">
                <a:latin typeface="Arial" panose="020B0604020202020204" pitchFamily="34" charset="0"/>
                <a:cs typeface="Arial" panose="020B0604020202020204" pitchFamily="34" charset="0"/>
              </a:rPr>
              <a:t>In 2015, 2016 MCB, MA Commission For the Blind (MCB) added funding to Greater Boston Employment Collaborative (GBEC)</a:t>
            </a:r>
          </a:p>
          <a:p>
            <a:pPr marL="231775" indent="-231775" eaLnBrk="1" hangingPunct="1">
              <a:buClr>
                <a:schemeClr val="tx1"/>
              </a:buClr>
              <a:buSzPct val="83000"/>
              <a:buFont typeface="Wingdings 2" pitchFamily="18" charset="2"/>
              <a:buNone/>
            </a:pPr>
            <a:endParaRPr lang="en-US" sz="2000" dirty="0" smtClean="0">
              <a:latin typeface="Arial" panose="020B0604020202020204" pitchFamily="34" charset="0"/>
              <a:cs typeface="Arial" panose="020B0604020202020204" pitchFamily="34" charset="0"/>
            </a:endParaRPr>
          </a:p>
          <a:p>
            <a:pPr marL="231775" indent="-231775" eaLnBrk="1" hangingPunct="1">
              <a:buClr>
                <a:schemeClr val="tx1"/>
              </a:buClr>
              <a:buSzPct val="83000"/>
              <a:buFont typeface="Wingdings 2" pitchFamily="18" charset="2"/>
              <a:buNone/>
            </a:pPr>
            <a:endParaRPr lang="en-US" sz="2000" dirty="0" smtClean="0">
              <a:latin typeface="Arial" panose="020B0604020202020204" pitchFamily="34" charset="0"/>
              <a:cs typeface="Arial" panose="020B0604020202020204" pitchFamily="34" charset="0"/>
            </a:endParaRPr>
          </a:p>
          <a:p>
            <a:pPr marL="0" indent="0" eaLnBrk="1" hangingPunct="1">
              <a:buClr>
                <a:schemeClr val="tx1"/>
              </a:buClr>
              <a:buSzPct val="83000"/>
              <a:buNone/>
            </a:pPr>
            <a:endParaRPr lang="en-US" sz="2600" b="1" u="sng" dirty="0" smtClean="0">
              <a:solidFill>
                <a:srgbClr val="E238B5"/>
              </a:solidFill>
            </a:endParaRPr>
          </a:p>
          <a:p>
            <a:pPr marL="457200" lvl="1" indent="0" eaLnBrk="1" hangingPunct="1">
              <a:buClr>
                <a:schemeClr val="tx1"/>
              </a:buClr>
              <a:buSzPct val="83000"/>
              <a:buNone/>
            </a:pPr>
            <a:endParaRPr lang="en-US" b="1" u="sng" dirty="0" smtClean="0">
              <a:solidFill>
                <a:srgbClr val="E238B5"/>
              </a:solidFill>
            </a:endParaRPr>
          </a:p>
        </p:txBody>
      </p:sp>
      <p:sp>
        <p:nvSpPr>
          <p:cNvPr id="14339" name="Title 3"/>
          <p:cNvSpPr>
            <a:spLocks noGrp="1"/>
          </p:cNvSpPr>
          <p:nvPr>
            <p:ph type="title" idx="4294967295"/>
          </p:nvPr>
        </p:nvSpPr>
        <p:spPr>
          <a:xfrm>
            <a:off x="304800" y="152400"/>
            <a:ext cx="8686800" cy="911225"/>
          </a:xfrm>
        </p:spPr>
        <p:txBody>
          <a:bodyPr anchor="ctr"/>
          <a:lstStyle/>
          <a:p>
            <a:pPr eaLnBrk="1" hangingPunct="1"/>
            <a:r>
              <a:rPr lang="en-US" sz="2800" b="1" dirty="0" smtClean="0">
                <a:solidFill>
                  <a:schemeClr val="tx1"/>
                </a:solidFill>
                <a:latin typeface="Arial" panose="020B0604020202020204" pitchFamily="34" charset="0"/>
                <a:cs typeface="Arial" panose="020B0604020202020204" pitchFamily="34" charset="0"/>
              </a:rPr>
              <a:t>Regional Employment Collaboratives (RECs)</a:t>
            </a:r>
          </a:p>
        </p:txBody>
      </p:sp>
      <p:sp>
        <p:nvSpPr>
          <p:cNvPr id="5" name="Slide Number Placeholder 4"/>
          <p:cNvSpPr>
            <a:spLocks noGrp="1"/>
          </p:cNvSpPr>
          <p:nvPr>
            <p:ph type="sldNum" sz="quarter" idx="12"/>
          </p:nvPr>
        </p:nvSpPr>
        <p:spPr/>
        <p:txBody>
          <a:bodyPr/>
          <a:lstStyle/>
          <a:p>
            <a:pPr>
              <a:defRPr/>
            </a:pPr>
            <a:fld id="{F84B7A28-3AFD-4314-8BE8-8F680441C5F1}" type="slidenum">
              <a:rPr lang="en-US" smtClean="0"/>
              <a:pPr>
                <a:defRPr/>
              </a:pPr>
              <a:t>4</a:t>
            </a:fld>
            <a:endParaRPr lang="en-US" dirty="0"/>
          </a:p>
        </p:txBody>
      </p:sp>
    </p:spTree>
    <p:extLst>
      <p:ext uri="{BB962C8B-B14F-4D97-AF65-F5344CB8AC3E}">
        <p14:creationId xmlns:p14="http://schemas.microsoft.com/office/powerpoint/2010/main" val="198435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a:xfrm>
            <a:off x="381000" y="228600"/>
            <a:ext cx="8534400" cy="762000"/>
          </a:xfrm>
        </p:spPr>
        <p:txBody>
          <a:bodyPr anchor="t"/>
          <a:lstStyle/>
          <a:p>
            <a:pPr eaLnBrk="1" hangingPunct="1"/>
            <a:r>
              <a:rPr lang="en-US" sz="3200" b="1" dirty="0" smtClean="0">
                <a:solidFill>
                  <a:srgbClr val="2E1EFC"/>
                </a:solidFill>
              </a:rPr>
              <a:t> </a:t>
            </a:r>
            <a:r>
              <a:rPr lang="en-US" sz="2800" b="1" dirty="0">
                <a:solidFill>
                  <a:schemeClr val="tx1"/>
                </a:solidFill>
                <a:latin typeface="Arial" panose="020B0604020202020204" pitchFamily="34" charset="0"/>
                <a:cs typeface="Arial" panose="020B0604020202020204" pitchFamily="34" charset="0"/>
              </a:rPr>
              <a:t>T</a:t>
            </a:r>
            <a:r>
              <a:rPr lang="en-US" sz="2800" b="1" dirty="0" smtClean="0">
                <a:solidFill>
                  <a:schemeClr val="tx1"/>
                </a:solidFill>
                <a:latin typeface="Arial" panose="020B0604020202020204" pitchFamily="34" charset="0"/>
                <a:cs typeface="Arial" panose="020B0604020202020204" pitchFamily="34" charset="0"/>
              </a:rPr>
              <a:t>he Mission</a:t>
            </a:r>
          </a:p>
        </p:txBody>
      </p:sp>
      <p:sp>
        <p:nvSpPr>
          <p:cNvPr id="16386" name="Rectangle 3"/>
          <p:cNvSpPr>
            <a:spLocks noGrp="1"/>
          </p:cNvSpPr>
          <p:nvPr>
            <p:ph type="body" idx="4294967295"/>
          </p:nvPr>
        </p:nvSpPr>
        <p:spPr/>
        <p:txBody>
          <a:bodyPr/>
          <a:lstStyle/>
          <a:p>
            <a:pPr eaLnBrk="1" hangingPunct="1">
              <a:buFont typeface="Arial" panose="020B0604020202020204" pitchFamily="34" charset="0"/>
              <a:buChar char="•"/>
            </a:pPr>
            <a:endParaRPr lang="en-US" sz="1200" dirty="0"/>
          </a:p>
          <a:p>
            <a:pPr lvl="1" eaLnBrk="1" hangingPunct="1">
              <a:buFont typeface="Arial" panose="020B0604020202020204" pitchFamily="34" charset="0"/>
              <a:buChar char="•"/>
            </a:pPr>
            <a:endParaRPr lang="en-US" sz="1200" dirty="0" smtClean="0">
              <a:solidFill>
                <a:schemeClr val="tx1"/>
              </a:solidFill>
            </a:endParaRPr>
          </a:p>
          <a:p>
            <a:pPr eaLnBrk="1" hangingPunct="1"/>
            <a:r>
              <a:rPr lang="en-US" sz="2400" dirty="0" smtClean="0">
                <a:latin typeface="Arial" panose="020B0604020202020204" pitchFamily="34" charset="0"/>
                <a:cs typeface="Arial" panose="020B0604020202020204" pitchFamily="34" charset="0"/>
              </a:rPr>
              <a:t>The REC’s core mission is to increase job opportunities for individuals </a:t>
            </a:r>
            <a:r>
              <a:rPr lang="en-US" sz="2400" dirty="0">
                <a:latin typeface="Arial" panose="020B0604020202020204" pitchFamily="34" charset="0"/>
                <a:cs typeface="Arial" panose="020B0604020202020204" pitchFamily="34" charset="0"/>
              </a:rPr>
              <a:t>with </a:t>
            </a:r>
            <a:r>
              <a:rPr lang="en-US" sz="2400" dirty="0" smtClean="0">
                <a:latin typeface="Arial" panose="020B0604020202020204" pitchFamily="34" charset="0"/>
                <a:cs typeface="Arial" panose="020B0604020202020204" pitchFamily="34" charset="0"/>
              </a:rPr>
              <a:t>disabilities</a:t>
            </a:r>
            <a:endParaRPr lang="en-US" sz="2400" dirty="0">
              <a:latin typeface="Arial" panose="020B0604020202020204" pitchFamily="34" charset="0"/>
              <a:cs typeface="Arial" panose="020B0604020202020204" pitchFamily="34" charset="0"/>
            </a:endParaRPr>
          </a:p>
          <a:p>
            <a:pPr lvl="1" eaLnBrk="1" hangingPunct="1">
              <a:buFont typeface="Arial" panose="020B0604020202020204" pitchFamily="34" charset="0"/>
              <a:buChar char="•"/>
            </a:pPr>
            <a:endParaRPr lang="en-US" sz="2400" dirty="0" smtClean="0">
              <a:solidFill>
                <a:schemeClr val="tx1"/>
              </a:solidFill>
              <a:latin typeface="Arial" panose="020B0604020202020204" pitchFamily="34" charset="0"/>
              <a:cs typeface="Arial" panose="020B0604020202020204" pitchFamily="34" charset="0"/>
            </a:endParaRPr>
          </a:p>
          <a:p>
            <a:pPr eaLnBrk="1" hangingPunct="1"/>
            <a:r>
              <a:rPr lang="en-US" sz="2400" dirty="0" smtClean="0">
                <a:latin typeface="Arial" panose="020B0604020202020204" pitchFamily="34" charset="0"/>
                <a:cs typeface="Arial" panose="020B0604020202020204" pitchFamily="34" charset="0"/>
              </a:rPr>
              <a:t>The REC’s  promote cooperation over competition</a:t>
            </a:r>
          </a:p>
          <a:p>
            <a:pPr eaLnBrk="1" hangingPunct="1">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eaLnBrk="1" hangingPunct="1"/>
            <a:r>
              <a:rPr lang="en-US" sz="2400" dirty="0" smtClean="0">
                <a:latin typeface="Arial" panose="020B0604020202020204" pitchFamily="34" charset="0"/>
                <a:cs typeface="Arial" panose="020B0604020202020204" pitchFamily="34" charset="0"/>
              </a:rPr>
              <a:t>Collaboration encourages improved coordination and      </a:t>
            </a:r>
            <a:r>
              <a:rPr lang="en-US" sz="2400" dirty="0">
                <a:latin typeface="Arial" panose="020B0604020202020204" pitchFamily="34" charset="0"/>
                <a:cs typeface="Arial" panose="020B0604020202020204" pitchFamily="34" charset="0"/>
              </a:rPr>
              <a:t>communication in engaging employers </a:t>
            </a:r>
            <a:r>
              <a:rPr lang="en-US" sz="2400" dirty="0" smtClean="0">
                <a:latin typeface="Arial" panose="020B0604020202020204" pitchFamily="34" charset="0"/>
                <a:cs typeface="Arial" panose="020B0604020202020204" pitchFamily="34" charset="0"/>
              </a:rPr>
              <a:t>through a     </a:t>
            </a:r>
            <a:r>
              <a:rPr lang="en-US" sz="2400" dirty="0">
                <a:latin typeface="Arial" panose="020B0604020202020204" pitchFamily="34" charset="0"/>
                <a:cs typeface="Arial" panose="020B0604020202020204" pitchFamily="34" charset="0"/>
              </a:rPr>
              <a:t>partnership </a:t>
            </a:r>
            <a:r>
              <a:rPr lang="en-US" sz="2400" dirty="0" smtClean="0">
                <a:latin typeface="Arial" panose="020B0604020202020204" pitchFamily="34" charset="0"/>
                <a:cs typeface="Arial" panose="020B0604020202020204" pitchFamily="34" charset="0"/>
              </a:rPr>
              <a:t>approach</a:t>
            </a:r>
            <a:endParaRPr lang="en-US" sz="2400" dirty="0">
              <a:latin typeface="Arial" panose="020B0604020202020204" pitchFamily="34" charset="0"/>
              <a:cs typeface="Arial" panose="020B0604020202020204" pitchFamily="34" charset="0"/>
            </a:endParaRPr>
          </a:p>
          <a:p>
            <a:pPr eaLnBrk="1" hangingPunct="1">
              <a:buClr>
                <a:srgbClr val="F07F09"/>
              </a:buClr>
              <a:buFont typeface="Arial" panose="020B0604020202020204" pitchFamily="34" charset="0"/>
              <a:buChar char="•"/>
            </a:pPr>
            <a:endParaRPr lang="en-US" sz="2400" dirty="0" smtClean="0"/>
          </a:p>
        </p:txBody>
      </p:sp>
      <p:sp>
        <p:nvSpPr>
          <p:cNvPr id="4" name="Slide Number Placeholder 3"/>
          <p:cNvSpPr>
            <a:spLocks noGrp="1"/>
          </p:cNvSpPr>
          <p:nvPr>
            <p:ph type="sldNum" sz="quarter" idx="12"/>
          </p:nvPr>
        </p:nvSpPr>
        <p:spPr/>
        <p:txBody>
          <a:bodyPr/>
          <a:lstStyle/>
          <a:p>
            <a:pPr>
              <a:defRPr/>
            </a:pPr>
            <a:fld id="{43D9DC3D-7712-4EB1-BEDB-2D74E4423843}"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a:xfrm>
            <a:off x="381000" y="228600"/>
            <a:ext cx="8534400" cy="762000"/>
          </a:xfrm>
        </p:spPr>
        <p:txBody>
          <a:bodyPr anchor="t"/>
          <a:lstStyle/>
          <a:p>
            <a:pPr eaLnBrk="1" hangingPunct="1"/>
            <a:r>
              <a:rPr lang="en-US" sz="3200" b="1" dirty="0" smtClean="0">
                <a:solidFill>
                  <a:schemeClr val="tx1"/>
                </a:solidFill>
                <a:latin typeface="Arial" panose="020B0604020202020204" pitchFamily="34" charset="0"/>
                <a:cs typeface="Arial" panose="020B0604020202020204" pitchFamily="34" charset="0"/>
              </a:rPr>
              <a:t> </a:t>
            </a:r>
            <a:r>
              <a:rPr lang="en-US" sz="3200" b="1" dirty="0">
                <a:solidFill>
                  <a:schemeClr val="tx1"/>
                </a:solidFill>
                <a:latin typeface="Arial" panose="020B0604020202020204" pitchFamily="34" charset="0"/>
                <a:cs typeface="Arial" panose="020B0604020202020204" pitchFamily="34" charset="0"/>
              </a:rPr>
              <a:t>T</a:t>
            </a:r>
            <a:r>
              <a:rPr lang="en-US" sz="3200" b="1" dirty="0" smtClean="0">
                <a:solidFill>
                  <a:schemeClr val="tx1"/>
                </a:solidFill>
                <a:latin typeface="Arial" panose="020B0604020202020204" pitchFamily="34" charset="0"/>
                <a:cs typeface="Arial" panose="020B0604020202020204" pitchFamily="34" charset="0"/>
              </a:rPr>
              <a:t>he Model</a:t>
            </a:r>
          </a:p>
        </p:txBody>
      </p:sp>
      <p:sp>
        <p:nvSpPr>
          <p:cNvPr id="16386" name="Rectangle 3"/>
          <p:cNvSpPr>
            <a:spLocks noGrp="1"/>
          </p:cNvSpPr>
          <p:nvPr>
            <p:ph type="body" idx="4294967295"/>
          </p:nvPr>
        </p:nvSpPr>
        <p:spPr>
          <a:xfrm>
            <a:off x="301625" y="1600200"/>
            <a:ext cx="8534400" cy="4522788"/>
          </a:xfrm>
        </p:spPr>
        <p:txBody>
          <a:bodyPr/>
          <a:lstStyle/>
          <a:p>
            <a:pPr eaLnBrk="1" hangingPunct="1">
              <a:buFont typeface="Wingdings 2" pitchFamily="18" charset="2"/>
              <a:buNone/>
            </a:pPr>
            <a:r>
              <a:rPr lang="en-US" sz="1200" dirty="0" smtClean="0">
                <a:solidFill>
                  <a:srgbClr val="2E1EFC"/>
                </a:solidFill>
              </a:rPr>
              <a:t> </a:t>
            </a:r>
            <a:r>
              <a:rPr lang="en-US" sz="1200" dirty="0" smtClean="0"/>
              <a:t> </a:t>
            </a:r>
          </a:p>
          <a:p>
            <a:pPr eaLnBrk="1" hangingPunct="1">
              <a:buFont typeface="Wingdings 2" pitchFamily="18" charset="2"/>
              <a:buNone/>
            </a:pPr>
            <a:r>
              <a:rPr lang="en-US" sz="2400" dirty="0" smtClean="0">
                <a:latin typeface="Arial" panose="020B0604020202020204" pitchFamily="34" charset="0"/>
                <a:cs typeface="Arial" panose="020B0604020202020204" pitchFamily="34" charset="0"/>
              </a:rPr>
              <a:t>The REC’s Collaborative Membership includes:</a:t>
            </a:r>
          </a:p>
          <a:p>
            <a:pPr eaLnBrk="1" hangingPunct="1">
              <a:buFont typeface="Wingdings 2" pitchFamily="18" charset="2"/>
              <a:buNone/>
            </a:pPr>
            <a:endParaRPr lang="en-US" sz="2400" dirty="0" smtClean="0">
              <a:latin typeface="Arial" panose="020B0604020202020204" pitchFamily="34" charset="0"/>
              <a:cs typeface="Arial" panose="020B0604020202020204" pitchFamily="34" charset="0"/>
            </a:endParaRPr>
          </a:p>
          <a:p>
            <a:pPr eaLnBrk="1" hangingPunct="1"/>
            <a:r>
              <a:rPr lang="en-US" sz="2400" dirty="0" smtClean="0">
                <a:latin typeface="Arial" panose="020B0604020202020204" pitchFamily="34" charset="0"/>
                <a:cs typeface="Arial" panose="020B0604020202020204" pitchFamily="34" charset="0"/>
              </a:rPr>
              <a:t>Employment service providers</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and Community Based Organizations (CBO’S) representing a wide variety of individuals with disabilities</a:t>
            </a:r>
          </a:p>
          <a:p>
            <a:pPr eaLnBrk="1" hangingPunct="1">
              <a:buClr>
                <a:schemeClr val="tx1"/>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State agency funding and representation; DDS, DMH, MCB </a:t>
            </a:r>
          </a:p>
          <a:p>
            <a:pPr eaLnBrk="1" hangingPunct="1">
              <a:buClr>
                <a:prstClr val="black"/>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Workforce </a:t>
            </a:r>
            <a:r>
              <a:rPr lang="en-US" sz="2400" dirty="0">
                <a:solidFill>
                  <a:schemeClr val="tx1"/>
                </a:solidFill>
                <a:latin typeface="Arial" panose="020B0604020202020204" pitchFamily="34" charset="0"/>
                <a:cs typeface="Arial" panose="020B0604020202020204" pitchFamily="34" charset="0"/>
              </a:rPr>
              <a:t>development </a:t>
            </a:r>
            <a:r>
              <a:rPr lang="en-US" sz="2400" dirty="0" smtClean="0">
                <a:solidFill>
                  <a:schemeClr val="tx1"/>
                </a:solidFill>
                <a:latin typeface="Arial" panose="020B0604020202020204" pitchFamily="34" charset="0"/>
                <a:cs typeface="Arial" panose="020B0604020202020204" pitchFamily="34" charset="0"/>
              </a:rPr>
              <a:t>entities: </a:t>
            </a:r>
            <a:r>
              <a:rPr lang="en-US" sz="2400" dirty="0">
                <a:solidFill>
                  <a:schemeClr val="tx1"/>
                </a:solidFill>
                <a:latin typeface="Arial" panose="020B0604020202020204" pitchFamily="34" charset="0"/>
                <a:cs typeface="Arial" panose="020B0604020202020204" pitchFamily="34" charset="0"/>
              </a:rPr>
              <a:t>Career Centers  </a:t>
            </a:r>
            <a:endParaRPr lang="en-US" sz="2400" dirty="0" smtClean="0">
              <a:solidFill>
                <a:schemeClr val="tx1"/>
              </a:solidFill>
              <a:latin typeface="Arial" panose="020B0604020202020204" pitchFamily="34" charset="0"/>
              <a:cs typeface="Arial" panose="020B0604020202020204" pitchFamily="34" charset="0"/>
            </a:endParaRPr>
          </a:p>
          <a:p>
            <a:pPr eaLnBrk="1" hangingPunct="1">
              <a:buClr>
                <a:schemeClr val="tx1"/>
              </a:buClr>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Employers: Regional, Large and Small across growing industries</a:t>
            </a:r>
          </a:p>
        </p:txBody>
      </p:sp>
      <p:sp>
        <p:nvSpPr>
          <p:cNvPr id="4" name="Slide Number Placeholder 3"/>
          <p:cNvSpPr>
            <a:spLocks noGrp="1"/>
          </p:cNvSpPr>
          <p:nvPr>
            <p:ph type="sldNum" sz="quarter" idx="12"/>
          </p:nvPr>
        </p:nvSpPr>
        <p:spPr/>
        <p:txBody>
          <a:bodyPr/>
          <a:lstStyle/>
          <a:p>
            <a:pPr>
              <a:defRPr/>
            </a:pPr>
            <a:fld id="{43D9DC3D-7712-4EB1-BEDB-2D74E4423843}" type="slidenum">
              <a:rPr lang="en-US" smtClean="0"/>
              <a:pPr>
                <a:defRPr/>
              </a:pPr>
              <a:t>6</a:t>
            </a:fld>
            <a:endParaRPr lang="en-US" dirty="0"/>
          </a:p>
        </p:txBody>
      </p:sp>
    </p:spTree>
    <p:extLst>
      <p:ext uri="{BB962C8B-B14F-4D97-AF65-F5344CB8AC3E}">
        <p14:creationId xmlns:p14="http://schemas.microsoft.com/office/powerpoint/2010/main" val="3473268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1"/>
          <p:cNvSpPr txBox="1">
            <a:spLocks noGrp="1"/>
          </p:cNvSpPr>
          <p:nvPr/>
        </p:nvSpPr>
        <p:spPr bwMode="auto">
          <a:xfrm>
            <a:off x="8077200" y="6537325"/>
            <a:ext cx="1066800" cy="320675"/>
          </a:xfrm>
          <a:prstGeom prst="rect">
            <a:avLst/>
          </a:prstGeom>
          <a:noFill/>
          <a:ln w="9525">
            <a:noFill/>
            <a:miter lim="800000"/>
            <a:headEnd/>
            <a:tailEnd/>
          </a:ln>
        </p:spPr>
        <p:txBody>
          <a:bodyPr anchor="ctr"/>
          <a:lstStyle/>
          <a:p>
            <a:pPr algn="r"/>
            <a:fld id="{2B271598-DA83-4E36-9F51-B3FC5DAE83BD}" type="slidenum">
              <a:rPr lang="en-US" sz="1200">
                <a:latin typeface="Arial" charset="0"/>
                <a:cs typeface="Arial" charset="0"/>
              </a:rPr>
              <a:pPr algn="r"/>
              <a:t>7</a:t>
            </a:fld>
            <a:endParaRPr lang="en-US" sz="1200" dirty="0">
              <a:latin typeface="Arial" charset="0"/>
              <a:cs typeface="Arial" charset="0"/>
            </a:endParaRPr>
          </a:p>
        </p:txBody>
      </p:sp>
      <p:sp>
        <p:nvSpPr>
          <p:cNvPr id="17410" name="Content Placeholder 2"/>
          <p:cNvSpPr>
            <a:spLocks noGrp="1"/>
          </p:cNvSpPr>
          <p:nvPr>
            <p:ph sz="quarter" idx="4294967295"/>
          </p:nvPr>
        </p:nvSpPr>
        <p:spPr>
          <a:xfrm>
            <a:off x="228600" y="1447800"/>
            <a:ext cx="8686800" cy="4876800"/>
          </a:xfrm>
        </p:spPr>
        <p:txBody>
          <a:bodyPr/>
          <a:lstStyle/>
          <a:p>
            <a:pPr marL="231775" indent="-231775" eaLnBrk="1" hangingPunct="1">
              <a:buClr>
                <a:schemeClr val="tx1"/>
              </a:buClr>
              <a:buSzTx/>
              <a:buFont typeface="Wingdings 2" pitchFamily="18" charset="2"/>
              <a:buNone/>
            </a:pPr>
            <a:endParaRPr lang="en-US" sz="1200" dirty="0" smtClean="0"/>
          </a:p>
          <a:p>
            <a:pPr marL="231775" indent="-231775" eaLnBrk="1" hangingPunct="1">
              <a:buClr>
                <a:schemeClr val="tx1"/>
              </a:buClr>
              <a:buSzTx/>
              <a:buFont typeface="Wingdings 2" pitchFamily="18" charset="2"/>
              <a:buNone/>
            </a:pPr>
            <a:r>
              <a:rPr lang="en-US" sz="2200" b="1" dirty="0" smtClean="0">
                <a:latin typeface="Arial" panose="020B0604020202020204" pitchFamily="34" charset="0"/>
                <a:cs typeface="Arial" panose="020B0604020202020204" pitchFamily="34" charset="0"/>
              </a:rPr>
              <a:t>Business Account Managers</a:t>
            </a:r>
            <a:r>
              <a:rPr lang="en-US" sz="2000" b="1" dirty="0" smtClean="0">
                <a:latin typeface="Arial" panose="020B0604020202020204" pitchFamily="34" charset="0"/>
                <a:cs typeface="Arial" panose="020B0604020202020204" pitchFamily="34" charset="0"/>
              </a:rPr>
              <a:t>: </a:t>
            </a:r>
          </a:p>
          <a:p>
            <a:pPr marL="231775" indent="-231775" eaLnBrk="1" hangingPunct="1">
              <a:buClr>
                <a:schemeClr val="tx1"/>
              </a:buClr>
              <a:buSzTx/>
              <a:buFont typeface="Wingdings 2" pitchFamily="18" charset="2"/>
              <a:buNone/>
            </a:pPr>
            <a:endParaRPr lang="en-US" sz="2000" b="1" dirty="0" smtClean="0">
              <a:latin typeface="Arial" panose="020B0604020202020204" pitchFamily="34" charset="0"/>
              <a:cs typeface="Arial" panose="020B0604020202020204" pitchFamily="34" charset="0"/>
            </a:endParaRP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Meet with employers representing all Partners </a:t>
            </a: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Provide assistance and consultation to Job Developers on employment related issues and convene Job Developer Network (JDN) meetings</a:t>
            </a: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Assertively market labor pool of  workers with disabilities to businesses across region</a:t>
            </a: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Follow labor trends in Region, State, and Country</a:t>
            </a: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Identify population-specific needs</a:t>
            </a:r>
          </a:p>
          <a:p>
            <a:pPr marL="525462" indent="-342900" eaLnBrk="1" hangingPunct="1">
              <a:buClr>
                <a:schemeClr val="tx1"/>
              </a:buClr>
            </a:pPr>
            <a:r>
              <a:rPr lang="en-US" sz="2200" dirty="0" smtClean="0">
                <a:latin typeface="Arial" panose="020B0604020202020204" pitchFamily="34" charset="0"/>
                <a:cs typeface="Arial" panose="020B0604020202020204" pitchFamily="34" charset="0"/>
              </a:rPr>
              <a:t>Do not provide direct services to individuals</a:t>
            </a:r>
          </a:p>
        </p:txBody>
      </p:sp>
      <p:sp>
        <p:nvSpPr>
          <p:cNvPr id="17411" name="Title 3"/>
          <p:cNvSpPr>
            <a:spLocks noGrp="1"/>
          </p:cNvSpPr>
          <p:nvPr>
            <p:ph type="title" idx="4294967295"/>
          </p:nvPr>
        </p:nvSpPr>
        <p:spPr>
          <a:xfrm>
            <a:off x="228600" y="228600"/>
            <a:ext cx="8686800" cy="987425"/>
          </a:xfrm>
        </p:spPr>
        <p:txBody>
          <a:bodyPr anchor="t"/>
          <a:lstStyle/>
          <a:p>
            <a:pPr eaLnBrk="1" hangingPunct="1"/>
            <a:r>
              <a:rPr lang="en-US" sz="3100" b="1" dirty="0" smtClean="0">
                <a:solidFill>
                  <a:srgbClr val="2E1EFC"/>
                </a:solidFill>
              </a:rPr>
              <a:t> </a:t>
            </a:r>
            <a:r>
              <a:rPr lang="en-US" sz="2800" b="1" dirty="0">
                <a:solidFill>
                  <a:schemeClr val="tx1"/>
                </a:solidFill>
                <a:latin typeface="Arial" panose="020B0604020202020204" pitchFamily="34" charset="0"/>
                <a:cs typeface="Arial" panose="020B0604020202020204" pitchFamily="34" charset="0"/>
              </a:rPr>
              <a:t>T</a:t>
            </a:r>
            <a:r>
              <a:rPr lang="en-US" sz="2800" b="1" dirty="0" smtClean="0">
                <a:solidFill>
                  <a:schemeClr val="tx1"/>
                </a:solidFill>
                <a:latin typeface="Arial" panose="020B0604020202020204" pitchFamily="34" charset="0"/>
                <a:cs typeface="Arial" panose="020B0604020202020204" pitchFamily="34" charset="0"/>
              </a:rPr>
              <a:t>he Business Account Manager Role</a:t>
            </a:r>
          </a:p>
        </p:txBody>
      </p:sp>
      <p:sp>
        <p:nvSpPr>
          <p:cNvPr id="5" name="Slide Number Placeholder 4"/>
          <p:cNvSpPr>
            <a:spLocks noGrp="1"/>
          </p:cNvSpPr>
          <p:nvPr>
            <p:ph type="sldNum" sz="quarter" idx="12"/>
          </p:nvPr>
        </p:nvSpPr>
        <p:spPr/>
        <p:txBody>
          <a:bodyPr/>
          <a:lstStyle/>
          <a:p>
            <a:pPr>
              <a:defRPr/>
            </a:pPr>
            <a:fld id="{EA3EF9BE-3639-4D5C-B2A4-F4CFDECD7FB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1"/>
          <p:cNvSpPr txBox="1">
            <a:spLocks noGrp="1"/>
          </p:cNvSpPr>
          <p:nvPr/>
        </p:nvSpPr>
        <p:spPr bwMode="auto">
          <a:xfrm>
            <a:off x="8077200" y="6537325"/>
            <a:ext cx="1066800" cy="320675"/>
          </a:xfrm>
          <a:prstGeom prst="rect">
            <a:avLst/>
          </a:prstGeom>
          <a:noFill/>
          <a:ln w="9525">
            <a:noFill/>
            <a:miter lim="800000"/>
            <a:headEnd/>
            <a:tailEnd/>
          </a:ln>
        </p:spPr>
        <p:txBody>
          <a:bodyPr anchor="ctr"/>
          <a:lstStyle/>
          <a:p>
            <a:pPr algn="r"/>
            <a:fld id="{35392E5C-5893-43EF-A58E-DA34F8964E01}" type="slidenum">
              <a:rPr lang="en-US" sz="1200">
                <a:latin typeface="Arial" charset="0"/>
                <a:cs typeface="Arial" charset="0"/>
              </a:rPr>
              <a:pPr algn="r"/>
              <a:t>8</a:t>
            </a:fld>
            <a:endParaRPr lang="en-US" sz="1200" dirty="0">
              <a:latin typeface="Arial" charset="0"/>
              <a:cs typeface="Arial" charset="0"/>
            </a:endParaRPr>
          </a:p>
        </p:txBody>
      </p:sp>
      <p:sp>
        <p:nvSpPr>
          <p:cNvPr id="19458" name="Content Placeholder 2"/>
          <p:cNvSpPr>
            <a:spLocks noGrp="1"/>
          </p:cNvSpPr>
          <p:nvPr>
            <p:ph sz="quarter" idx="4294967295"/>
          </p:nvPr>
        </p:nvSpPr>
        <p:spPr>
          <a:xfrm>
            <a:off x="304800" y="1447800"/>
            <a:ext cx="8458200" cy="4800600"/>
          </a:xfrm>
        </p:spPr>
        <p:txBody>
          <a:bodyPr/>
          <a:lstStyle/>
          <a:p>
            <a:pPr marL="639762" indent="-457200" eaLnBrk="1" hangingPunct="1">
              <a:buClr>
                <a:schemeClr val="tx1"/>
              </a:buClr>
            </a:pPr>
            <a:endParaRPr lang="en-US" sz="2600" b="1" dirty="0" smtClean="0">
              <a:solidFill>
                <a:schemeClr val="tx1"/>
              </a:solidFill>
            </a:endParaRP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Participate regularly in Job Developer Network (JDN) meetings</a:t>
            </a: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Develop and maintain their own employer relationships</a:t>
            </a: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Share job leads with the group </a:t>
            </a: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Support and mentor fellow job developers</a:t>
            </a: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Prepare job seekers for  job search</a:t>
            </a:r>
          </a:p>
          <a:p>
            <a:pPr marL="525462" indent="-342900" eaLnBrk="1" hangingPunct="1">
              <a:buClr>
                <a:schemeClr val="tx1"/>
              </a:buClr>
            </a:pPr>
            <a:r>
              <a:rPr lang="en-US" sz="2400" dirty="0" smtClean="0">
                <a:latin typeface="Arial" panose="020B0604020202020204" pitchFamily="34" charset="0"/>
                <a:cs typeface="Arial" panose="020B0604020202020204" pitchFamily="34" charset="0"/>
              </a:rPr>
              <a:t>Provide support to individuals placed in jobs and employers</a:t>
            </a:r>
          </a:p>
        </p:txBody>
      </p:sp>
      <p:sp>
        <p:nvSpPr>
          <p:cNvPr id="19459" name="Title 3"/>
          <p:cNvSpPr>
            <a:spLocks noGrp="1"/>
          </p:cNvSpPr>
          <p:nvPr>
            <p:ph type="title" idx="4294967295"/>
          </p:nvPr>
        </p:nvSpPr>
        <p:spPr>
          <a:xfrm>
            <a:off x="228600" y="228600"/>
            <a:ext cx="8610600" cy="838200"/>
          </a:xfrm>
        </p:spPr>
        <p:txBody>
          <a:bodyPr anchor="t"/>
          <a:lstStyle/>
          <a:p>
            <a:pPr eaLnBrk="1" hangingPunct="1"/>
            <a:r>
              <a:rPr lang="en-US" sz="2800" b="1" dirty="0" smtClean="0">
                <a:solidFill>
                  <a:schemeClr val="tx1"/>
                </a:solidFill>
                <a:latin typeface="Arial" panose="020B0604020202020204" pitchFamily="34" charset="0"/>
                <a:cs typeface="Arial" panose="020B0604020202020204" pitchFamily="34" charset="0"/>
              </a:rPr>
              <a:t>The  Job Developer Role</a:t>
            </a:r>
          </a:p>
        </p:txBody>
      </p:sp>
      <p:sp>
        <p:nvSpPr>
          <p:cNvPr id="5" name="Slide Number Placeholder 4"/>
          <p:cNvSpPr>
            <a:spLocks noGrp="1"/>
          </p:cNvSpPr>
          <p:nvPr>
            <p:ph type="sldNum" sz="quarter" idx="12"/>
          </p:nvPr>
        </p:nvSpPr>
        <p:spPr/>
        <p:txBody>
          <a:bodyPr/>
          <a:lstStyle/>
          <a:p>
            <a:pPr>
              <a:defRPr/>
            </a:pPr>
            <a:fld id="{F10772C0-1288-485F-84FB-CEE0D07ACEAA}"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a:xfrm>
            <a:off x="381000" y="228600"/>
            <a:ext cx="8534400" cy="685800"/>
          </a:xfrm>
        </p:spPr>
        <p:txBody>
          <a:bodyPr anchor="ctr"/>
          <a:lstStyle/>
          <a:p>
            <a:pPr eaLnBrk="1" hangingPunct="1"/>
            <a:r>
              <a:rPr lang="en-US" sz="3200" b="1" dirty="0" smtClean="0">
                <a:solidFill>
                  <a:srgbClr val="2E1EFC"/>
                </a:solidFill>
              </a:rPr>
              <a:t> </a:t>
            </a:r>
            <a:r>
              <a:rPr lang="en-US" sz="2800" b="1" dirty="0" smtClean="0">
                <a:solidFill>
                  <a:schemeClr val="tx1"/>
                </a:solidFill>
                <a:latin typeface="Arial" panose="020B0604020202020204" pitchFamily="34" charset="0"/>
                <a:cs typeface="Arial" panose="020B0604020202020204" pitchFamily="34" charset="0"/>
              </a:rPr>
              <a:t>Collaboration</a:t>
            </a:r>
          </a:p>
        </p:txBody>
      </p:sp>
      <p:sp>
        <p:nvSpPr>
          <p:cNvPr id="21506" name="Rectangle 3"/>
          <p:cNvSpPr>
            <a:spLocks noGrp="1"/>
          </p:cNvSpPr>
          <p:nvPr>
            <p:ph type="body" idx="4294967295"/>
          </p:nvPr>
        </p:nvSpPr>
        <p:spPr>
          <a:xfrm>
            <a:off x="380999" y="1295400"/>
            <a:ext cx="8455025" cy="4827588"/>
          </a:xfrm>
        </p:spPr>
        <p:txBody>
          <a:bodyPr/>
          <a:lstStyle/>
          <a:p>
            <a:pPr marL="0" indent="0" eaLnBrk="1" hangingPunct="1">
              <a:lnSpc>
                <a:spcPct val="80000"/>
              </a:lnSpc>
              <a:buClr>
                <a:schemeClr val="tx1"/>
              </a:buClr>
              <a:buSzTx/>
              <a:buNone/>
            </a:pPr>
            <a:endParaRPr lang="en-US" sz="1200" dirty="0" smtClean="0">
              <a:solidFill>
                <a:srgbClr val="0000FF"/>
              </a:solidFill>
            </a:endParaRPr>
          </a:p>
          <a:p>
            <a:pPr marL="0" indent="0" eaLnBrk="1" hangingPunct="1">
              <a:lnSpc>
                <a:spcPct val="80000"/>
              </a:lnSpc>
              <a:buClr>
                <a:schemeClr val="tx1"/>
              </a:buClr>
              <a:buSzTx/>
              <a:buNone/>
            </a:pPr>
            <a:endParaRPr lang="en-US" sz="1200" dirty="0" smtClean="0">
              <a:solidFill>
                <a:srgbClr val="0000FF"/>
              </a:solidFill>
            </a:endParaRPr>
          </a:p>
          <a:p>
            <a:pPr marL="0" indent="0" eaLnBrk="1" hangingPunct="1">
              <a:lnSpc>
                <a:spcPct val="80000"/>
              </a:lnSpc>
              <a:buClr>
                <a:schemeClr val="tx1"/>
              </a:buClr>
              <a:buSzTx/>
              <a:buNone/>
            </a:pPr>
            <a:r>
              <a:rPr lang="en-US" sz="2400" b="1" dirty="0" smtClean="0">
                <a:latin typeface="Arial" panose="020B0604020202020204" pitchFamily="34" charset="0"/>
                <a:cs typeface="Arial" panose="020B0604020202020204" pitchFamily="34" charset="0"/>
              </a:rPr>
              <a:t>Why Collaborate?</a:t>
            </a:r>
          </a:p>
          <a:p>
            <a:pPr eaLnBrk="1" hangingPunct="1">
              <a:lnSpc>
                <a:spcPct val="80000"/>
              </a:lnSpc>
              <a:buClr>
                <a:schemeClr val="tx1"/>
              </a:buClr>
              <a:buSzTx/>
            </a:pPr>
            <a:endParaRPr lang="en-US" sz="2400" b="1" dirty="0" smtClean="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800" dirty="0" smtClean="0">
                <a:latin typeface="Arial" panose="020B0604020202020204" pitchFamily="34" charset="0"/>
                <a:cs typeface="Arial" panose="020B0604020202020204" pitchFamily="34" charset="0"/>
              </a:rPr>
              <a:t>The JDN - Collaboration over Competition</a:t>
            </a:r>
          </a:p>
          <a:p>
            <a:pPr eaLnBrk="1" hangingPunct="1">
              <a:lnSpc>
                <a:spcPct val="80000"/>
              </a:lnSpc>
              <a:buClr>
                <a:schemeClr val="tx1"/>
              </a:buClr>
              <a:buSzTx/>
            </a:pPr>
            <a:endParaRPr lang="en-US" sz="2800" dirty="0" smtClean="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800" dirty="0" smtClean="0">
                <a:latin typeface="Arial" panose="020B0604020202020204" pitchFamily="34" charset="0"/>
                <a:cs typeface="Arial" panose="020B0604020202020204" pitchFamily="34" charset="0"/>
              </a:rPr>
              <a:t>Bountiful Job Leads “ High Tides lifts all boats”</a:t>
            </a:r>
          </a:p>
          <a:p>
            <a:pPr eaLnBrk="1" hangingPunct="1">
              <a:lnSpc>
                <a:spcPct val="80000"/>
              </a:lnSpc>
              <a:buClr>
                <a:schemeClr val="tx1"/>
              </a:buClr>
              <a:buSzTx/>
            </a:pPr>
            <a:endParaRPr lang="en-US" sz="2800"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800" dirty="0" smtClean="0">
                <a:latin typeface="Arial" panose="020B0604020202020204" pitchFamily="34" charset="0"/>
                <a:cs typeface="Arial" panose="020B0604020202020204" pitchFamily="34" charset="0"/>
              </a:rPr>
              <a:t>Opening Doors at the Corporate and Field/Regional Level</a:t>
            </a:r>
          </a:p>
          <a:p>
            <a:pPr eaLnBrk="1" hangingPunct="1">
              <a:lnSpc>
                <a:spcPct val="80000"/>
              </a:lnSpc>
              <a:buClr>
                <a:schemeClr val="tx1"/>
              </a:buClr>
              <a:buSzTx/>
            </a:pPr>
            <a:endParaRPr lang="en-US" sz="2800" dirty="0">
              <a:latin typeface="Arial" panose="020B0604020202020204" pitchFamily="34" charset="0"/>
              <a:cs typeface="Arial" panose="020B0604020202020204" pitchFamily="34" charset="0"/>
            </a:endParaRPr>
          </a:p>
          <a:p>
            <a:pPr eaLnBrk="1" hangingPunct="1">
              <a:lnSpc>
                <a:spcPct val="80000"/>
              </a:lnSpc>
              <a:buClr>
                <a:schemeClr val="tx1"/>
              </a:buClr>
              <a:buSzTx/>
            </a:pPr>
            <a:r>
              <a:rPr lang="en-US" sz="2800" dirty="0" smtClean="0">
                <a:latin typeface="Arial" panose="020B0604020202020204" pitchFamily="34" charset="0"/>
                <a:cs typeface="Arial" panose="020B0604020202020204" pitchFamily="34" charset="0"/>
              </a:rPr>
              <a:t>Employment Practices and Trend sharing</a:t>
            </a:r>
          </a:p>
          <a:p>
            <a:pPr eaLnBrk="1" hangingPunct="1">
              <a:lnSpc>
                <a:spcPct val="80000"/>
              </a:lnSpc>
              <a:buClr>
                <a:schemeClr val="tx1"/>
              </a:buClr>
              <a:buSzTx/>
              <a:buFont typeface="Wingdings" panose="05000000000000000000" pitchFamily="2" charset="2"/>
              <a:buChar char="q"/>
            </a:pPr>
            <a:endParaRPr lang="en-US" sz="2200" dirty="0"/>
          </a:p>
          <a:p>
            <a:pPr marL="0" indent="0" eaLnBrk="1" hangingPunct="1">
              <a:lnSpc>
                <a:spcPct val="80000"/>
              </a:lnSpc>
              <a:buClr>
                <a:schemeClr val="tx1"/>
              </a:buClr>
              <a:buSzTx/>
              <a:buNone/>
            </a:pPr>
            <a:endParaRPr lang="en-US" sz="2200" dirty="0" smtClean="0"/>
          </a:p>
          <a:p>
            <a:pPr marL="0" indent="0" eaLnBrk="1" hangingPunct="1">
              <a:lnSpc>
                <a:spcPct val="80000"/>
              </a:lnSpc>
              <a:buClr>
                <a:schemeClr val="tx1"/>
              </a:buClr>
              <a:buSzTx/>
              <a:buNone/>
            </a:pPr>
            <a:endParaRPr lang="en-US" sz="2400" dirty="0"/>
          </a:p>
          <a:p>
            <a:pPr eaLnBrk="1" hangingPunct="1">
              <a:lnSpc>
                <a:spcPct val="80000"/>
              </a:lnSpc>
              <a:buFont typeface="Wingdings 2" pitchFamily="18" charset="2"/>
              <a:buNone/>
            </a:pPr>
            <a:r>
              <a:rPr lang="en-US" sz="2400" b="1" dirty="0" smtClean="0">
                <a:solidFill>
                  <a:srgbClr val="2E1EFC"/>
                </a:solidFill>
              </a:rPr>
              <a:t>    </a:t>
            </a:r>
          </a:p>
        </p:txBody>
      </p:sp>
      <p:sp>
        <p:nvSpPr>
          <p:cNvPr id="4" name="Slide Number Placeholder 3"/>
          <p:cNvSpPr>
            <a:spLocks noGrp="1"/>
          </p:cNvSpPr>
          <p:nvPr>
            <p:ph type="sldNum" sz="quarter" idx="12"/>
          </p:nvPr>
        </p:nvSpPr>
        <p:spPr/>
        <p:txBody>
          <a:bodyPr/>
          <a:lstStyle/>
          <a:p>
            <a:pPr>
              <a:defRPr/>
            </a:pPr>
            <a:fld id="{7C2BFA42-74A3-4DFB-8F1B-1A4E58CBF15B}" type="slidenum">
              <a:rPr lang="en-US" smtClean="0"/>
              <a:pPr>
                <a:defRPr/>
              </a:pPr>
              <a:t>9</a:t>
            </a:fld>
            <a:endParaRPr lang="en-US" dirty="0"/>
          </a:p>
        </p:txBody>
      </p:sp>
    </p:spTree>
    <p:extLst>
      <p:ext uri="{BB962C8B-B14F-4D97-AF65-F5344CB8AC3E}">
        <p14:creationId xmlns:p14="http://schemas.microsoft.com/office/powerpoint/2010/main" val="39311726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raClrScheme>
      <a:clrScheme name="Civic 1">
        <a:dk1>
          <a:srgbClr val="000000"/>
        </a:dk1>
        <a:lt1>
          <a:srgbClr val="FFFFFF"/>
        </a:lt1>
        <a:dk2>
          <a:srgbClr val="646B86"/>
        </a:dk2>
        <a:lt2>
          <a:srgbClr val="C5D1D7"/>
        </a:lt2>
        <a:accent1>
          <a:srgbClr val="D16349"/>
        </a:accent1>
        <a:accent2>
          <a:srgbClr val="CCB400"/>
        </a:accent2>
        <a:accent3>
          <a:srgbClr val="FFFFFF"/>
        </a:accent3>
        <a:accent4>
          <a:srgbClr val="000000"/>
        </a:accent4>
        <a:accent5>
          <a:srgbClr val="E5B7B1"/>
        </a:accent5>
        <a:accent6>
          <a:srgbClr val="B9A300"/>
        </a:accent6>
        <a:hlink>
          <a:srgbClr val="00A3D6"/>
        </a:hlink>
        <a:folHlink>
          <a:srgbClr val="694F07"/>
        </a:folHlink>
      </a:clrScheme>
      <a:clrMap bg1="lt1" tx1="dk1" bg2="lt2" tx2="dk2" accent1="accent1" accent2="accent2" accent3="accent3" accent4="accent4" accent5="accent5" accent6="accent6" hlink="hlink" folHlink="folHlink"/>
    </a:extraClrScheme>
    <a:extraClrScheme>
      <a:clrScheme name="Civic 2">
        <a:dk1>
          <a:srgbClr val="000000"/>
        </a:dk1>
        <a:lt1>
          <a:srgbClr val="FFFFFF"/>
        </a:lt1>
        <a:dk2>
          <a:srgbClr val="646B86"/>
        </a:dk2>
        <a:lt2>
          <a:srgbClr val="C5D1D7"/>
        </a:lt2>
        <a:accent1>
          <a:srgbClr val="6699FF"/>
        </a:accent1>
        <a:accent2>
          <a:srgbClr val="CCB400"/>
        </a:accent2>
        <a:accent3>
          <a:srgbClr val="FFFFFF"/>
        </a:accent3>
        <a:accent4>
          <a:srgbClr val="000000"/>
        </a:accent4>
        <a:accent5>
          <a:srgbClr val="B8CAFF"/>
        </a:accent5>
        <a:accent6>
          <a:srgbClr val="B9A300"/>
        </a:accent6>
        <a:hlink>
          <a:srgbClr val="00A3D6"/>
        </a:hlink>
        <a:folHlink>
          <a:srgbClr val="694F0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1991</TotalTime>
  <Words>1049</Words>
  <Application>Microsoft Macintosh PowerPoint</Application>
  <PresentationFormat>On-screen Show (4:3)</PresentationFormat>
  <Paragraphs>287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Georgia</vt:lpstr>
      <vt:lpstr>Times</vt:lpstr>
      <vt:lpstr>Wingdings</vt:lpstr>
      <vt:lpstr>Wingdings 2</vt:lpstr>
      <vt:lpstr>Arial</vt:lpstr>
      <vt:lpstr>Civic</vt:lpstr>
      <vt:lpstr>   Five Placements Are Better Than One: The Power of Collaboration!</vt:lpstr>
      <vt:lpstr>Speakers</vt:lpstr>
      <vt:lpstr>Historical Context for Collaboration </vt:lpstr>
      <vt:lpstr>Regional Employment Collaboratives (RECs)</vt:lpstr>
      <vt:lpstr> The Mission</vt:lpstr>
      <vt:lpstr> The Model</vt:lpstr>
      <vt:lpstr> The Business Account Manager Role</vt:lpstr>
      <vt:lpstr>The  Job Developer Role</vt:lpstr>
      <vt:lpstr> Collaboration</vt:lpstr>
      <vt:lpstr>Employer Quote</vt:lpstr>
      <vt:lpstr>Employer Quote</vt:lpstr>
      <vt:lpstr>Employer Quote</vt:lpstr>
      <vt:lpstr>REC Success Finding Employment!</vt:lpstr>
      <vt:lpstr>Hiring Sectors</vt:lpstr>
      <vt:lpstr>REC Projects </vt:lpstr>
      <vt:lpstr>REC Projects, Continued </vt:lpstr>
      <vt:lpstr>Success Stories</vt:lpstr>
      <vt:lpstr>Contact Information</vt:lpstr>
      <vt:lpstr>Questions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Mass Employment  Collaborative</dc:title>
  <dc:creator>Meredith</dc:creator>
  <cp:lastModifiedBy>Microsoft Office User</cp:lastModifiedBy>
  <cp:revision>197</cp:revision>
  <cp:lastPrinted>2013-09-30T16:17:22Z</cp:lastPrinted>
  <dcterms:created xsi:type="dcterms:W3CDTF">2010-12-06T12:49:52Z</dcterms:created>
  <dcterms:modified xsi:type="dcterms:W3CDTF">2017-02-09T21:51:12Z</dcterms:modified>
</cp:coreProperties>
</file>