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72" r:id="rId3"/>
    <p:sldId id="265" r:id="rId4"/>
    <p:sldId id="274" r:id="rId5"/>
    <p:sldId id="273" r:id="rId6"/>
    <p:sldId id="268" r:id="rId7"/>
    <p:sldId id="270" r:id="rId8"/>
    <p:sldId id="258" r:id="rId9"/>
    <p:sldId id="260" r:id="rId10"/>
    <p:sldId id="289" r:id="rId11"/>
    <p:sldId id="290" r:id="rId12"/>
    <p:sldId id="291" r:id="rId13"/>
    <p:sldId id="292" r:id="rId14"/>
    <p:sldId id="296" r:id="rId15"/>
    <p:sldId id="288" r:id="rId16"/>
    <p:sldId id="294" r:id="rId17"/>
    <p:sldId id="261" r:id="rId18"/>
    <p:sldId id="293" r:id="rId19"/>
    <p:sldId id="262" r:id="rId20"/>
    <p:sldId id="271" r:id="rId21"/>
    <p:sldId id="264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0" y="3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168"/>
    </p:cViewPr>
  </p:sorter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34887"/>
            <a:ext cx="9601200" cy="2332383"/>
          </a:xfrm>
        </p:spPr>
        <p:txBody>
          <a:bodyPr/>
          <a:lstStyle/>
          <a:p>
            <a:r>
              <a:rPr lang="en-US" b="1" dirty="0"/>
              <a:t>Toolkit for Transformation –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39548"/>
            <a:ext cx="9601200" cy="2844082"/>
          </a:xfrm>
        </p:spPr>
        <p:txBody>
          <a:bodyPr>
            <a:normAutofit/>
          </a:bodyPr>
          <a:lstStyle/>
          <a:p>
            <a:r>
              <a:rPr lang="en-US" sz="2800" b="1" dirty="0"/>
              <a:t>Its More Than Just a New Billing Code!</a:t>
            </a:r>
          </a:p>
          <a:p>
            <a:endParaRPr lang="en-US" b="1" dirty="0"/>
          </a:p>
          <a:p>
            <a:endParaRPr lang="en-US" sz="1800" b="1" dirty="0"/>
          </a:p>
          <a:p>
            <a:r>
              <a:rPr lang="en-US" sz="1800" b="1" dirty="0"/>
              <a:t>Building on Success: Expanding Employment Opportunities. Conference </a:t>
            </a:r>
          </a:p>
          <a:p>
            <a:r>
              <a:rPr lang="en-US" sz="1800" b="1" dirty="0"/>
              <a:t>Marlborough, MA</a:t>
            </a:r>
          </a:p>
          <a:p>
            <a:r>
              <a:rPr lang="en-US" sz="1800" b="1" dirty="0"/>
              <a:t>November 30, 2016</a:t>
            </a:r>
          </a:p>
          <a:p>
            <a:endParaRPr lang="en-US" sz="1800" b="1" dirty="0"/>
          </a:p>
          <a:p>
            <a:r>
              <a:rPr lang="en-US" sz="1800" b="1" dirty="0"/>
              <a:t>Genni Sasnett, Consultant  </a:t>
            </a:r>
          </a:p>
          <a:p>
            <a:r>
              <a:rPr lang="en-US" sz="1800" b="1" dirty="0"/>
              <a:t> Rosalie Edes, President and executive director, cape abilities</a:t>
            </a:r>
          </a:p>
          <a:p>
            <a:r>
              <a:rPr lang="en-US" sz="1800" b="1" dirty="0"/>
              <a:t> Glenn Loomis, director day and employment services,   cape abilities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12035"/>
            <a:ext cx="9509760" cy="1315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Build Capacity  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700" dirty="0"/>
              <a:t>Person Centered Planning and Positive Personal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3351"/>
            <a:ext cx="9509760" cy="4661187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600" dirty="0"/>
              <a:t>Work with your support coordinators to determine how true person centered planning will occur</a:t>
            </a:r>
          </a:p>
          <a:p>
            <a:r>
              <a:rPr lang="en-US" sz="2600" dirty="0"/>
              <a:t>Learn about person centered planning and the use of person centered tools to ascertain interests, preferences and support needs </a:t>
            </a:r>
          </a:p>
          <a:p>
            <a:r>
              <a:rPr lang="en-US" sz="2600" dirty="0"/>
              <a:t>Develop Positive Personal Profiles* for people supported</a:t>
            </a:r>
          </a:p>
          <a:p>
            <a:pPr lvl="1"/>
            <a:r>
              <a:rPr lang="en-US" sz="2100" dirty="0"/>
              <a:t>How will they be developed?</a:t>
            </a:r>
          </a:p>
          <a:p>
            <a:pPr lvl="1"/>
            <a:r>
              <a:rPr lang="en-US" sz="2100" dirty="0"/>
              <a:t>Who will be responsible for keeping them up to date?</a:t>
            </a:r>
          </a:p>
          <a:p>
            <a:pPr lvl="1"/>
            <a:r>
              <a:rPr lang="en-US" sz="2100" dirty="0"/>
              <a:t>How will information get to job development staff if they don’t develop them?</a:t>
            </a:r>
          </a:p>
          <a:p>
            <a:pPr marL="45720" indent="0">
              <a:buNone/>
            </a:pPr>
            <a:r>
              <a:rPr lang="en-US" dirty="0"/>
              <a:t>* </a:t>
            </a:r>
            <a:r>
              <a:rPr lang="en-US" sz="1600" dirty="0"/>
              <a:t>PPP - A Positive Personal Profile (PPP) is a way to “take inventory” of all the attributes of individuals that will be relevant to their job search, employability, job match, retention and long-range career development. It is a mechanism for collecting information from a variety of sources, including assessments, observations, interviews, and discussions with the job seekers - and people who know them well</a:t>
            </a:r>
          </a:p>
        </p:txBody>
      </p:sp>
    </p:spTree>
    <p:extLst>
      <p:ext uri="{BB962C8B-B14F-4D97-AF65-F5344CB8AC3E}">
        <p14:creationId xmlns:p14="http://schemas.microsoft.com/office/powerpoint/2010/main" val="11668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dirty="0"/>
              <a:t>Build Capacity   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Community Based Pre-employment Preparation for Transitioning Youth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014329"/>
            <a:ext cx="9509760" cy="4346713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Develop strategies to provide pre-employment training in community settings, including soft skills training</a:t>
            </a:r>
          </a:p>
          <a:p>
            <a:r>
              <a:rPr lang="en-US" sz="2400" dirty="0"/>
              <a:t>Learn how to develop internships, conduct work trials and provide other community based work experiences </a:t>
            </a:r>
          </a:p>
          <a:p>
            <a:r>
              <a:rPr lang="en-US" sz="2400" dirty="0"/>
              <a:t>Develop relationships with local school districts to work collaboratively on WIOA implementation for youth</a:t>
            </a:r>
          </a:p>
          <a:p>
            <a:r>
              <a:rPr lang="en-US" sz="2400" dirty="0"/>
              <a:t>Develop strong relationship with MRS to ensure capability to provide pre-employment services to both youth and adults.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7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12035"/>
            <a:ext cx="9509760" cy="13150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Build Capacity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CBDS - </a:t>
            </a:r>
            <a:r>
              <a:rPr lang="en-US" u="sng" dirty="0"/>
              <a:t>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56522"/>
            <a:ext cx="9509760" cy="5201477"/>
          </a:xfrm>
        </p:spPr>
        <p:txBody>
          <a:bodyPr>
            <a:normAutofit/>
          </a:bodyPr>
          <a:lstStyle/>
          <a:p>
            <a:r>
              <a:rPr lang="en-US" sz="2400" dirty="0"/>
              <a:t>Ensure a clear understanding of CBDS as a pathway to employment, though it can serve other purposes too</a:t>
            </a:r>
          </a:p>
          <a:p>
            <a:r>
              <a:rPr lang="en-US" sz="2400" dirty="0"/>
              <a:t>Develop opportunities for participation in community experiences that allow exploration of and experience with different types of jobs, job tasks and work settings</a:t>
            </a:r>
          </a:p>
          <a:p>
            <a:r>
              <a:rPr lang="en-US" sz="2400" dirty="0"/>
              <a:t>Develop firm schedules based on the interests and desired outcomes of people supported</a:t>
            </a:r>
          </a:p>
          <a:p>
            <a:r>
              <a:rPr lang="en-US" sz="2400" dirty="0"/>
              <a:t>Determine strategies to collect info from CBDS experiences to support job development (interest, skills, environmental preferences, support needs)</a:t>
            </a:r>
          </a:p>
          <a:p>
            <a:r>
              <a:rPr lang="en-US" sz="2400" dirty="0"/>
              <a:t>Use to support participants to develop work related “soft skills”</a:t>
            </a:r>
          </a:p>
        </p:txBody>
      </p:sp>
    </p:spTree>
    <p:extLst>
      <p:ext uri="{BB962C8B-B14F-4D97-AF65-F5344CB8AC3E}">
        <p14:creationId xmlns:p14="http://schemas.microsoft.com/office/powerpoint/2010/main" val="29485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4400" dirty="0"/>
              <a:t>CBDS  </a:t>
            </a:r>
            <a:r>
              <a:rPr lang="en-US" sz="4400" u="sng" dirty="0"/>
              <a:t>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75395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Have a daily “free for all” type of scheduling – this is a carefully </a:t>
            </a:r>
            <a:r>
              <a:rPr lang="en-US" sz="2400" u="sng" dirty="0"/>
              <a:t>pre-planned service </a:t>
            </a:r>
          </a:p>
          <a:p>
            <a:r>
              <a:rPr lang="en-US" sz="2400" dirty="0"/>
              <a:t>Group people together who are incompatible or have no common interests</a:t>
            </a:r>
          </a:p>
          <a:p>
            <a:r>
              <a:rPr lang="en-US" sz="2400" dirty="0"/>
              <a:t>Fail to plan to go places routinely – frequent contact is necessary for relationships to develop</a:t>
            </a:r>
          </a:p>
          <a:p>
            <a:r>
              <a:rPr lang="en-US" sz="2400" dirty="0"/>
              <a:t>Forget this is a great wrap-around service for those who may be partially employed or in retirement </a:t>
            </a:r>
          </a:p>
          <a:p>
            <a:r>
              <a:rPr lang="en-US" sz="2400" dirty="0"/>
              <a:t>Make the mistake of assuming everyone who is partially employed needs CBDS – not everyone does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01881"/>
            <a:ext cx="9509760" cy="1793174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Develop Policies and Procedures to Support Teams and Teamwork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5012267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Critical in community based work (decentralized services) </a:t>
            </a:r>
          </a:p>
          <a:p>
            <a:pPr marL="45720" indent="0">
              <a:buNone/>
            </a:pPr>
            <a:endParaRPr lang="en-US" sz="5100" dirty="0"/>
          </a:p>
          <a:p>
            <a:r>
              <a:rPr lang="en-US" sz="5100" dirty="0"/>
              <a:t>Used to support staff to do their jobs  </a:t>
            </a:r>
          </a:p>
          <a:p>
            <a:endParaRPr lang="en-US" sz="5100" dirty="0"/>
          </a:p>
          <a:p>
            <a:r>
              <a:rPr lang="en-US" sz="5100" dirty="0"/>
              <a:t>Developed </a:t>
            </a:r>
            <a:r>
              <a:rPr lang="en-US" sz="5100" u="sng" dirty="0"/>
              <a:t>by </a:t>
            </a:r>
            <a:r>
              <a:rPr lang="en-US" sz="5100" dirty="0"/>
              <a:t>team </a:t>
            </a:r>
            <a:r>
              <a:rPr lang="en-US" sz="5100" u="sng" dirty="0"/>
              <a:t>for</a:t>
            </a:r>
            <a:r>
              <a:rPr lang="en-US" sz="5100" dirty="0"/>
              <a:t> the team </a:t>
            </a:r>
          </a:p>
          <a:p>
            <a:pPr marL="45720" indent="0">
              <a:buNone/>
            </a:pPr>
            <a:endParaRPr lang="en-US" sz="5100" dirty="0"/>
          </a:p>
          <a:p>
            <a:r>
              <a:rPr lang="en-US" sz="5100" dirty="0"/>
              <a:t>Used to allow for  consistency while allowing for flexibility</a:t>
            </a:r>
          </a:p>
          <a:p>
            <a:endParaRPr lang="en-US" sz="5100" dirty="0"/>
          </a:p>
          <a:p>
            <a:r>
              <a:rPr lang="en-US" sz="5100" dirty="0"/>
              <a:t>Support measurement of performance</a:t>
            </a:r>
          </a:p>
          <a:p>
            <a:pPr marL="45720" indent="0">
              <a:buNone/>
            </a:pPr>
            <a:endParaRPr lang="en-US" sz="5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8E80-DDED-4E0A-A7AA-A3FE6FA3F0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Establish Infrastructure to Support Community Employment and CBDS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7539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Consider how the following will occur:</a:t>
            </a:r>
          </a:p>
          <a:p>
            <a:pPr lvl="1"/>
            <a:r>
              <a:rPr lang="en-US" dirty="0"/>
              <a:t>Communication with field based staff (both ways)</a:t>
            </a:r>
          </a:p>
          <a:p>
            <a:pPr lvl="1"/>
            <a:r>
              <a:rPr lang="en-US" dirty="0"/>
              <a:t>Data will be collected, kept secure, used for planning &amp; quality improvement</a:t>
            </a:r>
          </a:p>
          <a:p>
            <a:pPr lvl="1"/>
            <a:r>
              <a:rPr lang="en-US" dirty="0"/>
              <a:t>Billing information will be transmitted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Cloud based electronic data based systems are now essential in service delivery  - they are the new “four walls” </a:t>
            </a:r>
          </a:p>
          <a:p>
            <a:pPr marL="45720" indent="0">
              <a:buNone/>
            </a:pPr>
            <a:r>
              <a:rPr lang="en-US" sz="2400" dirty="0"/>
              <a:t>Plan for associated costs of electronic system licensing, hardware and training </a:t>
            </a:r>
          </a:p>
          <a:p>
            <a:pPr marL="45720" indent="0">
              <a:buNone/>
            </a:pPr>
            <a:r>
              <a:rPr lang="en-US" sz="2400" dirty="0"/>
              <a:t>Compensation to staff for use of essential hardware like cell phones if they are required to have and use them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Begin 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7407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Start with pilots(start small, think big, scale quickly)</a:t>
            </a:r>
          </a:p>
          <a:p>
            <a:r>
              <a:rPr lang="en-US" sz="2400" dirty="0"/>
              <a:t>Develop multi-year plans for expansion with specific timelines – BUT stay opportunistic</a:t>
            </a:r>
          </a:p>
          <a:p>
            <a:r>
              <a:rPr lang="en-US" sz="2400" dirty="0"/>
              <a:t>Try another way – a la Mark Gold – go around barriers</a:t>
            </a:r>
          </a:p>
          <a:p>
            <a:r>
              <a:rPr lang="en-US" sz="2400" dirty="0"/>
              <a:t>Keep everyone informed and involved</a:t>
            </a:r>
          </a:p>
          <a:p>
            <a:r>
              <a:rPr lang="en-US" sz="2400" dirty="0"/>
              <a:t>Alter or adapt approaches to different situations but keep within parameters of beliefs</a:t>
            </a:r>
          </a:p>
          <a:p>
            <a:r>
              <a:rPr lang="en-US" sz="2400" dirty="0"/>
              <a:t>Begin to formalize procedures so they work across the board</a:t>
            </a:r>
          </a:p>
          <a:p>
            <a:r>
              <a:rPr lang="en-US" sz="2400" dirty="0"/>
              <a:t>Focus on quality and individual outcomes for people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83026"/>
            <a:ext cx="950976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Once service delivery designs are established, begin developing financial models</a:t>
            </a:r>
          </a:p>
          <a:p>
            <a:r>
              <a:rPr lang="en-US" sz="2600" dirty="0"/>
              <a:t>If design cannot be supported make adjustments</a:t>
            </a:r>
          </a:p>
          <a:p>
            <a:r>
              <a:rPr lang="en-US" sz="2600" dirty="0"/>
              <a:t>Project out several years with anticipated conversion and growth patterns</a:t>
            </a:r>
          </a:p>
          <a:p>
            <a:r>
              <a:rPr lang="en-US" sz="2600" dirty="0"/>
              <a:t>Plan for resource allocation and include in budget projections</a:t>
            </a:r>
          </a:p>
          <a:p>
            <a:r>
              <a:rPr lang="en-US" sz="2600" dirty="0"/>
              <a:t>Determine if you are using all possible funding sources and billing opportunities</a:t>
            </a:r>
          </a:p>
          <a:p>
            <a:r>
              <a:rPr lang="en-US" sz="2600" dirty="0"/>
              <a:t>Look for funding diversification opportunities </a:t>
            </a:r>
          </a:p>
          <a:p>
            <a:r>
              <a:rPr lang="en-US" sz="2600" dirty="0"/>
              <a:t>Collaborate with other agencies to achieve operational efficiencies</a:t>
            </a:r>
          </a:p>
          <a:p>
            <a:r>
              <a:rPr lang="en-US" sz="2600" dirty="0"/>
              <a:t>Plan to obtain some private funds to assist in your transformation efforts</a:t>
            </a:r>
          </a:p>
        </p:txBody>
      </p:sp>
    </p:spTree>
    <p:extLst>
      <p:ext uri="{BB962C8B-B14F-4D97-AF65-F5344CB8AC3E}">
        <p14:creationId xmlns:p14="http://schemas.microsoft.com/office/powerpoint/2010/main" val="196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740700"/>
          </a:xfrm>
        </p:spPr>
        <p:txBody>
          <a:bodyPr>
            <a:noAutofit/>
          </a:bodyPr>
          <a:lstStyle/>
          <a:p>
            <a:r>
              <a:rPr lang="en-US" sz="2400" dirty="0"/>
              <a:t>Identify performance indicators</a:t>
            </a:r>
          </a:p>
          <a:p>
            <a:r>
              <a:rPr lang="en-US" sz="2400" dirty="0"/>
              <a:t>Benchmark and set targets to measure performance</a:t>
            </a:r>
          </a:p>
          <a:p>
            <a:r>
              <a:rPr lang="en-US" sz="2400" dirty="0"/>
              <a:t>Develop measurement strategies </a:t>
            </a:r>
          </a:p>
          <a:p>
            <a:r>
              <a:rPr lang="en-US" sz="2400" dirty="0"/>
              <a:t>Keep data and provide feedback.  Use data to show positive change, identify problems  and make decisions about needed adjustments and future directions</a:t>
            </a:r>
          </a:p>
          <a:p>
            <a:r>
              <a:rPr lang="en-US" sz="2400" dirty="0"/>
              <a:t>Measure again!  It’s a continuous cycle</a:t>
            </a:r>
          </a:p>
          <a:p>
            <a:r>
              <a:rPr lang="en-US" sz="2400" dirty="0"/>
              <a:t>Build on success rather than dwelling on failure -  if you believe you are on the right track, see set-backs as just that, not the end of the possibilities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789042"/>
            <a:ext cx="9509760" cy="4744279"/>
          </a:xfrm>
        </p:spPr>
        <p:txBody>
          <a:bodyPr>
            <a:normAutofit/>
          </a:bodyPr>
          <a:lstStyle/>
          <a:p>
            <a:r>
              <a:rPr lang="en-US" sz="2400" dirty="0"/>
              <a:t>Currently marketing often focuses on centers or facilities</a:t>
            </a:r>
          </a:p>
          <a:p>
            <a:r>
              <a:rPr lang="en-US" sz="2400" dirty="0"/>
              <a:t>New marketing should center on work, </a:t>
            </a:r>
            <a:r>
              <a:rPr lang="en-US" sz="2400" u="sng" dirty="0"/>
              <a:t>work preparation, community involvement and relationships </a:t>
            </a:r>
          </a:p>
          <a:p>
            <a:r>
              <a:rPr lang="en-US" sz="2400" dirty="0"/>
              <a:t>Marketing is both an internal and external task</a:t>
            </a:r>
          </a:p>
          <a:p>
            <a:r>
              <a:rPr lang="en-US" sz="2400" dirty="0"/>
              <a:t>Growth is dependent upon sharing success – demonstrating outcomes</a:t>
            </a:r>
          </a:p>
          <a:p>
            <a:r>
              <a:rPr lang="en-US" sz="2400" dirty="0"/>
              <a:t> How do you market what you can’t easily see?</a:t>
            </a:r>
          </a:p>
          <a:p>
            <a:r>
              <a:rPr lang="en-US" sz="2400" dirty="0"/>
              <a:t>IT’S OFTEN THE STORIES THAT PROPEL CHANGE!  Collect the stories and share </a:t>
            </a:r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800" dirty="0"/>
              <a:t>Essential steps in the transformation process – Genni</a:t>
            </a:r>
          </a:p>
          <a:p>
            <a:r>
              <a:rPr lang="en-US" sz="2800" dirty="0"/>
              <a:t>Cape Abilities experience – a perspective from the top – Rosalie</a:t>
            </a:r>
          </a:p>
          <a:p>
            <a:r>
              <a:rPr lang="en-US" sz="2800" dirty="0"/>
              <a:t>Cape Abilities experience – a perspective from the field – Glenn</a:t>
            </a:r>
          </a:p>
          <a:p>
            <a:r>
              <a:rPr lang="en-US" sz="2800" dirty="0"/>
              <a:t>Questions/Discussion – Genni, Rosalie and Glenn</a:t>
            </a:r>
          </a:p>
          <a:p>
            <a:r>
              <a:rPr lang="en-US" sz="2800" dirty="0"/>
              <a:t>Wrap-up – Genni 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Advocate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41120" y="1673351"/>
            <a:ext cx="9509760" cy="476720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/>
              <a:t>Prepare to advocate for: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Appropriate rates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Supportive rules and regulations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What you belief in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The people you serve</a:t>
            </a:r>
          </a:p>
          <a:p>
            <a:pPr marL="45720" indent="0">
              <a:buNone/>
            </a:pPr>
            <a:r>
              <a:rPr lang="en-US" sz="2400" dirty="0"/>
              <a:t>Use both data and stories to support your advocacy</a:t>
            </a:r>
          </a:p>
          <a:p>
            <a:pPr marL="45720" indent="0">
              <a:buNone/>
            </a:pPr>
            <a:r>
              <a:rPr lang="en-US" sz="2400" dirty="0"/>
              <a:t>NEVER go to government indicating that rates are inadequate if you do not know your own costs – be smart negotiators!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Transformation is comprehensive – it not just tweaking around the edges</a:t>
            </a:r>
          </a:p>
          <a:p>
            <a:r>
              <a:rPr lang="en-US" sz="2400" dirty="0"/>
              <a:t>A thoughtful, team oriented process must be followed to identify best practice, self-assess your agency, develop and implement a long term plan and measure your progress</a:t>
            </a:r>
          </a:p>
          <a:p>
            <a:r>
              <a:rPr lang="en-US" sz="2400" dirty="0"/>
              <a:t> Set backs will occur but perseverance will pay off.  Problem solving works when tackled by a committed team</a:t>
            </a:r>
          </a:p>
          <a:p>
            <a:r>
              <a:rPr lang="en-US" sz="2400" dirty="0"/>
              <a:t>Advocacy is forever – be prepared and stay prepared!</a:t>
            </a:r>
          </a:p>
        </p:txBody>
      </p:sp>
    </p:spTree>
    <p:extLst>
      <p:ext uri="{BB962C8B-B14F-4D97-AF65-F5344CB8AC3E}">
        <p14:creationId xmlns:p14="http://schemas.microsoft.com/office/powerpoint/2010/main" val="2148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Develop Culture </a:t>
            </a:r>
            <a:br>
              <a:rPr lang="en-US" dirty="0">
                <a:latin typeface="+mn-lt"/>
              </a:rPr>
            </a:br>
            <a:r>
              <a:rPr lang="en-US" sz="3100" dirty="0">
                <a:latin typeface="+mn-lt"/>
              </a:rPr>
              <a:t>Start with Common Ground for All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38795"/>
            <a:ext cx="10058401" cy="4707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sz="3500" dirty="0"/>
              <a:t>Be a learning organization - </a:t>
            </a:r>
            <a:r>
              <a:rPr lang="en-US" sz="2600" dirty="0"/>
              <a:t>make learning a priority for </a:t>
            </a:r>
            <a:r>
              <a:rPr lang="en-US" sz="2600" u="sng" dirty="0"/>
              <a:t>all</a:t>
            </a:r>
            <a:r>
              <a:rPr lang="en-US" sz="2600" dirty="0"/>
              <a:t> staff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/>
            <a:r>
              <a:rPr lang="en-US" sz="3500" dirty="0"/>
              <a:t>Make training and staff development accessible </a:t>
            </a:r>
            <a:r>
              <a:rPr lang="en-US" sz="2400" dirty="0"/>
              <a:t>– </a:t>
            </a:r>
            <a:r>
              <a:rPr lang="en-US" sz="2600" dirty="0"/>
              <a:t>have to plan for training and ensure that </a:t>
            </a:r>
            <a:r>
              <a:rPr lang="en-US" sz="2600" u="sng" dirty="0"/>
              <a:t>all</a:t>
            </a:r>
            <a:r>
              <a:rPr lang="en-US" sz="2600" dirty="0"/>
              <a:t> staff have access to training on competitive integrated employment (CIE)and quality CBDS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/>
            <a:r>
              <a:rPr lang="en-US" sz="3500" dirty="0"/>
              <a:t>Budget for training </a:t>
            </a:r>
            <a:r>
              <a:rPr lang="en-US" sz="2400" dirty="0"/>
              <a:t>– </a:t>
            </a:r>
            <a:r>
              <a:rPr lang="en-US" sz="2600" dirty="0"/>
              <a:t>must be taken into account and include field-based mentoring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/>
            <a:r>
              <a:rPr lang="en-US" sz="3500" dirty="0"/>
              <a:t>Share information </a:t>
            </a:r>
            <a:r>
              <a:rPr lang="en-US" sz="2600" dirty="0"/>
              <a:t>– learning organizations make sharing information a part of the culture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8E80-DDED-4E0A-A7AA-A3FE6FA3F0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Begin Education/Outreach/Engagement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Bring stakeholders along with you as you learn – don’t assume everyone knows what you know</a:t>
            </a:r>
          </a:p>
          <a:p>
            <a:r>
              <a:rPr lang="en-US" sz="2400" dirty="0"/>
              <a:t>Arrange presentations and educational sessions on best practice in CIE and CBDS for boards, families and other stakeholders</a:t>
            </a:r>
          </a:p>
          <a:p>
            <a:r>
              <a:rPr lang="en-US" sz="2400" dirty="0"/>
              <a:t>Remember the importance of peer to peer learning </a:t>
            </a:r>
          </a:p>
          <a:p>
            <a:r>
              <a:rPr lang="en-US" sz="2400" dirty="0"/>
              <a:t>Never surprise any stakeholder group</a:t>
            </a:r>
          </a:p>
          <a:p>
            <a:r>
              <a:rPr lang="en-US" sz="2400" dirty="0"/>
              <a:t>Listen to concerns and address but keep on track with your plans </a:t>
            </a:r>
          </a:p>
        </p:txBody>
      </p:sp>
    </p:spTree>
    <p:extLst>
      <p:ext uri="{BB962C8B-B14F-4D97-AF65-F5344CB8AC3E}">
        <p14:creationId xmlns:p14="http://schemas.microsoft.com/office/powerpoint/2010/main" val="18137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120" y="278296"/>
            <a:ext cx="9509760" cy="107342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Vision Your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7048"/>
            <a:ext cx="9509760" cy="5178552"/>
          </a:xfrm>
        </p:spPr>
        <p:txBody>
          <a:bodyPr>
            <a:normAutofit/>
          </a:bodyPr>
          <a:lstStyle/>
          <a:p>
            <a:r>
              <a:rPr lang="en-US" sz="2400" dirty="0"/>
              <a:t>Identify best practices in community integrated employment, community based pre-employment preparation and CBDS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Create forums to discuss how you may provide those services in the future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Think about the people you support – what will services to them look like in 5 years</a:t>
            </a:r>
          </a:p>
          <a:p>
            <a:endParaRPr lang="en-US" sz="2400" dirty="0"/>
          </a:p>
          <a:p>
            <a:r>
              <a:rPr lang="en-US" sz="2400" dirty="0"/>
              <a:t>Ask what your agency will look like in 5 years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>
          <a:xfrm>
            <a:off x="1104405" y="438912"/>
            <a:ext cx="10284031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900" dirty="0"/>
              <a:t>Assess Where You Are Now</a:t>
            </a:r>
            <a:br>
              <a:rPr lang="en-US" sz="4900" dirty="0"/>
            </a:br>
            <a:r>
              <a:rPr lang="en-US" sz="4400" dirty="0"/>
              <a:t>Agency Self-assessment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1673351"/>
            <a:ext cx="9509760" cy="476720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600" dirty="0"/>
              <a:t>Organizes information about your agency into components that experience demonstrates are key to transformation</a:t>
            </a:r>
          </a:p>
          <a:p>
            <a:r>
              <a:rPr lang="en-US" sz="2600" dirty="0"/>
              <a:t>Serves as a launching point for your team’s strategic planning efforts</a:t>
            </a:r>
          </a:p>
          <a:p>
            <a:r>
              <a:rPr lang="en-US" sz="2600" dirty="0"/>
              <a:t>Helps you break your long term goals into short term manageable steps and specified timeframes</a:t>
            </a:r>
          </a:p>
          <a:p>
            <a:r>
              <a:rPr lang="en-US" sz="2600" dirty="0"/>
              <a:t>Identifies the gap between your current status and best practice – that gap is the focus of your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-1"/>
            <a:ext cx="9509760" cy="16733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Develop Plans</a:t>
            </a:r>
            <a:br>
              <a:rPr lang="en-US" sz="4400" dirty="0"/>
            </a:br>
            <a:r>
              <a:rPr lang="en-US" sz="3600" dirty="0"/>
              <a:t>No Plan = No Progress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3351"/>
            <a:ext cx="9509760" cy="4621431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Strategic Plan - (comprehensive agency wide transformation plan)</a:t>
            </a:r>
          </a:p>
          <a:p>
            <a:pPr marL="45720" indent="0">
              <a:buNone/>
            </a:pPr>
            <a:r>
              <a:rPr lang="en-US" sz="2400" dirty="0"/>
              <a:t>Possible subsidiary plans or strategic plan components </a:t>
            </a:r>
          </a:p>
          <a:p>
            <a:pPr lvl="2"/>
            <a:r>
              <a:rPr lang="en-US" sz="2400" dirty="0"/>
              <a:t>Communication</a:t>
            </a:r>
          </a:p>
          <a:p>
            <a:pPr lvl="2"/>
            <a:r>
              <a:rPr lang="en-US" sz="2400" dirty="0"/>
              <a:t>Finance </a:t>
            </a:r>
          </a:p>
          <a:p>
            <a:pPr lvl="2"/>
            <a:r>
              <a:rPr lang="en-US" sz="2400" dirty="0"/>
              <a:t>Resource reallocation </a:t>
            </a:r>
          </a:p>
          <a:p>
            <a:pPr lvl="2"/>
            <a:r>
              <a:rPr lang="en-US" sz="2400" dirty="0"/>
              <a:t>Workforce development</a:t>
            </a:r>
          </a:p>
          <a:p>
            <a:pPr lvl="2"/>
            <a:r>
              <a:rPr lang="en-US" sz="2400" dirty="0"/>
              <a:t>Marketing</a:t>
            </a:r>
          </a:p>
          <a:p>
            <a:pPr lvl="2"/>
            <a:r>
              <a:rPr lang="en-US" sz="2400" dirty="0"/>
              <a:t>Advocacy</a:t>
            </a:r>
          </a:p>
          <a:p>
            <a:pPr lvl="2"/>
            <a:r>
              <a:rPr lang="en-US" sz="2400" dirty="0"/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Build Capacity </a:t>
            </a:r>
            <a:br>
              <a:rPr lang="en-US" sz="4400" dirty="0"/>
            </a:br>
            <a:r>
              <a:rPr lang="en-US" sz="3100" dirty="0"/>
              <a:t>Staff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85997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Invest in staff</a:t>
            </a:r>
          </a:p>
          <a:p>
            <a:pPr lvl="1"/>
            <a:r>
              <a:rPr lang="en-US" sz="2000" dirty="0"/>
              <a:t>Recruitment, interviewing, hiring, orienting, supporting</a:t>
            </a:r>
          </a:p>
          <a:p>
            <a:r>
              <a:rPr lang="en-US" sz="2400" dirty="0"/>
              <a:t>Ensure that you have </a:t>
            </a:r>
            <a:r>
              <a:rPr lang="en-US" sz="2400" u="sng" dirty="0"/>
              <a:t>excellent</a:t>
            </a:r>
            <a:r>
              <a:rPr lang="en-US" sz="2400" dirty="0"/>
              <a:t> discovery and job development capabilities  </a:t>
            </a:r>
          </a:p>
          <a:p>
            <a:r>
              <a:rPr lang="en-US" sz="2400" dirty="0"/>
              <a:t>Support staff to become competent in </a:t>
            </a:r>
            <a:r>
              <a:rPr lang="en-US" sz="2400" u="sng" dirty="0"/>
              <a:t>Customized Employment </a:t>
            </a:r>
          </a:p>
          <a:p>
            <a:r>
              <a:rPr lang="en-US" sz="2400" dirty="0"/>
              <a:t>Train middle managers in service delivery strategies so they can support their staff</a:t>
            </a:r>
          </a:p>
          <a:p>
            <a:r>
              <a:rPr lang="en-US" sz="2400" dirty="0"/>
              <a:t>Develop in-house training – acquire train-the-trainer training in key areas</a:t>
            </a:r>
          </a:p>
          <a:p>
            <a:r>
              <a:rPr lang="en-US" sz="2400" dirty="0"/>
              <a:t>Provide training in </a:t>
            </a:r>
            <a:r>
              <a:rPr lang="en-US" sz="2400" u="sng" dirty="0"/>
              <a:t>effective 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8E80-DDED-4E0A-A7AA-A3FE6FA3F075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Large dog bowing down with small dog standing on his rump in order to reach goodies on countertop" title="Teamwork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91" y="0"/>
            <a:ext cx="8571949" cy="6858000"/>
          </a:xfrm>
        </p:spPr>
      </p:pic>
    </p:spTree>
    <p:extLst>
      <p:ext uri="{BB962C8B-B14F-4D97-AF65-F5344CB8AC3E}">
        <p14:creationId xmlns:p14="http://schemas.microsoft.com/office/powerpoint/2010/main" val="9631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1327</Words>
  <Application>Microsoft Macintosh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Sheer Green 16x9</vt:lpstr>
      <vt:lpstr>Toolkit for Transformation – </vt:lpstr>
      <vt:lpstr>Agenda</vt:lpstr>
      <vt:lpstr>Develop Culture  Start with Common Ground for All</vt:lpstr>
      <vt:lpstr>Begin Education/Outreach/Engagement</vt:lpstr>
      <vt:lpstr>Vision Your Destination</vt:lpstr>
      <vt:lpstr>    Assess Where You Are Now Agency Self-assessment </vt:lpstr>
      <vt:lpstr>Develop Plans No Plan = No Progress  </vt:lpstr>
      <vt:lpstr>Build Capacity  Staff</vt:lpstr>
      <vt:lpstr>PowerPoint Presentation</vt:lpstr>
      <vt:lpstr>   Build Capacity    Person Centered Planning and Positive Personal Profiles</vt:lpstr>
      <vt:lpstr>Build Capacity    Community Based Pre-employment Preparation for Transitioning Youth and Others</vt:lpstr>
      <vt:lpstr>Build Capacity  CBDS - Dos</vt:lpstr>
      <vt:lpstr>   CBDS  Don’ts</vt:lpstr>
      <vt:lpstr>Develop Policies and Procedures to Support Teams and Teamwork </vt:lpstr>
      <vt:lpstr>Establish Infrastructure to Support Community Employment and CBDS</vt:lpstr>
      <vt:lpstr>Begin Implementation</vt:lpstr>
      <vt:lpstr>Finance</vt:lpstr>
      <vt:lpstr>Measure</vt:lpstr>
      <vt:lpstr>Market</vt:lpstr>
      <vt:lpstr>Advocate</vt:lpstr>
      <vt:lpstr>Summary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2016-11-16T20:47:18Z</dcterms:created>
  <dcterms:modified xsi:type="dcterms:W3CDTF">2017-02-09T21:49:56Z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