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0" r:id="rId18"/>
    <p:sldId id="272" r:id="rId19"/>
    <p:sldId id="273" r:id="rId20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AA0AAF-7996-A844-9CD0-C0F099273BA0}" type="datetimeFigureOut">
              <a:rPr lang="en-US" altLang="en-US">
                <a:latin typeface="Avenir Book" charset="0"/>
                <a:ea typeface="Avenir Book" charset="0"/>
                <a:cs typeface="Avenir Book" charset="0"/>
              </a:rPr>
              <a:pPr/>
              <a:t>12/19/17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42375"/>
            <a:ext cx="3013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40175" y="8842375"/>
            <a:ext cx="3013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2F389E-9B7D-4546-96F3-B7FB69C389B6}" type="slidenum">
              <a:rPr lang="en-US" altLang="en-US">
                <a:latin typeface="Avenir Book" charset="0"/>
                <a:ea typeface="Avenir Book" charset="0"/>
                <a:cs typeface="Avenir Book" charset="0"/>
              </a:rPr>
              <a:pPr/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7100" y="4421188"/>
            <a:ext cx="5100638" cy="4189412"/>
          </a:xfrm>
          <a:prstGeom prst="rect">
            <a:avLst/>
          </a:prstGeom>
          <a:noFill/>
          <a:ln>
            <a:noFill/>
          </a:ln>
        </p:spPr>
        <p:txBody>
          <a:bodyPr wrap="square" lIns="92915" tIns="92915" rIns="92915" bIns="9291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pPr lvl="0"/>
            <a:endParaRPr noProof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venir Book" charset="0"/>
        <a:ea typeface="+mn-ea"/>
        <a:cs typeface="+mn-cs"/>
      </a:defRPr>
    </a:lvl1pPr>
    <a:lvl2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7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6" name="Shape 80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4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4818" name="Shape 143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14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6" name="Shape 150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15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4" name="Shape 15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16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2" name="Shape 164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17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0" name="Shape 171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17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5058" name="Shape 178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19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6" name="Shape 192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19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4" name="Shape 198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8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4" name="Shape 8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2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0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530" name="Shape 101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0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4578" name="Shape 108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1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6626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2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4" name="Shape 122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2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2" name="Shape 12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3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/>
        </p:spPr>
      </p:sp>
      <p:sp>
        <p:nvSpPr>
          <p:cNvPr id="32770" name="Shape 13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tIns="46445" bIns="46445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Project goals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" name="Shape 11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" name="Shape 1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96780A06-F365-4348-88DB-4357C9B786F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49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1943100" y="1143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222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1619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Shape 69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70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7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0F35C634-5559-C64E-AA3D-9106B19F769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5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222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1619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Shape 75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76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7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20AFFFD5-7143-0C45-B2FC-135F86CB628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 algn="ctr">
              <a:spcBef>
                <a:spcPts val="0"/>
              </a:spcBef>
              <a:buSzPts val="1800"/>
              <a:buFont typeface="Arial"/>
              <a:buNone/>
              <a:defRPr sz="1800"/>
            </a:lvl6pPr>
            <a:lvl7pPr marL="2743200" lvl="6" indent="0" algn="ctr">
              <a:spcBef>
                <a:spcPts val="0"/>
              </a:spcBef>
              <a:buSzPts val="1800"/>
              <a:buFont typeface="Arial"/>
              <a:buNone/>
              <a:defRPr sz="1800"/>
            </a:lvl7pPr>
            <a:lvl8pPr marL="3200400" lvl="7" indent="0" algn="ctr">
              <a:spcBef>
                <a:spcPts val="0"/>
              </a:spcBef>
              <a:buSzPts val="1800"/>
              <a:buFont typeface="Arial"/>
              <a:buNone/>
              <a:defRPr sz="1800"/>
            </a:lvl8pPr>
            <a:lvl9pPr marL="3657600" lvl="8" indent="0" algn="ctr">
              <a:spcBef>
                <a:spcPts val="0"/>
              </a:spcBef>
              <a:buSzPts val="18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Shape 16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17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1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67F79C54-55F5-8242-98E4-046FF7E5479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222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1619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Shape 22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23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24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A98A9629-0E1A-1744-9C57-EC997073B8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 cap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>
                <a:solidFill>
                  <a:srgbClr val="888888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lvl="6" indent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lvl="7" indent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lvl="8" indent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" name="Shape 28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29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30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79DD5237-4BE9-CF4C-A66F-6DB15B6F8F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3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730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77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250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730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77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250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92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Shape 35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36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7" name="Shape 3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8474EB82-5576-B743-851C-45EBB39B4A3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65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SzPts val="1600"/>
              <a:buFont typeface="Arial"/>
              <a:buNone/>
              <a:defRPr sz="1600" b="1"/>
            </a:lvl6pPr>
            <a:lvl7pPr marL="2743200" lvl="6" indent="0">
              <a:spcBef>
                <a:spcPts val="0"/>
              </a:spcBef>
              <a:buSzPts val="1600"/>
              <a:buFont typeface="Arial"/>
              <a:buNone/>
              <a:defRPr sz="1600" b="1"/>
            </a:lvl7pPr>
            <a:lvl8pPr marL="3200400" lvl="7" indent="0">
              <a:spcBef>
                <a:spcPts val="0"/>
              </a:spcBef>
              <a:buSzPts val="1600"/>
              <a:buFont typeface="Arial"/>
              <a:buNone/>
              <a:defRPr sz="1600" b="1"/>
            </a:lvl8pPr>
            <a:lvl9pPr marL="3657600" lvl="8" indent="0">
              <a:spcBef>
                <a:spcPts val="0"/>
              </a:spcBef>
              <a:buSzPts val="1600"/>
              <a:buFont typeface="Arial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2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984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2635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600"/>
            </a:lvl6pPr>
            <a:lvl7pPr lvl="6" indent="0">
              <a:spcBef>
                <a:spcPts val="0"/>
              </a:spcBef>
              <a:buSzPts val="1400"/>
              <a:buNone/>
              <a:defRPr sz="1600"/>
            </a:lvl7pPr>
            <a:lvl8pPr lvl="7" indent="0">
              <a:spcBef>
                <a:spcPts val="0"/>
              </a:spcBef>
              <a:buSzPts val="1400"/>
              <a:buNone/>
              <a:defRPr sz="1600"/>
            </a:lvl8pPr>
            <a:lvl9pPr lvl="8" indent="0">
              <a:spcBef>
                <a:spcPts val="0"/>
              </a:spcBef>
              <a:buSzPts val="1400"/>
              <a:buNone/>
              <a:defRPr sz="1600"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SzPts val="1600"/>
              <a:buFont typeface="Arial"/>
              <a:buNone/>
              <a:defRPr sz="1600" b="1"/>
            </a:lvl6pPr>
            <a:lvl7pPr marL="2743200" lvl="6" indent="0">
              <a:spcBef>
                <a:spcPts val="0"/>
              </a:spcBef>
              <a:buSzPts val="1600"/>
              <a:buFont typeface="Arial"/>
              <a:buNone/>
              <a:defRPr sz="1600" b="1"/>
            </a:lvl7pPr>
            <a:lvl8pPr marL="3200400" lvl="7" indent="0">
              <a:spcBef>
                <a:spcPts val="0"/>
              </a:spcBef>
              <a:buSzPts val="1600"/>
              <a:buFont typeface="Arial"/>
              <a:buNone/>
              <a:defRPr sz="1600" b="1"/>
            </a:lvl8pPr>
            <a:lvl9pPr marL="3657600" lvl="8" indent="0">
              <a:spcBef>
                <a:spcPts val="0"/>
              </a:spcBef>
              <a:buSzPts val="1600"/>
              <a:buFont typeface="Arial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2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984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2635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1600"/>
            </a:lvl6pPr>
            <a:lvl7pPr lvl="6" indent="0">
              <a:spcBef>
                <a:spcPts val="0"/>
              </a:spcBef>
              <a:buSzPts val="1400"/>
              <a:buNone/>
              <a:defRPr sz="1600"/>
            </a:lvl7pPr>
            <a:lvl8pPr lvl="7" indent="0">
              <a:spcBef>
                <a:spcPts val="0"/>
              </a:spcBef>
              <a:buSzPts val="1400"/>
              <a:buNone/>
              <a:defRPr sz="1600"/>
            </a:lvl8pPr>
            <a:lvl9pPr lvl="8" indent="0">
              <a:spcBef>
                <a:spcPts val="0"/>
              </a:spcBef>
              <a:buSzPts val="1400"/>
              <a:buNone/>
              <a:defRPr sz="1600"/>
            </a:lvl9pPr>
          </a:lstStyle>
          <a:p>
            <a:endParaRPr dirty="0"/>
          </a:p>
        </p:txBody>
      </p:sp>
      <p:sp>
        <p:nvSpPr>
          <p:cNvPr id="7" name="Shape 44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8" name="Shape 45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9" name="Shape 46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E4D291A6-8104-4E48-B0E7-9F72E75AE7A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0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3" name="Shape 49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" name="Shape 50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5" name="Shape 5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C4244EEA-75A5-DE46-9D77-837E4B30E59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70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782637" marR="0" lvl="1" indent="-1476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52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6725" marR="0" lvl="3" indent="-2381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35200" marR="0" lvl="4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SzPts val="1400"/>
              <a:buNone/>
              <a:defRPr sz="2000"/>
            </a:lvl6pPr>
            <a:lvl7pPr lvl="6" indent="0">
              <a:spcBef>
                <a:spcPts val="0"/>
              </a:spcBef>
              <a:buSzPts val="1400"/>
              <a:buNone/>
              <a:defRPr sz="2000"/>
            </a:lvl7pPr>
            <a:lvl8pPr lvl="7" indent="0">
              <a:spcBef>
                <a:spcPts val="0"/>
              </a:spcBef>
              <a:buSzPts val="1400"/>
              <a:buNone/>
              <a:defRPr sz="2000"/>
            </a:lvl8pPr>
            <a:lvl9pPr lvl="8" indent="0">
              <a:spcBef>
                <a:spcPts val="0"/>
              </a:spcBef>
              <a:buSzPts val="1400"/>
              <a:buNone/>
              <a:defRPr sz="2000"/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SzPts val="900"/>
              <a:buFont typeface="Arial"/>
              <a:buNone/>
              <a:defRPr sz="900"/>
            </a:lvl6pPr>
            <a:lvl7pPr marL="2743200" lvl="6" indent="0">
              <a:spcBef>
                <a:spcPts val="0"/>
              </a:spcBef>
              <a:buSzPts val="900"/>
              <a:buFont typeface="Arial"/>
              <a:buNone/>
              <a:defRPr sz="900"/>
            </a:lvl7pPr>
            <a:lvl8pPr marL="3200400" lvl="7" indent="0">
              <a:spcBef>
                <a:spcPts val="0"/>
              </a:spcBef>
              <a:buSzPts val="900"/>
              <a:buFont typeface="Arial"/>
              <a:buNone/>
              <a:defRPr sz="900"/>
            </a:lvl8pPr>
            <a:lvl9pPr marL="3657600" lvl="8" indent="0">
              <a:spcBef>
                <a:spcPts val="0"/>
              </a:spcBef>
              <a:buSzPts val="900"/>
              <a:buFont typeface="Arial"/>
              <a:buNone/>
              <a:defRPr sz="900"/>
            </a:lvl9pPr>
          </a:lstStyle>
          <a:p>
            <a:endParaRPr dirty="0"/>
          </a:p>
        </p:txBody>
      </p:sp>
      <p:sp>
        <p:nvSpPr>
          <p:cNvPr id="5" name="Shape 56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57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7" name="Shape 5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216C91DC-5C8F-C246-B093-EFC793C2B5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42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SzPts val="2000"/>
              <a:buFont typeface="Arial"/>
              <a:buNone/>
              <a:defRPr sz="2000"/>
            </a:lvl6pPr>
            <a:lvl7pPr marL="2743200" lvl="6" indent="0">
              <a:spcBef>
                <a:spcPts val="0"/>
              </a:spcBef>
              <a:buSzPts val="2000"/>
              <a:buFont typeface="Arial"/>
              <a:buNone/>
              <a:defRPr sz="2000"/>
            </a:lvl7pPr>
            <a:lvl8pPr marL="3200400" lvl="7" indent="0">
              <a:spcBef>
                <a:spcPts val="0"/>
              </a:spcBef>
              <a:buSzPts val="2000"/>
              <a:buFont typeface="Arial"/>
              <a:buNone/>
              <a:defRPr sz="2000"/>
            </a:lvl8pPr>
            <a:lvl9pPr marL="3657600" lvl="8" indent="0">
              <a:spcBef>
                <a:spcPts val="0"/>
              </a:spcBef>
              <a:buSzPts val="2000"/>
              <a:buFont typeface="Arial"/>
              <a:buNone/>
              <a:defRPr sz="2000"/>
            </a:lvl9pPr>
          </a:lstStyle>
          <a:p>
            <a:pPr lvl="0"/>
            <a:endParaRPr noProof="0" dirty="0"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lvl="5" indent="0">
              <a:spcBef>
                <a:spcPts val="0"/>
              </a:spcBef>
              <a:buSzPts val="900"/>
              <a:buFont typeface="Arial"/>
              <a:buNone/>
              <a:defRPr sz="900"/>
            </a:lvl6pPr>
            <a:lvl7pPr marL="2743200" lvl="6" indent="0">
              <a:spcBef>
                <a:spcPts val="0"/>
              </a:spcBef>
              <a:buSzPts val="900"/>
              <a:buFont typeface="Arial"/>
              <a:buNone/>
              <a:defRPr sz="900"/>
            </a:lvl7pPr>
            <a:lvl8pPr marL="3200400" lvl="7" indent="0">
              <a:spcBef>
                <a:spcPts val="0"/>
              </a:spcBef>
              <a:buSzPts val="900"/>
              <a:buFont typeface="Arial"/>
              <a:buNone/>
              <a:defRPr sz="900"/>
            </a:lvl8pPr>
            <a:lvl9pPr marL="3657600" lvl="8" indent="0">
              <a:spcBef>
                <a:spcPts val="0"/>
              </a:spcBef>
              <a:buSzPts val="900"/>
              <a:buFont typeface="Arial"/>
              <a:buNone/>
              <a:defRPr sz="900"/>
            </a:lvl9pPr>
          </a:lstStyle>
          <a:p>
            <a:endParaRPr dirty="0"/>
          </a:p>
        </p:txBody>
      </p:sp>
      <p:sp>
        <p:nvSpPr>
          <p:cNvPr id="5" name="Shape 63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hape 64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7" name="Shape 6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indent="-114300">
              <a:buClr>
                <a:srgbClr val="000000"/>
              </a:buClr>
              <a:buSzPts val="1800"/>
              <a:buFont typeface="Calibri" charset="0"/>
              <a:buNone/>
              <a:defRPr sz="1800" b="0" i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  <a:sym typeface="Calibri" charset="0"/>
              </a:defRPr>
            </a:lvl1pPr>
          </a:lstStyle>
          <a:p>
            <a:fld id="{881F7198-5DA4-1540-AE08-B7E4F961BC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8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sldNum" idx="12"/>
          </p:nvPr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00" tIns="45700" rIns="45700" bIns="45700" numCol="1" anchor="ctr" anchorCtr="0" compatLnSpc="1">
            <a:prstTxWarp prst="textNoShape">
              <a:avLst/>
            </a:prstTxWarp>
          </a:bodyPr>
          <a:lstStyle>
            <a:lvl1pPr indent="-88900" eaLnBrk="1" hangingPunct="1">
              <a:buClr>
                <a:srgbClr val="FFFFFF"/>
              </a:buClr>
              <a:buSzPts val="1400"/>
              <a:buFont typeface="Verdana" charset="0"/>
              <a:buNone/>
              <a:defRPr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defRPr>
            </a:lvl1pPr>
          </a:lstStyle>
          <a:p>
            <a:r>
              <a:rPr lang="en-US" altLang="en-US"/>
              <a:t>*</a:t>
            </a:r>
          </a:p>
        </p:txBody>
      </p:sp>
      <p:sp>
        <p:nvSpPr>
          <p:cNvPr id="1027" name="Shape 7"/>
          <p:cNvSpPr txBox="1">
            <a:spLocks noGrp="1"/>
          </p:cNvSpPr>
          <p:nvPr>
            <p:ph type="title"/>
          </p:nvPr>
        </p:nvSpPr>
        <p:spPr bwMode="auto"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 b="0" i="0">
          <a:solidFill>
            <a:srgbClr val="000000"/>
          </a:solidFill>
          <a:latin typeface="Avenir Book" charset="0"/>
          <a:ea typeface="Avenir Book" charset="0"/>
          <a:cs typeface="Avenir Book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 b="0" i="0">
          <a:solidFill>
            <a:srgbClr val="000000"/>
          </a:solidFill>
          <a:latin typeface="Avenir Book" charset="0"/>
          <a:ea typeface="Avenir Book" charset="0"/>
          <a:cs typeface="Avenir Book" charset="0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Burgard@ct.gov" TargetMode="External"/><Relationship Id="rId4" Type="http://schemas.openxmlformats.org/officeDocument/2006/relationships/hyperlink" Target="mailto:Jonathan.Richmond@ct.gov" TargetMode="External"/><Relationship Id="rId5" Type="http://schemas.openxmlformats.org/officeDocument/2006/relationships/hyperlink" Target="mailto:Julie.McLean@ct.gov" TargetMode="External"/><Relationship Id="rId6" Type="http://schemas.openxmlformats.org/officeDocument/2006/relationships/hyperlink" Target="mailto:Vito.DeSantis@umb.edu" TargetMode="External"/><Relationship Id="rId7" Type="http://schemas.openxmlformats.org/officeDocument/2006/relationships/hyperlink" Target="mailto:Dana.Jefferson@umb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xplorev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31788" y="2130425"/>
            <a:ext cx="8626682" cy="1470025"/>
          </a:xfrm>
        </p:spPr>
        <p:txBody>
          <a:bodyPr lIns="45700" tIns="45700" rIns="45700" bIns="45700">
            <a:noAutofit/>
          </a:bodyPr>
          <a:lstStyle/>
          <a:p>
            <a:pPr algn="ctr" eaLnBrk="1" hangingPunct="1">
              <a:buClr>
                <a:srgbClr val="000000"/>
              </a:buClr>
              <a:buSzPts val="4000"/>
              <a:buFont typeface="Calibri" charset="0"/>
              <a:buNone/>
            </a:pPr>
            <a:r>
              <a:rPr lang="en-US" altLang="en-US" sz="2800"/>
              <a:t>Job-Driven Technical Assistance Center (JD-VRTAC):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600"/>
              <a:t>Connecticut Bureau of Education and Services for the Blind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>
                <a:sym typeface="Calibri" charset="0"/>
              </a:rPr>
              <a:t>Using LMI to Improve Client Employment Outcomes: Connecticut BESB's JD-VRTAC Project 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15362" name="Shape 83"/>
          <p:cNvSpPr txBox="1">
            <a:spLocks noGrp="1"/>
          </p:cNvSpPr>
          <p:nvPr>
            <p:ph type="body" idx="4294967295"/>
          </p:nvPr>
        </p:nvSpPr>
        <p:spPr>
          <a:xfrm>
            <a:off x="1371600" y="3886200"/>
            <a:ext cx="6400800" cy="1752600"/>
          </a:xfrm>
        </p:spPr>
        <p:txBody>
          <a:bodyPr lIns="45700" tIns="45700" rIns="45700" bIns="45700"/>
          <a:lstStyle/>
          <a:p>
            <a:pPr indent="-203200" algn="ctr" eaLnBrk="1" hangingPunct="1">
              <a:buClr>
                <a:srgbClr val="000000"/>
              </a:buClr>
              <a:buSzPts val="3200"/>
            </a:pPr>
            <a:r>
              <a:rPr lang="en-US" altLang="en-US" sz="2000" dirty="0">
                <a:solidFill>
                  <a:schemeClr val="tx1"/>
                </a:solidFill>
              </a:rPr>
              <a:t>Presenters: </a:t>
            </a:r>
          </a:p>
          <a:p>
            <a:pPr indent="-203200" algn="ctr" eaLnBrk="1" hangingPunct="1">
              <a:spcBef>
                <a:spcPts val="700"/>
              </a:spcBef>
              <a:buClr>
                <a:srgbClr val="898989"/>
              </a:buClr>
              <a:buSzPts val="3200"/>
            </a:pPr>
            <a:r>
              <a:rPr lang="en-US" altLang="en-US" sz="2000" dirty="0">
                <a:solidFill>
                  <a:schemeClr val="tx1"/>
                </a:solidFill>
              </a:rPr>
              <a:t>Mary </a:t>
            </a:r>
            <a:r>
              <a:rPr lang="en-US" altLang="en-US" sz="2000" dirty="0" err="1">
                <a:solidFill>
                  <a:schemeClr val="tx1"/>
                </a:solidFill>
              </a:rPr>
              <a:t>Burgard</a:t>
            </a:r>
            <a:r>
              <a:rPr lang="en-US" altLang="en-US" sz="2000" dirty="0">
                <a:solidFill>
                  <a:schemeClr val="tx1"/>
                </a:solidFill>
              </a:rPr>
              <a:t>, VR Supervisor</a:t>
            </a:r>
          </a:p>
          <a:p>
            <a:pPr indent="-203200" algn="ctr" eaLnBrk="1" hangingPunct="1">
              <a:spcBef>
                <a:spcPts val="700"/>
              </a:spcBef>
              <a:buClr>
                <a:srgbClr val="898989"/>
              </a:buClr>
              <a:buSzPts val="3200"/>
            </a:pPr>
            <a:r>
              <a:rPr lang="en-US" altLang="en-US" sz="2000" dirty="0">
                <a:solidFill>
                  <a:schemeClr val="tx1"/>
                </a:solidFill>
              </a:rPr>
              <a:t>Julie McLean, </a:t>
            </a:r>
            <a:r>
              <a:rPr lang="en-US" altLang="en-US" sz="2000" dirty="0" smtClean="0">
                <a:solidFill>
                  <a:schemeClr val="tx1"/>
                </a:solidFill>
              </a:rPr>
              <a:t>Rehabilitation Teacher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indent="-203200" algn="ctr" eaLnBrk="1" hangingPunct="1">
              <a:spcBef>
                <a:spcPts val="700"/>
              </a:spcBef>
              <a:buClr>
                <a:srgbClr val="898989"/>
              </a:buClr>
              <a:buSzPts val="3200"/>
            </a:pPr>
            <a:r>
              <a:rPr lang="en-US" altLang="en-US" sz="2000" dirty="0">
                <a:solidFill>
                  <a:schemeClr val="tx1"/>
                </a:solidFill>
              </a:rPr>
              <a:t>Jonathan Richmond, Business Consultant</a:t>
            </a:r>
          </a:p>
        </p:txBody>
      </p:sp>
      <p:sp>
        <p:nvSpPr>
          <p:cNvPr id="15363" name="Shape 84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2D34DD9D-4037-5543-8DA1-1F35A146E8DD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4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Connecticut BESB JD-VRTAC</a:t>
            </a:r>
            <a:br>
              <a:rPr lang="en-US" altLang="en-US" sz="3600"/>
            </a:br>
            <a:r>
              <a:rPr lang="en-US" altLang="en-US" sz="3600"/>
              <a:t>Project Implementation</a:t>
            </a:r>
          </a:p>
        </p:txBody>
      </p:sp>
      <p:sp>
        <p:nvSpPr>
          <p:cNvPr id="33794" name="Shape 146"/>
          <p:cNvSpPr txBox="1">
            <a:spLocks noGrp="1"/>
          </p:cNvSpPr>
          <p:nvPr>
            <p:ph type="body" idx="4294967295"/>
          </p:nvPr>
        </p:nvSpPr>
        <p:spPr>
          <a:xfrm>
            <a:off x="458788" y="1265238"/>
            <a:ext cx="8229600" cy="4733780"/>
          </a:xfrm>
        </p:spPr>
        <p:txBody>
          <a:bodyPr lIns="45700" tIns="45700" rIns="45700" bIns="45700">
            <a:normAutofit/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Reviewed all VR processes with staff and looked at ways to streamline paperwork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/>
              <a:t>Conducted a pre-survey to assess counselors current knowledge of using LMI </a:t>
            </a:r>
            <a:endParaRPr lang="en-US" sz="2800" dirty="0">
              <a:sym typeface="Calibri"/>
            </a:endParaRP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Researched, </a:t>
            </a:r>
            <a:r>
              <a:rPr lang="en-US" sz="2800" dirty="0" smtClean="0">
                <a:sym typeface="Calibri"/>
              </a:rPr>
              <a:t>reviewed, </a:t>
            </a:r>
            <a:r>
              <a:rPr lang="en-US" sz="2800" dirty="0">
                <a:sym typeface="Calibri"/>
              </a:rPr>
              <a:t>and chose LMI data source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Provided VR counselors LMI professional development through multiple sources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/>
              <a:t>Established a single point of contact for the Career Index </a:t>
            </a:r>
            <a:r>
              <a:rPr lang="en-US" sz="2800" dirty="0" smtClean="0"/>
              <a:t>Plus</a:t>
            </a:r>
            <a:endParaRPr lang="en-US" sz="2800" dirty="0">
              <a:sym typeface="Calibri"/>
            </a:endParaRPr>
          </a:p>
        </p:txBody>
      </p:sp>
      <p:sp>
        <p:nvSpPr>
          <p:cNvPr id="33795" name="Shape 147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C66DBD3C-43EA-5C4D-8971-357DE132BEE1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10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5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Connecticut BESB JD-VRTAC</a:t>
            </a:r>
            <a:br>
              <a:rPr lang="en-US" altLang="en-US" sz="3600"/>
            </a:br>
            <a:r>
              <a:rPr lang="en-US" altLang="en-US" sz="3600"/>
              <a:t>Project Accomplishments</a:t>
            </a:r>
          </a:p>
        </p:txBody>
      </p:sp>
      <p:sp>
        <p:nvSpPr>
          <p:cNvPr id="35842" name="Shape 153"/>
          <p:cNvSpPr txBox="1">
            <a:spLocks noGrp="1"/>
          </p:cNvSpPr>
          <p:nvPr>
            <p:ph type="body" idx="4294967295"/>
          </p:nvPr>
        </p:nvSpPr>
        <p:spPr>
          <a:xfrm>
            <a:off x="542925" y="1176338"/>
            <a:ext cx="8278813" cy="4608512"/>
          </a:xfrm>
        </p:spPr>
        <p:txBody>
          <a:bodyPr lIns="45700" tIns="45700" rIns="45700" bIns="45700">
            <a:normAutofit/>
          </a:bodyPr>
          <a:lstStyle/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Streamlined paperwork and processes in VR</a:t>
            </a:r>
          </a:p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Rolled out the use of Career Index Plus 8 months ago</a:t>
            </a:r>
          </a:p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Conducted a post survey on the use of LMI</a:t>
            </a:r>
          </a:p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All staff are using the Career Index Plus for developing career goals and IPEs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Sent a mailing to all clients informing them about how to access The Career Index Plus and encouraging them to call for training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400" dirty="0" smtClean="0">
                <a:sym typeface="Calibri" charset="0"/>
              </a:rPr>
              <a:t>Assigned a Rehabilitation Teacher as the point person to train clients to use Career Index Plus</a:t>
            </a:r>
            <a:endParaRPr lang="en-US" altLang="en-US" sz="2400" dirty="0">
              <a:sym typeface="Calibri" charset="0"/>
            </a:endParaRPr>
          </a:p>
        </p:txBody>
      </p:sp>
      <p:sp>
        <p:nvSpPr>
          <p:cNvPr id="35843" name="Shape 154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7D6CE69F-FE2A-6248-87AD-DF552CABCD43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11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Training and preparing to become the single point of </a:t>
            </a:r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F79C54-55F5-8242-98E4-046FF7E54794}" type="slidenum">
              <a:rPr lang="en-US" altLang="en-US" b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 lang="en-US" altLang="en-US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Case 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 smtClean="0"/>
              <a:t>Client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8A9629-0E1A-1744-9C57-EC997073B8E7}" type="slidenum">
              <a:rPr lang="en-US" altLang="en-US" sz="1600" b="1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pPr/>
              <a:t>13</a:t>
            </a:fld>
            <a:endParaRPr lang="en-US" altLang="en-US" sz="16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3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5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  <a:buFont typeface="Calibri" charset="0"/>
              <a:buNone/>
            </a:pPr>
            <a:r>
              <a:rPr lang="en-US" altLang="en-US" sz="3600"/>
              <a:t>Connecticut BESB JD-VRTAC</a:t>
            </a:r>
            <a:br>
              <a:rPr lang="en-US" altLang="en-US" sz="3600"/>
            </a:br>
            <a:r>
              <a:rPr lang="en-US" altLang="en-US" sz="3600"/>
              <a:t>Challenges and Lessons Learned</a:t>
            </a:r>
          </a:p>
        </p:txBody>
      </p:sp>
      <p:sp>
        <p:nvSpPr>
          <p:cNvPr id="37890" name="Shape 160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925957"/>
          </a:xfrm>
        </p:spPr>
        <p:txBody>
          <a:bodyPr lIns="45700" tIns="45700" rIns="45700" bIns="45700"/>
          <a:lstStyle/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Multiple staff retirements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Delay with rolling out Career Index Plus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Streamlining the entire VR paperwork process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Introducing </a:t>
            </a:r>
            <a:r>
              <a:rPr lang="en-US" altLang="en-US" sz="2600" dirty="0" smtClean="0">
                <a:sym typeface="Calibri" charset="0"/>
              </a:rPr>
              <a:t>several </a:t>
            </a:r>
            <a:r>
              <a:rPr lang="en-US" altLang="en-US" sz="2600" dirty="0">
                <a:sym typeface="Calibri" charset="0"/>
              </a:rPr>
              <a:t>different types of LMI to </a:t>
            </a:r>
            <a:r>
              <a:rPr lang="en-US" altLang="en-US" sz="2600" dirty="0" smtClean="0">
                <a:sym typeface="Calibri" charset="0"/>
              </a:rPr>
              <a:t>counselors</a:t>
            </a:r>
            <a:endParaRPr lang="en-US" altLang="en-US" sz="2600" dirty="0">
              <a:sym typeface="Calibri" charset="0"/>
            </a:endParaRP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endParaRPr lang="en-US" altLang="en-US" sz="3200" dirty="0">
              <a:sym typeface="Calibri" charset="0"/>
            </a:endParaRP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endParaRPr lang="en-US" altLang="en-US" sz="3200" dirty="0">
              <a:sym typeface="Calibri" charset="0"/>
            </a:endParaRP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endParaRPr lang="en-US" altLang="en-US" sz="3200" dirty="0">
              <a:sym typeface="Calibri" charset="0"/>
            </a:endParaRPr>
          </a:p>
        </p:txBody>
      </p:sp>
      <p:sp>
        <p:nvSpPr>
          <p:cNvPr id="37891" name="Shape 161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654824B3-1410-474A-A5A8-8FC4B9988770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14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6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03200" algn="ctr" eaLnBrk="1" hangingPunct="1">
              <a:buClr>
                <a:srgbClr val="000000"/>
              </a:buClr>
              <a:buSzPts val="3200"/>
            </a:pPr>
            <a:r>
              <a:rPr lang="en-US" altLang="en-US" sz="3200"/>
              <a:t>Connecticut BESB JD-VRTAC</a:t>
            </a:r>
            <a:br>
              <a:rPr lang="en-US" altLang="en-US" sz="3200"/>
            </a:br>
            <a:r>
              <a:rPr lang="en-US" altLang="en-US" sz="3200"/>
              <a:t>Project Today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457200" y="1189038"/>
            <a:ext cx="8229600" cy="4741862"/>
          </a:xfrm>
        </p:spPr>
        <p:txBody>
          <a:bodyPr lIns="45700" tIns="45700" rIns="45700" bIns="45700">
            <a:noAutofit/>
          </a:bodyPr>
          <a:lstStyle/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Counselors continue to refer clients to Rehabilitation Teacher for training on the Career Index Plus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Counselors are using </a:t>
            </a:r>
            <a:r>
              <a:rPr lang="en-US" altLang="en-US" sz="2600" dirty="0" smtClean="0">
                <a:sym typeface="Calibri" charset="0"/>
              </a:rPr>
              <a:t>Career </a:t>
            </a:r>
            <a:r>
              <a:rPr lang="en-US" altLang="en-US" sz="2600" dirty="0">
                <a:sym typeface="Calibri" charset="0"/>
              </a:rPr>
              <a:t>Index Plus each with personal goals to increase the use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>
                <a:sym typeface="Calibri" charset="0"/>
              </a:rPr>
              <a:t>Adding employer information into PC </a:t>
            </a:r>
            <a:r>
              <a:rPr lang="en-US" altLang="en-US" sz="2600" dirty="0" smtClean="0">
                <a:sym typeface="Calibri" charset="0"/>
              </a:rPr>
              <a:t>Recruiters </a:t>
            </a:r>
            <a:r>
              <a:rPr lang="en-US" altLang="en-US" sz="2600" dirty="0">
                <a:sym typeface="Calibri" charset="0"/>
              </a:rPr>
              <a:t>to access for clients later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600" dirty="0" smtClean="0">
                <a:sym typeface="Calibri" charset="0"/>
              </a:rPr>
              <a:t>Continue </a:t>
            </a:r>
            <a:r>
              <a:rPr lang="en-US" altLang="en-US" sz="2600" dirty="0">
                <a:sym typeface="Calibri" charset="0"/>
              </a:rPr>
              <a:t>reviewing and implementing new processes and streamlining </a:t>
            </a:r>
            <a:r>
              <a:rPr lang="en-US" altLang="en-US" sz="2600" dirty="0" smtClean="0">
                <a:sym typeface="Calibri" charset="0"/>
              </a:rPr>
              <a:t>paperwork</a:t>
            </a:r>
            <a:endParaRPr lang="en-US" altLang="en-US" sz="2600" dirty="0">
              <a:sym typeface="Calibri" charset="0"/>
            </a:endParaRPr>
          </a:p>
        </p:txBody>
      </p:sp>
      <p:sp>
        <p:nvSpPr>
          <p:cNvPr id="39939" name="Shape 168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C87745CE-C06E-504B-8679-F9F2918E0D07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15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7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What was most helpful about receiving TA?</a:t>
            </a:r>
          </a:p>
        </p:txBody>
      </p:sp>
      <p:sp>
        <p:nvSpPr>
          <p:cNvPr id="41986" name="Shape 174"/>
          <p:cNvSpPr txBox="1">
            <a:spLocks noGrp="1"/>
          </p:cNvSpPr>
          <p:nvPr>
            <p:ph type="body" idx="4294967295"/>
          </p:nvPr>
        </p:nvSpPr>
        <p:spPr>
          <a:xfrm>
            <a:off x="458788" y="1066800"/>
            <a:ext cx="8350250" cy="4800600"/>
          </a:xfrm>
        </p:spPr>
        <p:txBody>
          <a:bodyPr lIns="45700" tIns="45700" rIns="45700" bIns="45700">
            <a:normAutofit/>
          </a:bodyPr>
          <a:lstStyle/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Assistance evaluating VR needs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Guidance with prioritizing needed changes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Leaning about different LMI resources which counselors are using to assist clients with making better career choices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Having clients learn and use the Career Index Plus to establish a career goal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Attending out-of-state cohort </a:t>
            </a:r>
            <a:r>
              <a:rPr lang="en-US" altLang="en-US" sz="2800" dirty="0" smtClean="0">
                <a:sym typeface="Calibri" charset="0"/>
              </a:rPr>
              <a:t>meetings (Learning </a:t>
            </a:r>
            <a:r>
              <a:rPr lang="en-US" altLang="en-US" sz="2800" dirty="0" err="1" smtClean="0">
                <a:sym typeface="Calibri" charset="0"/>
              </a:rPr>
              <a:t>Collaboratives</a:t>
            </a:r>
            <a:r>
              <a:rPr lang="en-US" altLang="en-US" sz="2800" dirty="0" smtClean="0">
                <a:sym typeface="Calibri" charset="0"/>
              </a:rPr>
              <a:t>) </a:t>
            </a:r>
            <a:r>
              <a:rPr lang="en-US" altLang="en-US" sz="2800" dirty="0">
                <a:sym typeface="Calibri" charset="0"/>
              </a:rPr>
              <a:t>to learn best practices from other states.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endParaRPr lang="en-US" altLang="en-US" sz="3200" dirty="0">
              <a:sym typeface="Calibri" charset="0"/>
            </a:endParaRP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endParaRPr lang="en-US" altLang="en-US" sz="3200" dirty="0">
              <a:sym typeface="Calibri" charset="0"/>
            </a:endParaRP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endParaRPr lang="en-US" altLang="en-US" sz="3200" dirty="0">
              <a:sym typeface="Calibri" charset="0"/>
            </a:endParaRPr>
          </a:p>
        </p:txBody>
      </p:sp>
      <p:sp>
        <p:nvSpPr>
          <p:cNvPr id="41987" name="Shape 175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991F0CEE-30B5-E440-BA88-C312A97EEB74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16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18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Next Steps, Future Directions, and Goals</a:t>
            </a:r>
          </a:p>
        </p:txBody>
      </p:sp>
      <p:sp>
        <p:nvSpPr>
          <p:cNvPr id="44034" name="Shape 181"/>
          <p:cNvSpPr txBox="1">
            <a:spLocks noGrp="1"/>
          </p:cNvSpPr>
          <p:nvPr>
            <p:ph type="body" idx="4294967295"/>
          </p:nvPr>
        </p:nvSpPr>
        <p:spPr>
          <a:xfrm>
            <a:off x="458788" y="1203325"/>
            <a:ext cx="8229600" cy="4525963"/>
          </a:xfrm>
        </p:spPr>
        <p:txBody>
          <a:bodyPr lIns="45700" tIns="45700" rIns="45700" bIns="45700"/>
          <a:lstStyle/>
          <a:p>
            <a:pPr marL="342900" indent="-342900" eaLnBrk="1" hangingPunct="1"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Make Career Index Plus fully accessible to individuals who are legally blind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Continue to assess staff’s knowledge of current LMI and use of the Career Index Plus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Increase client ability to independently research job occupations</a:t>
            </a:r>
          </a:p>
          <a:p>
            <a:pPr marL="342900" indent="-342900" eaLnBrk="1" hangingPunct="1">
              <a:spcBef>
                <a:spcPts val="700"/>
              </a:spcBef>
              <a:buClr>
                <a:srgbClr val="000000"/>
              </a:buClr>
              <a:buSzPts val="3200"/>
              <a:buFont typeface="Arial" charset="0"/>
              <a:buChar char="»"/>
            </a:pPr>
            <a:r>
              <a:rPr lang="en-US" altLang="en-US" sz="2800" dirty="0">
                <a:sym typeface="Calibri" charset="0"/>
              </a:rPr>
              <a:t>Set employer engagement objectives</a:t>
            </a:r>
          </a:p>
        </p:txBody>
      </p:sp>
      <p:sp>
        <p:nvSpPr>
          <p:cNvPr id="44035" name="Shape 182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5DDB3CB1-8FE3-FE43-845C-A0459701921B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17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hape 194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198601EF-0BA4-1F4E-9C1C-7C9E30583B03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18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46082" name="Shape 19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lIns="45700" tIns="45700" rIns="45700" bIns="45700"/>
          <a:lstStyle/>
          <a:p>
            <a:pPr indent="-279400" algn="ctr" eaLnBrk="1" hangingPunct="1">
              <a:buClr>
                <a:srgbClr val="000000"/>
              </a:buClr>
              <a:buSzPts val="4400"/>
            </a:pPr>
            <a:r>
              <a:rPr lang="en-US" altLang="en-US" sz="4400"/>
              <a:t>Questions?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hape 20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03200" algn="ctr" eaLnBrk="1" hangingPunct="1">
              <a:buClr>
                <a:srgbClr val="000000"/>
              </a:buClr>
              <a:buSzPts val="3200"/>
            </a:pPr>
            <a:r>
              <a:rPr lang="en-US" altLang="en-US" sz="3200" dirty="0" smtClean="0"/>
              <a:t>Contact </a:t>
            </a:r>
            <a:r>
              <a:rPr lang="en-US" altLang="en-US" sz="3200" dirty="0"/>
              <a:t>Information </a:t>
            </a:r>
          </a:p>
        </p:txBody>
      </p:sp>
      <p:sp>
        <p:nvSpPr>
          <p:cNvPr id="48130" name="Shape 201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lIns="45700" tIns="45700" rIns="45700" bIns="45700"/>
          <a:lstStyle/>
          <a:p>
            <a:pPr indent="-203200" eaLnBrk="1" hangingPunct="1">
              <a:buClr>
                <a:srgbClr val="000000"/>
              </a:buClr>
              <a:buSzPts val="3200"/>
            </a:pPr>
            <a:r>
              <a:rPr lang="en-US" altLang="en-US" sz="2800" b="1" dirty="0"/>
              <a:t>Connecticut BESB Agency Presenter Contact Information:</a:t>
            </a:r>
          </a:p>
          <a:p>
            <a:pPr indent="-203200" eaLnBrk="1" hangingPunct="1">
              <a:buClr>
                <a:srgbClr val="000000"/>
              </a:buClr>
              <a:buSzPts val="3200"/>
            </a:pPr>
            <a:r>
              <a:rPr lang="en-US" altLang="en-US" sz="2800" dirty="0"/>
              <a:t>Mary </a:t>
            </a:r>
            <a:r>
              <a:rPr lang="en-US" altLang="en-US" sz="2800" dirty="0" err="1"/>
              <a:t>Burgard</a:t>
            </a:r>
            <a:r>
              <a:rPr lang="en-US" altLang="en-US" sz="2800" dirty="0"/>
              <a:t>: </a:t>
            </a:r>
            <a:r>
              <a:rPr lang="en-US" altLang="en-US" sz="2800" dirty="0">
                <a:hlinkClick r:id="rId3"/>
              </a:rPr>
              <a:t>Mary.Burgard@ct.gov</a:t>
            </a:r>
            <a:endParaRPr lang="en-US" altLang="en-US" sz="2800" dirty="0"/>
          </a:p>
          <a:p>
            <a:pPr indent="-203200" eaLnBrk="1" hangingPunct="1">
              <a:buClr>
                <a:srgbClr val="000000"/>
              </a:buClr>
              <a:buSzPts val="3200"/>
            </a:pPr>
            <a:r>
              <a:rPr lang="en-US" altLang="en-US" sz="2800" dirty="0"/>
              <a:t>Jonathan Richmond: </a:t>
            </a:r>
            <a:r>
              <a:rPr lang="en-US" altLang="en-US" sz="2800" dirty="0">
                <a:hlinkClick r:id="rId4"/>
              </a:rPr>
              <a:t>Jonathan.Richmond@ct.gov</a:t>
            </a:r>
            <a:endParaRPr lang="en-US" altLang="en-US" sz="2800" dirty="0"/>
          </a:p>
          <a:p>
            <a:pPr indent="-203200" eaLnBrk="1" hangingPunct="1">
              <a:buClr>
                <a:srgbClr val="000000"/>
              </a:buClr>
              <a:buSzPts val="3200"/>
            </a:pPr>
            <a:r>
              <a:rPr lang="en-US" altLang="en-US" sz="2800" dirty="0"/>
              <a:t>Julie McLean: </a:t>
            </a:r>
            <a:r>
              <a:rPr lang="en-US" altLang="en-US" sz="2800" dirty="0">
                <a:hlinkClick r:id="rId5"/>
              </a:rPr>
              <a:t>Julie.McLean@ct.gov</a:t>
            </a:r>
            <a:endParaRPr lang="en-US" altLang="en-US" sz="2800" dirty="0"/>
          </a:p>
          <a:p>
            <a:pPr indent="-2032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endParaRPr lang="en-US" altLang="en-US" sz="2800" dirty="0"/>
          </a:p>
          <a:p>
            <a:pPr indent="-2032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r>
              <a:rPr lang="en-US" altLang="en-US" sz="2800" b="1" dirty="0"/>
              <a:t>JD-VRTAC TA Contact Information:</a:t>
            </a:r>
          </a:p>
          <a:p>
            <a:pPr indent="-2032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r>
              <a:rPr lang="en-US" altLang="en-US" sz="2800" dirty="0"/>
              <a:t>Vito </a:t>
            </a:r>
            <a:r>
              <a:rPr lang="en-US" altLang="en-US" sz="2800" dirty="0" smtClean="0"/>
              <a:t>DeSantis: </a:t>
            </a:r>
            <a:r>
              <a:rPr lang="en-US" altLang="en-US" sz="2800" dirty="0" smtClean="0">
                <a:hlinkClick r:id="rId6"/>
              </a:rPr>
              <a:t>Vito.DeSantis@umb.edu</a:t>
            </a:r>
            <a:r>
              <a:rPr lang="en-US" altLang="en-US" sz="2800" dirty="0" smtClean="0"/>
              <a:t>  </a:t>
            </a:r>
            <a:endParaRPr lang="en-US" altLang="en-US" sz="2800" dirty="0"/>
          </a:p>
          <a:p>
            <a:pPr indent="-203200" eaLnBrk="1" hangingPunct="1">
              <a:spcBef>
                <a:spcPts val="700"/>
              </a:spcBef>
              <a:buClr>
                <a:srgbClr val="000000"/>
              </a:buClr>
              <a:buSzPts val="3200"/>
            </a:pPr>
            <a:r>
              <a:rPr lang="en-US" altLang="en-US" sz="2800" dirty="0"/>
              <a:t>Dana Jefferson</a:t>
            </a:r>
            <a:r>
              <a:rPr lang="en-US" altLang="en-US" sz="2800" dirty="0" smtClean="0"/>
              <a:t>: </a:t>
            </a:r>
            <a:r>
              <a:rPr lang="en-US" altLang="en-US" sz="2800" dirty="0" smtClean="0">
                <a:hlinkClick r:id="rId7"/>
              </a:rPr>
              <a:t>Dana.Jefferson@umb.edu</a:t>
            </a:r>
            <a:r>
              <a:rPr lang="en-US" altLang="en-US" sz="2800" dirty="0" smtClean="0"/>
              <a:t> 	</a:t>
            </a:r>
            <a:endParaRPr lang="en-US" altLang="en-US" sz="2800" dirty="0"/>
          </a:p>
        </p:txBody>
      </p:sp>
      <p:sp>
        <p:nvSpPr>
          <p:cNvPr id="48131" name="Shape 202"/>
          <p:cNvSpPr txBox="1">
            <a:spLocks noChangeArrowheads="1"/>
          </p:cNvSpPr>
          <p:nvPr/>
        </p:nvSpPr>
        <p:spPr bwMode="auto">
          <a:xfrm>
            <a:off x="101600" y="64420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5111C32A-181B-D54D-B61C-3AD9EF7C79FE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19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9"/>
          <p:cNvSpPr txBox="1">
            <a:spLocks noGrp="1"/>
          </p:cNvSpPr>
          <p:nvPr>
            <p:ph type="title"/>
          </p:nvPr>
        </p:nvSpPr>
        <p:spPr/>
        <p:txBody>
          <a:bodyPr lIns="45700" tIns="45700" rIns="45700" bIns="45700"/>
          <a:lstStyle/>
          <a:p>
            <a:pPr indent="-254000" algn="ctr" eaLnBrk="1" hangingPunct="1">
              <a:buClr>
                <a:srgbClr val="000000"/>
              </a:buClr>
              <a:buSzPts val="4000"/>
            </a:pPr>
            <a:r>
              <a:rPr lang="en-US" altLang="en-US" sz="4000"/>
              <a:t>Webinar Objectives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1788" y="1177348"/>
            <a:ext cx="8451994" cy="4877088"/>
          </a:xfrm>
        </p:spPr>
        <p:txBody>
          <a:bodyPr/>
          <a:lstStyle/>
          <a:p>
            <a:pPr lvl="0" indent="-342900">
              <a:lnSpc>
                <a:spcPct val="125000"/>
              </a:lnSpc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sz="1800" dirty="0">
                <a:sym typeface="Arial"/>
              </a:rPr>
              <a:t>Explain JD-VRTAC goals, partners, TA, and Learning Collaborative</a:t>
            </a:r>
          </a:p>
          <a:p>
            <a:pPr lvl="0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>
                <a:sym typeface="Arial"/>
              </a:rPr>
              <a:t>Describe, explain, and share Connecticut BESB’s: </a:t>
            </a:r>
            <a:endParaRPr lang="en-US" sz="1800" dirty="0" smtClean="0">
              <a:sym typeface="Arial"/>
            </a:endParaRP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  <a:sym typeface="Arial"/>
              </a:rPr>
              <a:t>Background/services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JD-VRTAC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project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background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JD-VRTAC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project purpose &amp;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goals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JD-VRTAC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project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implementation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JD-VRTAC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project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accomplishments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Challenges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&amp; lessons learned from Connecticut BESB JD-VRTAC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project</a:t>
            </a:r>
          </a:p>
          <a:p>
            <a:pPr lvl="1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Current </a:t>
            </a: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status of JD-VRTAC project</a:t>
            </a:r>
          </a:p>
          <a:p>
            <a:pPr lvl="0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>
                <a:sym typeface="Arial"/>
              </a:rPr>
              <a:t>Share what was most helpful from the TA and Learning Collaborative throughout this process</a:t>
            </a:r>
          </a:p>
          <a:p>
            <a:pPr lvl="0" indent="-342900">
              <a:lnSpc>
                <a:spcPct val="125000"/>
              </a:lnSpc>
              <a:spcBef>
                <a:spcPts val="400"/>
              </a:spcBef>
              <a:buSzPts val="1800"/>
              <a:buFont typeface="Arial"/>
              <a:buChar char="•"/>
            </a:pPr>
            <a:r>
              <a:rPr lang="en-US" sz="1800" dirty="0">
                <a:sym typeface="Arial"/>
              </a:rPr>
              <a:t>Share next steps, future direction, &amp; </a:t>
            </a:r>
            <a:r>
              <a:rPr lang="en-US" sz="1800" dirty="0" smtClean="0">
                <a:sym typeface="Arial"/>
              </a:rPr>
              <a:t>goals</a:t>
            </a:r>
            <a:endParaRPr lang="en-US" sz="1800" dirty="0">
              <a:sym typeface="Arial"/>
            </a:endParaRPr>
          </a:p>
        </p:txBody>
      </p:sp>
      <p:sp>
        <p:nvSpPr>
          <p:cNvPr id="17411" name="Shape 91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C280D777-D60F-784C-B318-1C07D418CB5A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2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6"/>
          <p:cNvSpPr txBox="1">
            <a:spLocks noGrp="1"/>
          </p:cNvSpPr>
          <p:nvPr>
            <p:ph type="title" idx="4294967295"/>
          </p:nvPr>
        </p:nvSpPr>
        <p:spPr>
          <a:xfrm>
            <a:off x="0" y="-12700"/>
            <a:ext cx="9144000" cy="1143000"/>
          </a:xfrm>
        </p:spPr>
        <p:txBody>
          <a:bodyPr lIns="45700" tIns="45700" rIns="45700" bIns="45700"/>
          <a:lstStyle/>
          <a:p>
            <a:pPr indent="-254000" algn="ctr" eaLnBrk="1" hangingPunct="1">
              <a:buClr>
                <a:srgbClr val="000000"/>
              </a:buClr>
              <a:buSzPts val="4000"/>
            </a:pPr>
            <a:r>
              <a:rPr lang="en-US" altLang="en-US" sz="4000"/>
              <a:t>JD-VRTAC Goals</a:t>
            </a:r>
          </a:p>
        </p:txBody>
      </p:sp>
      <p:sp>
        <p:nvSpPr>
          <p:cNvPr id="19458" name="Shape 97"/>
          <p:cNvSpPr txBox="1">
            <a:spLocks noGrp="1"/>
          </p:cNvSpPr>
          <p:nvPr>
            <p:ph type="body" idx="4294967295"/>
          </p:nvPr>
        </p:nvSpPr>
        <p:spPr>
          <a:xfrm>
            <a:off x="392113" y="1036638"/>
            <a:ext cx="8497887" cy="4525962"/>
          </a:xfrm>
        </p:spPr>
        <p:txBody>
          <a:bodyPr lIns="45700" tIns="45700" rIns="45700" bIns="45700"/>
          <a:lstStyle/>
          <a:p>
            <a:pPr indent="-152400" eaLnBrk="1" hangingPunct="1">
              <a:lnSpc>
                <a:spcPct val="110000"/>
              </a:lnSpc>
              <a:buClr>
                <a:srgbClr val="000000"/>
              </a:buClr>
              <a:buSzPts val="2400"/>
            </a:pPr>
            <a:r>
              <a:rPr lang="en-US" altLang="en-US" sz="2400" dirty="0"/>
              <a:t>Improve skills of state VR agency staff, other rehab professionals &amp; providers of VR services, who are trained to provide “job-driven” VR services &amp; supports to PWD, employers &amp; customized training providers.		   </a:t>
            </a:r>
          </a:p>
          <a:p>
            <a:pPr indent="-152400" eaLnBrk="1" hangingPunct="1">
              <a:lnSpc>
                <a:spcPct val="110000"/>
              </a:lnSpc>
              <a:spcBef>
                <a:spcPts val="200"/>
              </a:spcBef>
              <a:buClr>
                <a:srgbClr val="000000"/>
              </a:buClr>
              <a:buSzPts val="2400"/>
            </a:pPr>
            <a:r>
              <a:rPr lang="en-US" altLang="en-US" sz="2400" dirty="0"/>
              <a:t> </a:t>
            </a:r>
            <a:r>
              <a:rPr lang="en-US" altLang="en-US" sz="2400" u="sng" dirty="0"/>
              <a:t>Four Topic Areas:</a:t>
            </a:r>
          </a:p>
          <a:p>
            <a:pPr marL="876300" lvl="2" eaLnBrk="1" hangingPunct="1">
              <a:lnSpc>
                <a:spcPct val="110000"/>
              </a:lnSpc>
              <a:spcBef>
                <a:spcPts val="200"/>
              </a:spcBef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en-US" sz="2400" dirty="0">
                <a:latin typeface="Avenir Book" charset="0"/>
                <a:ea typeface="Avenir Book" charset="0"/>
                <a:cs typeface="Avenir Book" charset="0"/>
              </a:rPr>
              <a:t> Business Engagement </a:t>
            </a:r>
          </a:p>
          <a:p>
            <a:pPr marL="876300" lvl="2" eaLnBrk="1" hangingPunct="1">
              <a:lnSpc>
                <a:spcPct val="110000"/>
              </a:lnSpc>
              <a:spcBef>
                <a:spcPts val="200"/>
              </a:spcBef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en-US" sz="2400" dirty="0">
                <a:latin typeface="Avenir Book" charset="0"/>
                <a:ea typeface="Avenir Book" charset="0"/>
                <a:cs typeface="Avenir Book" charset="0"/>
              </a:rPr>
              <a:t> Employer Supports</a:t>
            </a:r>
          </a:p>
          <a:p>
            <a:pPr marL="876300" lvl="2" eaLnBrk="1" hangingPunct="1">
              <a:lnSpc>
                <a:spcPct val="110000"/>
              </a:lnSpc>
              <a:spcBef>
                <a:spcPts val="200"/>
              </a:spcBef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en-US" sz="2400" dirty="0">
                <a:latin typeface="Avenir Book" charset="0"/>
                <a:ea typeface="Avenir Book" charset="0"/>
                <a:cs typeface="Avenir Book" charset="0"/>
              </a:rPr>
              <a:t> Labor Market Information (LMI)</a:t>
            </a:r>
          </a:p>
          <a:p>
            <a:pPr marL="876300" lvl="2" eaLnBrk="1" hangingPunct="1">
              <a:lnSpc>
                <a:spcPct val="110000"/>
              </a:lnSpc>
              <a:spcBef>
                <a:spcPts val="200"/>
              </a:spcBef>
              <a:buClr>
                <a:srgbClr val="000000"/>
              </a:buClr>
              <a:buSzPts val="2400"/>
              <a:buFontTx/>
              <a:buAutoNum type="arabicPeriod"/>
            </a:pPr>
            <a:r>
              <a:rPr lang="en-US" altLang="en-US" sz="2400" dirty="0">
                <a:latin typeface="Avenir Book" charset="0"/>
                <a:ea typeface="Avenir Book" charset="0"/>
                <a:cs typeface="Avenir Book" charset="0"/>
              </a:rPr>
              <a:t> Customized Training Providers</a:t>
            </a:r>
          </a:p>
          <a:p>
            <a:pPr indent="-152400" algn="ctr" eaLnBrk="1" hangingPunct="1">
              <a:lnSpc>
                <a:spcPct val="110000"/>
              </a:lnSpc>
              <a:spcBef>
                <a:spcPts val="200"/>
              </a:spcBef>
              <a:buClr>
                <a:srgbClr val="0000FF"/>
              </a:buClr>
              <a:buSzPts val="2400"/>
            </a:pPr>
            <a:r>
              <a:rPr lang="en-US" altLang="en-US" sz="2400" u="sng" dirty="0">
                <a:solidFill>
                  <a:schemeClr val="hlink"/>
                </a:solidFill>
                <a:hlinkClick r:id="rId3"/>
              </a:rPr>
              <a:t>www.explorevr.org</a:t>
            </a:r>
          </a:p>
        </p:txBody>
      </p:sp>
      <p:sp>
        <p:nvSpPr>
          <p:cNvPr id="19459" name="Shape 98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5F694FA7-78FE-A145-943F-169FD255D769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3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54000" algn="ctr" eaLnBrk="1" hangingPunct="1">
              <a:buClr>
                <a:srgbClr val="000000"/>
              </a:buClr>
              <a:buSzPts val="4000"/>
            </a:pPr>
            <a:r>
              <a:rPr lang="en-US" altLang="en-US" sz="4000"/>
              <a:t>JD-VRTAC Partners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331788" y="983974"/>
            <a:ext cx="8680174" cy="4786313"/>
          </a:xfrm>
        </p:spPr>
        <p:txBody>
          <a:bodyPr lIns="45700" tIns="45700" rIns="45700" bIns="45700">
            <a:noAutofit/>
          </a:bodyPr>
          <a:lstStyle/>
          <a:p>
            <a:pPr indent="-13970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-US" sz="2000" dirty="0">
                <a:sym typeface="Arial"/>
              </a:rPr>
              <a:t>Institute for Community Inclusion (ICI), Univ. of Massachusetts/Boston</a:t>
            </a:r>
          </a:p>
          <a:p>
            <a:pPr indent="-50800" algn="ctr"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r>
              <a:rPr lang="en-US" sz="2000" dirty="0">
                <a:sym typeface="Arial"/>
              </a:rPr>
              <a:t> </a:t>
            </a:r>
          </a:p>
          <a:p>
            <a:pPr indent="-139700" algn="ctr"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-US" sz="2000" dirty="0">
                <a:sym typeface="Arial"/>
              </a:rPr>
              <a:t>In Partnership with: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Jobs for the Future (JFF)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Univ. of Arkansas/CURRENTS  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Univ. of Washington 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Council of State Administrators of Vocational Rehabilitation (CSAVR)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United States Business Leadership Network (USBLN)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Association of University Centers on Disabilities (AUCD</a:t>
            </a:r>
            <a:r>
              <a:rPr lang="en-US" sz="2000" dirty="0" smtClean="0">
                <a:sym typeface="Arial"/>
              </a:rPr>
              <a:t>)</a:t>
            </a:r>
            <a:endParaRPr lang="en-US" sz="2000" dirty="0">
              <a:sym typeface="Arial"/>
            </a:endParaRPr>
          </a:p>
          <a:p>
            <a:pPr indent="-139700" algn="ctr"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endParaRPr lang="en-US" sz="2000" dirty="0" smtClean="0">
              <a:sym typeface="Arial"/>
            </a:endParaRPr>
          </a:p>
          <a:p>
            <a:pPr indent="-139700" algn="ctr"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-US" sz="2000" dirty="0" smtClean="0">
                <a:sym typeface="Arial"/>
              </a:rPr>
              <a:t>In </a:t>
            </a:r>
            <a:r>
              <a:rPr lang="en-US" sz="2000" dirty="0">
                <a:sym typeface="Arial"/>
              </a:rPr>
              <a:t>Collaboration with: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ym typeface="Arial"/>
              </a:rPr>
              <a:t> National Council of State Agencies for the Blind (NCSAB)</a:t>
            </a:r>
          </a:p>
          <a:p>
            <a:pPr eaLnBrk="1" fontAlgn="auto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SzPts val="2200"/>
              <a:buFont typeface="Arial"/>
              <a:buChar char="•"/>
              <a:defRPr/>
            </a:pPr>
            <a:r>
              <a:rPr lang="en-US" sz="2000" dirty="0">
                <a:solidFill>
                  <a:srgbClr val="191919"/>
                </a:solidFill>
                <a:sym typeface="Arial"/>
              </a:rPr>
              <a:t> Technical Assistance Center Collaborative</a:t>
            </a:r>
          </a:p>
        </p:txBody>
      </p:sp>
      <p:sp>
        <p:nvSpPr>
          <p:cNvPr id="21507" name="Shape 105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BA892FE0-D3B1-6B4F-BE5A-CFECB9C6D4CA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4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1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54000" algn="ctr" eaLnBrk="1" hangingPunct="1">
              <a:buClr>
                <a:srgbClr val="000000"/>
              </a:buClr>
              <a:buSzPts val="4000"/>
            </a:pPr>
            <a:r>
              <a:rPr lang="en-US" altLang="en-US" sz="4000"/>
              <a:t>JD-VRTAC Technical Assistance</a:t>
            </a:r>
          </a:p>
        </p:txBody>
      </p:sp>
      <p:sp>
        <p:nvSpPr>
          <p:cNvPr id="23554" name="Shape 111"/>
          <p:cNvSpPr txBox="1">
            <a:spLocks noGrp="1"/>
          </p:cNvSpPr>
          <p:nvPr>
            <p:ph type="body" idx="4294967295"/>
          </p:nvPr>
        </p:nvSpPr>
        <p:spPr>
          <a:xfrm>
            <a:off x="457200" y="1285875"/>
            <a:ext cx="8229600" cy="4572000"/>
          </a:xfrm>
        </p:spPr>
        <p:txBody>
          <a:bodyPr lIns="45700" tIns="45700" rIns="45700" bIns="45700"/>
          <a:lstStyle/>
          <a:p>
            <a:pPr indent="-139700" eaLnBrk="1" hangingPunct="1">
              <a:lnSpc>
                <a:spcPct val="80000"/>
              </a:lnSpc>
              <a:buClr>
                <a:srgbClr val="000000"/>
              </a:buClr>
              <a:buSzPts val="2200"/>
            </a:pPr>
            <a:r>
              <a:rPr lang="en-US" altLang="en-US" sz="2200" dirty="0"/>
              <a:t>The JD-VRTAC provides 3 types of TA:</a:t>
            </a:r>
          </a:p>
          <a:p>
            <a:pPr indent="-139700" eaLnBrk="1" hangingPunct="1">
              <a:lnSpc>
                <a:spcPct val="80000"/>
              </a:lnSpc>
              <a:buClr>
                <a:srgbClr val="000000"/>
              </a:buClr>
              <a:buSzPts val="2200"/>
            </a:pPr>
            <a:endParaRPr lang="en-US" altLang="en-US" sz="2200" dirty="0"/>
          </a:p>
          <a:p>
            <a:pPr marL="742950" lvl="1" indent="-285750" eaLnBrk="1" hangingPunct="1">
              <a:lnSpc>
                <a:spcPct val="123000"/>
              </a:lnSpc>
              <a:buClr>
                <a:srgbClr val="000000"/>
              </a:buClr>
              <a:buSzPts val="1800"/>
              <a:buFontTx/>
              <a:buChar char="–"/>
            </a:pPr>
            <a:r>
              <a:rPr lang="en-US" altLang="en-US" sz="1800" u="sng" dirty="0">
                <a:latin typeface="Avenir Book" charset="0"/>
                <a:ea typeface="Avenir Book" charset="0"/>
                <a:cs typeface="Avenir Book" charset="0"/>
              </a:rPr>
              <a:t>Intensive:</a:t>
            </a:r>
            <a:r>
              <a:rPr lang="en-US" altLang="en-US" sz="1800" dirty="0">
                <a:latin typeface="Avenir Book" charset="0"/>
                <a:ea typeface="Avenir Book" charset="0"/>
                <a:cs typeface="Avenir Book" charset="0"/>
              </a:rPr>
              <a:t> 11 VR agencies participated in Cohort 1 of the center’s Intensive TA and 8 agencies will participate in Cohort 2 of the center’s Intensive TA. Agencies receiving Intensive TA become members of a Learning Collaborative to share strategies and solutions.</a:t>
            </a:r>
          </a:p>
          <a:p>
            <a:pPr marL="742950" lvl="1" indent="-285750" eaLnBrk="1" hangingPunct="1">
              <a:lnSpc>
                <a:spcPct val="123000"/>
              </a:lnSpc>
              <a:buClr>
                <a:srgbClr val="000000"/>
              </a:buClr>
              <a:buSzPts val="1800"/>
              <a:buFontTx/>
              <a:buChar char="–"/>
            </a:pPr>
            <a:r>
              <a:rPr lang="en-US" altLang="en-US" sz="1800" u="sng" dirty="0">
                <a:latin typeface="Avenir Book" charset="0"/>
                <a:ea typeface="Avenir Book" charset="0"/>
                <a:cs typeface="Avenir Book" charset="0"/>
              </a:rPr>
              <a:t>Targeted:</a:t>
            </a:r>
            <a:r>
              <a:rPr lang="en-US" altLang="en-US" sz="1800" dirty="0">
                <a:latin typeface="Avenir Book" charset="0"/>
                <a:ea typeface="Avenir Book" charset="0"/>
                <a:cs typeface="Avenir Book" charset="0"/>
              </a:rPr>
              <a:t> Several agencies have requested targeted TA related to one of the four job-driven topical areas. Additionally, the Center is hosting communities of practice and forums on relevant issues.</a:t>
            </a:r>
          </a:p>
          <a:p>
            <a:pPr marL="742950" lvl="1" indent="-285750" eaLnBrk="1" hangingPunct="1">
              <a:lnSpc>
                <a:spcPct val="123000"/>
              </a:lnSpc>
              <a:buClr>
                <a:srgbClr val="000000"/>
              </a:buClr>
              <a:buSzPts val="1800"/>
              <a:buFontTx/>
              <a:buChar char="–"/>
            </a:pPr>
            <a:r>
              <a:rPr lang="en-US" altLang="en-US" sz="1800" u="sng" dirty="0">
                <a:latin typeface="Avenir Book" charset="0"/>
                <a:ea typeface="Avenir Book" charset="0"/>
                <a:cs typeface="Avenir Book" charset="0"/>
              </a:rPr>
              <a:t>Universal: </a:t>
            </a:r>
            <a:r>
              <a:rPr lang="en-US" altLang="en-US" sz="1800" dirty="0">
                <a:latin typeface="Avenir Book" charset="0"/>
                <a:ea typeface="Avenir Book" charset="0"/>
                <a:cs typeface="Avenir Book" charset="0"/>
              </a:rPr>
              <a:t>The Center hosts and archives webinars on topics related to the four job-driven topical areas and presents project information at CSAVR and NCSAB. </a:t>
            </a:r>
          </a:p>
        </p:txBody>
      </p:sp>
      <p:sp>
        <p:nvSpPr>
          <p:cNvPr id="23555" name="Shape 112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6BB6CB40-9DA2-8548-A0BD-0A0DAC386A16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5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1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54000" algn="ctr" eaLnBrk="1" hangingPunct="1">
              <a:buClr>
                <a:srgbClr val="000000"/>
              </a:buClr>
              <a:buSzPts val="4000"/>
            </a:pPr>
            <a:r>
              <a:rPr lang="en-US" altLang="en-US" sz="4000"/>
              <a:t>JD-VRTAC Learning Collaborative</a:t>
            </a:r>
          </a:p>
        </p:txBody>
      </p:sp>
      <p:sp>
        <p:nvSpPr>
          <p:cNvPr id="25602" name="Shape 118"/>
          <p:cNvSpPr txBox="1">
            <a:spLocks noGrp="1"/>
          </p:cNvSpPr>
          <p:nvPr>
            <p:ph type="body" idx="4294967295"/>
          </p:nvPr>
        </p:nvSpPr>
        <p:spPr>
          <a:xfrm>
            <a:off x="528638" y="1285875"/>
            <a:ext cx="8229600" cy="4525963"/>
          </a:xfrm>
        </p:spPr>
        <p:txBody>
          <a:bodyPr lIns="45700" tIns="45700" rIns="45700" bIns="45700"/>
          <a:lstStyle/>
          <a:p>
            <a:pPr marL="342900" indent="-342900" eaLnBrk="1" hangingPunct="1">
              <a:lnSpc>
                <a:spcPct val="115000"/>
              </a:lnSpc>
              <a:buClr>
                <a:srgbClr val="000000"/>
              </a:buClr>
              <a:buSzPts val="2700"/>
              <a:buFontTx/>
              <a:buChar char="•"/>
            </a:pPr>
            <a:r>
              <a:rPr lang="en-US" altLang="en-US" sz="2400" dirty="0"/>
              <a:t>As part of receiving intensive TA, states attended 2-3 in-person Learning Collaborative meetings to provide project updates, collaborate across agencies, and participate in discussions</a:t>
            </a:r>
          </a:p>
          <a:p>
            <a:pPr marL="342900" indent="-342900" eaLnBrk="1" hangingPunct="1">
              <a:lnSpc>
                <a:spcPct val="115000"/>
              </a:lnSpc>
              <a:buClr>
                <a:srgbClr val="000000"/>
              </a:buClr>
              <a:buSzPts val="2700"/>
              <a:buFontTx/>
              <a:buChar char="•"/>
            </a:pPr>
            <a:r>
              <a:rPr lang="en-US" altLang="en-US" sz="2400" dirty="0"/>
              <a:t>Learning Collaborative states participate in conference calls with their cohort to discuss job-driven topics</a:t>
            </a:r>
          </a:p>
          <a:p>
            <a:pPr marL="342900" indent="-342900" eaLnBrk="1" hangingPunct="1">
              <a:lnSpc>
                <a:spcPct val="115000"/>
              </a:lnSpc>
              <a:buClr>
                <a:srgbClr val="000000"/>
              </a:buClr>
              <a:buSzPts val="2700"/>
              <a:buFontTx/>
              <a:buChar char="•"/>
            </a:pPr>
            <a:r>
              <a:rPr lang="en-US" altLang="en-US" sz="2400" dirty="0"/>
              <a:t>18 state VR agencies are part of the JD-VRTAC Learning Collaborative</a:t>
            </a:r>
          </a:p>
        </p:txBody>
      </p:sp>
      <p:sp>
        <p:nvSpPr>
          <p:cNvPr id="25603" name="Shape 119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3AEAB42C-3B2B-004A-A5FD-865FA53BB244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6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2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Connecticut BESB </a:t>
            </a:r>
            <a:br>
              <a:rPr lang="en-US" altLang="en-US" sz="3600"/>
            </a:br>
            <a:r>
              <a:rPr lang="en-US" altLang="en-US" sz="3600"/>
              <a:t>Background and Services</a:t>
            </a:r>
          </a:p>
        </p:txBody>
      </p:sp>
      <p:sp>
        <p:nvSpPr>
          <p:cNvPr id="27650" name="Shape 125"/>
          <p:cNvSpPr txBox="1">
            <a:spLocks noGrp="1"/>
          </p:cNvSpPr>
          <p:nvPr>
            <p:ph type="body" idx="4294967295"/>
          </p:nvPr>
        </p:nvSpPr>
        <p:spPr>
          <a:xfrm>
            <a:off x="457200" y="1166813"/>
            <a:ext cx="8229600" cy="4524375"/>
          </a:xfrm>
        </p:spPr>
        <p:txBody>
          <a:bodyPr lIns="45700" tIns="45700" rIns="45700" bIns="45700">
            <a:normAutofit/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400" dirty="0"/>
              <a:t>Bureau of Education and Services for the Blind (BESB) is part of the </a:t>
            </a:r>
            <a:r>
              <a:rPr lang="en-US" sz="2400" dirty="0">
                <a:sym typeface="Calibri"/>
              </a:rPr>
              <a:t>Department of Rehabilitation Services (DORS)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400" dirty="0">
                <a:sym typeface="Calibri"/>
              </a:rPr>
              <a:t>BESB has </a:t>
            </a:r>
            <a:r>
              <a:rPr lang="en-US" sz="2400" dirty="0"/>
              <a:t>4 major </a:t>
            </a:r>
            <a:r>
              <a:rPr lang="en-US" sz="2400" dirty="0" smtClean="0"/>
              <a:t>Divisions: 1) </a:t>
            </a:r>
            <a:r>
              <a:rPr lang="en-US" sz="2400" dirty="0" smtClean="0">
                <a:sym typeface="Calibri"/>
              </a:rPr>
              <a:t>Adult </a:t>
            </a:r>
            <a:r>
              <a:rPr lang="en-US" sz="2400" dirty="0" smtClean="0"/>
              <a:t>S</a:t>
            </a:r>
            <a:r>
              <a:rPr lang="en-US" sz="2400" dirty="0" smtClean="0">
                <a:sym typeface="Calibri"/>
              </a:rPr>
              <a:t>ervices, 2) Children Services, 3) Business </a:t>
            </a:r>
            <a:r>
              <a:rPr lang="en-US" sz="2400" dirty="0">
                <a:sym typeface="Calibri"/>
              </a:rPr>
              <a:t>Enterprise Program, </a:t>
            </a:r>
            <a:r>
              <a:rPr lang="en-US" sz="2400" dirty="0" smtClean="0">
                <a:sym typeface="Calibri"/>
              </a:rPr>
              <a:t>and 4) Vocational </a:t>
            </a:r>
            <a:r>
              <a:rPr lang="en-US" sz="2400" dirty="0">
                <a:sym typeface="Calibri"/>
              </a:rPr>
              <a:t>Rehabilitation (VR)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400" dirty="0"/>
              <a:t>BESB serves approximately 3,000 active clients with 100 staff.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400" dirty="0" smtClean="0">
                <a:sym typeface="Calibri"/>
              </a:rPr>
              <a:t>VR has approximately </a:t>
            </a:r>
            <a:r>
              <a:rPr lang="en-US" sz="2400" dirty="0">
                <a:sym typeface="Calibri"/>
              </a:rPr>
              <a:t>850 clients with 17 staff </a:t>
            </a:r>
          </a:p>
        </p:txBody>
      </p:sp>
      <p:sp>
        <p:nvSpPr>
          <p:cNvPr id="27651" name="Shape 126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87689FEA-E167-2248-91D7-57B515F6F518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7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3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Connecticut BESB JD-VRTAC</a:t>
            </a:r>
            <a:br>
              <a:rPr lang="en-US" altLang="en-US" sz="3600"/>
            </a:br>
            <a:r>
              <a:rPr lang="en-US" altLang="en-US" sz="3600"/>
              <a:t>Project Background</a:t>
            </a:r>
          </a:p>
        </p:txBody>
      </p:sp>
      <p:sp>
        <p:nvSpPr>
          <p:cNvPr id="29698" name="Shape 132"/>
          <p:cNvSpPr txBox="1">
            <a:spLocks noGrp="1"/>
          </p:cNvSpPr>
          <p:nvPr>
            <p:ph type="body" idx="4294967295"/>
          </p:nvPr>
        </p:nvSpPr>
        <p:spPr>
          <a:xfrm>
            <a:off x="457200" y="1274762"/>
            <a:ext cx="8229600" cy="4688715"/>
          </a:xfrm>
        </p:spPr>
        <p:txBody>
          <a:bodyPr lIns="45700" tIns="45700" rIns="45700" bIns="45700"/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New WIOA requirements and measurements (paperwork, partners with employers)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High Case loads: 100 clients/counselor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VR Counselors and clients not accessing LMI </a:t>
            </a:r>
            <a:r>
              <a:rPr lang="en-US" sz="2800" dirty="0" smtClean="0">
                <a:sym typeface="Calibri"/>
              </a:rPr>
              <a:t>to </a:t>
            </a:r>
            <a:r>
              <a:rPr lang="en-US" sz="2800" dirty="0">
                <a:sym typeface="Calibri"/>
              </a:rPr>
              <a:t>make viable career goals</a:t>
            </a:r>
          </a:p>
          <a:p>
            <a:pPr marL="342900" lvl="0" indent="-34290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Not having qualified and prepared clients for employer’s job </a:t>
            </a:r>
            <a:r>
              <a:rPr lang="en-US" sz="2800" dirty="0" smtClean="0">
                <a:sym typeface="Calibri"/>
              </a:rPr>
              <a:t>openings</a:t>
            </a:r>
            <a:endParaRPr lang="en-US" sz="2800" dirty="0">
              <a:sym typeface="Calibri"/>
            </a:endParaRPr>
          </a:p>
        </p:txBody>
      </p:sp>
      <p:sp>
        <p:nvSpPr>
          <p:cNvPr id="29699" name="Shape 133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61B98764-1472-AE42-8FC1-1D9B9DDB4377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8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3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 lIns="45700" tIns="45700" rIns="45700" bIns="45700"/>
          <a:lstStyle/>
          <a:p>
            <a:pPr indent="-228600" algn="ctr" eaLnBrk="1" hangingPunct="1">
              <a:buClr>
                <a:srgbClr val="000000"/>
              </a:buClr>
              <a:buSzPts val="3600"/>
            </a:pPr>
            <a:r>
              <a:rPr lang="en-US" altLang="en-US" sz="3600"/>
              <a:t>Connecticut BESB JD-VRTAC</a:t>
            </a:r>
            <a:br>
              <a:rPr lang="en-US" altLang="en-US" sz="3600"/>
            </a:br>
            <a:r>
              <a:rPr lang="en-US" altLang="en-US" sz="3600"/>
              <a:t>Project Purpose and Goals</a:t>
            </a:r>
          </a:p>
        </p:txBody>
      </p:sp>
      <p:sp>
        <p:nvSpPr>
          <p:cNvPr id="31746" name="Shape 139"/>
          <p:cNvSpPr txBox="1"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4177748"/>
          </a:xfrm>
        </p:spPr>
        <p:txBody>
          <a:bodyPr lIns="45700" tIns="45700" rIns="45700" bIns="45700"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Increase VR </a:t>
            </a:r>
            <a:r>
              <a:rPr lang="en-US" sz="2800" dirty="0" smtClean="0">
                <a:sym typeface="Calibri"/>
              </a:rPr>
              <a:t>Counselors’</a:t>
            </a:r>
            <a:r>
              <a:rPr lang="en-US" sz="2800" dirty="0" smtClean="0">
                <a:sym typeface="Calibri"/>
              </a:rPr>
              <a:t> </a:t>
            </a:r>
            <a:r>
              <a:rPr lang="en-US" sz="2800" dirty="0"/>
              <a:t>k</a:t>
            </a:r>
            <a:r>
              <a:rPr lang="en-US" sz="2800" dirty="0">
                <a:sym typeface="Calibri"/>
              </a:rPr>
              <a:t>nowledge and systematic use of LMI </a:t>
            </a:r>
            <a:endParaRPr lang="en-US" sz="2800" dirty="0" smtClean="0"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 smtClean="0"/>
              <a:t>Decrease </a:t>
            </a:r>
            <a:r>
              <a:rPr lang="en-US" sz="2800" dirty="0"/>
              <a:t>in the number of clients choosing careers without good job prospects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</a:pPr>
            <a:r>
              <a:rPr lang="en-US" sz="2800" dirty="0">
                <a:sym typeface="Calibri"/>
              </a:rPr>
              <a:t>Help counselors plan educational and career pathways that meet both individuals who are </a:t>
            </a:r>
            <a:r>
              <a:rPr lang="en-US" sz="2800" dirty="0" smtClean="0">
                <a:sym typeface="Calibri"/>
              </a:rPr>
              <a:t>blinds’ needs </a:t>
            </a:r>
            <a:r>
              <a:rPr lang="en-US" sz="2800" dirty="0">
                <a:sym typeface="Calibri"/>
              </a:rPr>
              <a:t>and business </a:t>
            </a:r>
            <a:r>
              <a:rPr lang="en-US" sz="2800" dirty="0" smtClean="0">
                <a:sym typeface="Calibri"/>
              </a:rPr>
              <a:t>needs</a:t>
            </a:r>
            <a:endParaRPr lang="en-US" sz="2800" dirty="0">
              <a:sym typeface="Calibri"/>
            </a:endParaRPr>
          </a:p>
        </p:txBody>
      </p:sp>
      <p:sp>
        <p:nvSpPr>
          <p:cNvPr id="31747" name="Shape 140"/>
          <p:cNvSpPr txBox="1">
            <a:spLocks noChangeArrowheads="1"/>
          </p:cNvSpPr>
          <p:nvPr/>
        </p:nvSpPr>
        <p:spPr bwMode="auto">
          <a:xfrm>
            <a:off x="101600" y="6442075"/>
            <a:ext cx="23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45700" rIns="45700" bIns="45700" anchor="ctr"/>
          <a:lstStyle>
            <a:lvl1pPr indent="-889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SzPts val="1400"/>
              <a:buFont typeface="Verdana" charset="0"/>
              <a:buNone/>
            </a:pPr>
            <a:fld id="{0A729116-39D9-3C4A-A7A5-444E442E55D8}" type="slidenum">
              <a:rPr lang="en-US" altLang="en-US" b="1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pPr eaLnBrk="1" hangingPunct="1">
                <a:buClr>
                  <a:srgbClr val="FFFFFF"/>
                </a:buClr>
                <a:buSzPts val="1400"/>
                <a:buFont typeface="Verdana" charset="0"/>
                <a:buNone/>
              </a:pPr>
              <a:t>9</a:t>
            </a:fld>
            <a:endParaRPr lang="en-US" altLang="en-US" b="1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937</Words>
  <Application>Microsoft Macintosh PowerPoint</Application>
  <PresentationFormat>On-screen Show (4:3)</PresentationFormat>
  <Paragraphs>133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Avenir Book</vt:lpstr>
      <vt:lpstr>Calibri</vt:lpstr>
      <vt:lpstr>Cambria</vt:lpstr>
      <vt:lpstr>Verdana</vt:lpstr>
      <vt:lpstr>Arial</vt:lpstr>
      <vt:lpstr>Default Design</vt:lpstr>
      <vt:lpstr>Job-Driven Technical Assistance Center (JD-VRTAC):  Connecticut Bureau of Education and Services for the Blind Using LMI to Improve Client Employment Outcomes: Connecticut BESB's JD-VRTAC Project   </vt:lpstr>
      <vt:lpstr>Webinar Objectives</vt:lpstr>
      <vt:lpstr>JD-VRTAC Goals</vt:lpstr>
      <vt:lpstr>JD-VRTAC Partners</vt:lpstr>
      <vt:lpstr>JD-VRTAC Technical Assistance</vt:lpstr>
      <vt:lpstr>JD-VRTAC Learning Collaborative</vt:lpstr>
      <vt:lpstr>Connecticut BESB  Background and Services</vt:lpstr>
      <vt:lpstr>Connecticut BESB JD-VRTAC Project Background</vt:lpstr>
      <vt:lpstr>Connecticut BESB JD-VRTAC Project Purpose and Goals</vt:lpstr>
      <vt:lpstr>Connecticut BESB JD-VRTAC Project Implementation</vt:lpstr>
      <vt:lpstr>Connecticut BESB JD-VRTAC Project Accomplishments</vt:lpstr>
      <vt:lpstr>Case Example 1</vt:lpstr>
      <vt:lpstr> Case Example 2</vt:lpstr>
      <vt:lpstr>Connecticut BESB JD-VRTAC Challenges and Lessons Learned</vt:lpstr>
      <vt:lpstr>Connecticut BESB JD-VRTAC Project Today </vt:lpstr>
      <vt:lpstr>What was most helpful about receiving TA?</vt:lpstr>
      <vt:lpstr>Next Steps, Future Directions, and Goals</vt:lpstr>
      <vt:lpstr>PowerPoint Presentation</vt:lpstr>
      <vt:lpstr>Contact Information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Job-Driven Technical Assistance Center (JD-VRTAC):  (State Agency) (Webinar Title)</dc:title>
  <dc:creator>Sonya Richmond</dc:creator>
  <cp:lastModifiedBy>Microsoft Office User</cp:lastModifiedBy>
  <cp:revision>23</cp:revision>
  <cp:lastPrinted>2017-12-05T16:32:38Z</cp:lastPrinted>
  <dcterms:modified xsi:type="dcterms:W3CDTF">2017-12-19T16:21:17Z</dcterms:modified>
</cp:coreProperties>
</file>