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5" r:id="rId2"/>
    <p:sldId id="297" r:id="rId3"/>
    <p:sldId id="286" r:id="rId4"/>
    <p:sldId id="287" r:id="rId5"/>
    <p:sldId id="288" r:id="rId6"/>
    <p:sldId id="289" r:id="rId7"/>
    <p:sldId id="290" r:id="rId8"/>
    <p:sldId id="295" r:id="rId9"/>
    <p:sldId id="296" r:id="rId10"/>
    <p:sldId id="291" r:id="rId11"/>
    <p:sldId id="292" r:id="rId12"/>
    <p:sldId id="293" r:id="rId13"/>
    <p:sldId id="298" r:id="rId14"/>
    <p:sldId id="299" r:id="rId1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3092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835C3-6BE4-40A2-8BD0-B8B7C0E4969A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281F315C-0412-4178-83F8-BC9BE5A57937}">
      <dgm:prSet phldrT="[Text]"/>
      <dgm:spPr/>
      <dgm:t>
        <a:bodyPr/>
        <a:lstStyle/>
        <a:p>
          <a:r>
            <a:rPr lang="en-US" dirty="0"/>
            <a:t>DRS Business Engagement and Outreach</a:t>
          </a:r>
        </a:p>
      </dgm:t>
    </dgm:pt>
    <dgm:pt modelId="{F577F653-1779-4571-A5D3-C37E5C7E93D1}" type="parTrans" cxnId="{4589C3C4-E35E-4D0D-8D3E-DE6D774F8281}">
      <dgm:prSet/>
      <dgm:spPr/>
      <dgm:t>
        <a:bodyPr/>
        <a:lstStyle/>
        <a:p>
          <a:endParaRPr lang="en-US"/>
        </a:p>
      </dgm:t>
    </dgm:pt>
    <dgm:pt modelId="{4FEF04B1-3684-4F87-A900-225E2ADAE546}" type="sibTrans" cxnId="{4589C3C4-E35E-4D0D-8D3E-DE6D774F8281}">
      <dgm:prSet/>
      <dgm:spPr/>
      <dgm:t>
        <a:bodyPr/>
        <a:lstStyle/>
        <a:p>
          <a:endParaRPr lang="en-US"/>
        </a:p>
      </dgm:t>
    </dgm:pt>
    <dgm:pt modelId="{845BFE0A-BF83-4D6A-ABF7-B6C478BDFCFB}">
      <dgm:prSet phldrT="[Text]"/>
      <dgm:spPr/>
      <dgm:t>
        <a:bodyPr/>
        <a:lstStyle/>
        <a:p>
          <a:r>
            <a:rPr lang="en-US" dirty="0"/>
            <a:t>Business Needs Identified: Retention Services</a:t>
          </a:r>
        </a:p>
      </dgm:t>
    </dgm:pt>
    <dgm:pt modelId="{D70A774B-998E-48F6-AD4E-ED10A7F96531}" type="parTrans" cxnId="{90C39C4D-220E-482A-A8D0-88D7CA262A2B}">
      <dgm:prSet/>
      <dgm:spPr/>
      <dgm:t>
        <a:bodyPr/>
        <a:lstStyle/>
        <a:p>
          <a:endParaRPr lang="en-US"/>
        </a:p>
      </dgm:t>
    </dgm:pt>
    <dgm:pt modelId="{884FDE96-8407-4D1E-9F8E-F892F5205569}" type="sibTrans" cxnId="{90C39C4D-220E-482A-A8D0-88D7CA262A2B}">
      <dgm:prSet/>
      <dgm:spPr/>
      <dgm:t>
        <a:bodyPr/>
        <a:lstStyle/>
        <a:p>
          <a:endParaRPr lang="en-US"/>
        </a:p>
      </dgm:t>
    </dgm:pt>
    <dgm:pt modelId="{A29B5EF9-564A-45C5-9797-48631D9DF6E5}">
      <dgm:prSet phldrT="[Text]"/>
      <dgm:spPr/>
      <dgm:t>
        <a:bodyPr/>
        <a:lstStyle/>
        <a:p>
          <a:r>
            <a:rPr lang="en-US" dirty="0"/>
            <a:t>Supports Provided and Stabilization Achieved</a:t>
          </a:r>
        </a:p>
      </dgm:t>
    </dgm:pt>
    <dgm:pt modelId="{270AD732-1866-4FC7-B18F-F382AAD48F6C}" type="parTrans" cxnId="{A87D500F-6BB8-40E1-A9F7-D0395327B6EE}">
      <dgm:prSet/>
      <dgm:spPr/>
      <dgm:t>
        <a:bodyPr/>
        <a:lstStyle/>
        <a:p>
          <a:endParaRPr lang="en-US"/>
        </a:p>
      </dgm:t>
    </dgm:pt>
    <dgm:pt modelId="{5B9B85A3-5E86-44FE-AB25-4A9D1EAA0F1A}" type="sibTrans" cxnId="{A87D500F-6BB8-40E1-A9F7-D0395327B6EE}">
      <dgm:prSet/>
      <dgm:spPr/>
      <dgm:t>
        <a:bodyPr/>
        <a:lstStyle/>
        <a:p>
          <a:endParaRPr lang="en-US"/>
        </a:p>
      </dgm:t>
    </dgm:pt>
    <dgm:pt modelId="{F71EC709-33A4-43A2-A7D7-8D558D6D4F6E}" type="pres">
      <dgm:prSet presAssocID="{271835C3-6BE4-40A2-8BD0-B8B7C0E496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3FCAC25-03B3-46A9-B674-B8A05DD8180D}" type="pres">
      <dgm:prSet presAssocID="{281F315C-0412-4178-83F8-BC9BE5A57937}" presName="gear1" presStyleLbl="node1" presStyleIdx="0" presStyleCnt="3" custAng="0" custLinFactNeighborX="-92" custLinFactNeighborY="832">
        <dgm:presLayoutVars>
          <dgm:chMax val="1"/>
          <dgm:bulletEnabled val="1"/>
        </dgm:presLayoutVars>
      </dgm:prSet>
      <dgm:spPr/>
    </dgm:pt>
    <dgm:pt modelId="{7F81F8A3-01FD-433B-BE7B-E805FBBE2DDB}" type="pres">
      <dgm:prSet presAssocID="{281F315C-0412-4178-83F8-BC9BE5A57937}" presName="gear1srcNode" presStyleLbl="node1" presStyleIdx="0" presStyleCnt="3"/>
      <dgm:spPr/>
    </dgm:pt>
    <dgm:pt modelId="{61645A6A-0A50-4B69-B0DE-0FB0B279B809}" type="pres">
      <dgm:prSet presAssocID="{281F315C-0412-4178-83F8-BC9BE5A57937}" presName="gear1dstNode" presStyleLbl="node1" presStyleIdx="0" presStyleCnt="3"/>
      <dgm:spPr/>
    </dgm:pt>
    <dgm:pt modelId="{A5676C9F-0AD7-4C40-B5A3-C1F4FFA37332}" type="pres">
      <dgm:prSet presAssocID="{845BFE0A-BF83-4D6A-ABF7-B6C478BDFCFB}" presName="gear2" presStyleLbl="node1" presStyleIdx="1" presStyleCnt="3">
        <dgm:presLayoutVars>
          <dgm:chMax val="1"/>
          <dgm:bulletEnabled val="1"/>
        </dgm:presLayoutVars>
      </dgm:prSet>
      <dgm:spPr/>
    </dgm:pt>
    <dgm:pt modelId="{D32E544A-B033-4E7C-9837-59B7B018492C}" type="pres">
      <dgm:prSet presAssocID="{845BFE0A-BF83-4D6A-ABF7-B6C478BDFCFB}" presName="gear2srcNode" presStyleLbl="node1" presStyleIdx="1" presStyleCnt="3"/>
      <dgm:spPr/>
    </dgm:pt>
    <dgm:pt modelId="{32ACC93F-BA52-4066-9086-1AB9A4E16E36}" type="pres">
      <dgm:prSet presAssocID="{845BFE0A-BF83-4D6A-ABF7-B6C478BDFCFB}" presName="gear2dstNode" presStyleLbl="node1" presStyleIdx="1" presStyleCnt="3"/>
      <dgm:spPr/>
    </dgm:pt>
    <dgm:pt modelId="{4A8867D6-F522-478A-B325-EADEB4DD3797}" type="pres">
      <dgm:prSet presAssocID="{A29B5EF9-564A-45C5-9797-48631D9DF6E5}" presName="gear3" presStyleLbl="node1" presStyleIdx="2" presStyleCnt="3" custAng="0"/>
      <dgm:spPr/>
    </dgm:pt>
    <dgm:pt modelId="{98A93372-3B84-467A-B42F-F776855D9254}" type="pres">
      <dgm:prSet presAssocID="{A29B5EF9-564A-45C5-9797-48631D9DF6E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4D66076-1BCA-4B66-855F-C4C28AE29A53}" type="pres">
      <dgm:prSet presAssocID="{A29B5EF9-564A-45C5-9797-48631D9DF6E5}" presName="gear3srcNode" presStyleLbl="node1" presStyleIdx="2" presStyleCnt="3"/>
      <dgm:spPr/>
    </dgm:pt>
    <dgm:pt modelId="{AF9CAAEB-89AA-43D3-B079-387FF7B7F9CD}" type="pres">
      <dgm:prSet presAssocID="{A29B5EF9-564A-45C5-9797-48631D9DF6E5}" presName="gear3dstNode" presStyleLbl="node1" presStyleIdx="2" presStyleCnt="3"/>
      <dgm:spPr/>
    </dgm:pt>
    <dgm:pt modelId="{F7CF45D8-A455-4F1C-8F70-18F69A6AD6C1}" type="pres">
      <dgm:prSet presAssocID="{4FEF04B1-3684-4F87-A900-225E2ADAE546}" presName="connector1" presStyleLbl="sibTrans2D1" presStyleIdx="0" presStyleCnt="3"/>
      <dgm:spPr/>
    </dgm:pt>
    <dgm:pt modelId="{B61F1C28-FDA9-4F74-8212-234FCCF6D393}" type="pres">
      <dgm:prSet presAssocID="{884FDE96-8407-4D1E-9F8E-F892F5205569}" presName="connector2" presStyleLbl="sibTrans2D1" presStyleIdx="1" presStyleCnt="3"/>
      <dgm:spPr/>
    </dgm:pt>
    <dgm:pt modelId="{D1158342-8B9E-4C4D-AC27-8D62E0A7F098}" type="pres">
      <dgm:prSet presAssocID="{5B9B85A3-5E86-44FE-AB25-4A9D1EAA0F1A}" presName="connector3" presStyleLbl="sibTrans2D1" presStyleIdx="2" presStyleCnt="3"/>
      <dgm:spPr/>
    </dgm:pt>
  </dgm:ptLst>
  <dgm:cxnLst>
    <dgm:cxn modelId="{FDCC340B-7576-449B-AFA5-6BD2F7C31DF1}" type="presOf" srcId="{281F315C-0412-4178-83F8-BC9BE5A57937}" destId="{7F81F8A3-01FD-433B-BE7B-E805FBBE2DDB}" srcOrd="1" destOrd="0" presId="urn:microsoft.com/office/officeart/2005/8/layout/gear1"/>
    <dgm:cxn modelId="{A87D500F-6BB8-40E1-A9F7-D0395327B6EE}" srcId="{271835C3-6BE4-40A2-8BD0-B8B7C0E4969A}" destId="{A29B5EF9-564A-45C5-9797-48631D9DF6E5}" srcOrd="2" destOrd="0" parTransId="{270AD732-1866-4FC7-B18F-F382AAD48F6C}" sibTransId="{5B9B85A3-5E86-44FE-AB25-4A9D1EAA0F1A}"/>
    <dgm:cxn modelId="{46C8002B-CA09-4174-8763-543C55B121CC}" type="presOf" srcId="{884FDE96-8407-4D1E-9F8E-F892F5205569}" destId="{B61F1C28-FDA9-4F74-8212-234FCCF6D393}" srcOrd="0" destOrd="0" presId="urn:microsoft.com/office/officeart/2005/8/layout/gear1"/>
    <dgm:cxn modelId="{90C39C4D-220E-482A-A8D0-88D7CA262A2B}" srcId="{271835C3-6BE4-40A2-8BD0-B8B7C0E4969A}" destId="{845BFE0A-BF83-4D6A-ABF7-B6C478BDFCFB}" srcOrd="1" destOrd="0" parTransId="{D70A774B-998E-48F6-AD4E-ED10A7F96531}" sibTransId="{884FDE96-8407-4D1E-9F8E-F892F5205569}"/>
    <dgm:cxn modelId="{6987DB5B-D5B6-4EDB-9C94-14701CBFFF7F}" type="presOf" srcId="{845BFE0A-BF83-4D6A-ABF7-B6C478BDFCFB}" destId="{D32E544A-B033-4E7C-9837-59B7B018492C}" srcOrd="1" destOrd="0" presId="urn:microsoft.com/office/officeart/2005/8/layout/gear1"/>
    <dgm:cxn modelId="{44BC347D-075E-459B-9700-6A390A4E2EAD}" type="presOf" srcId="{5B9B85A3-5E86-44FE-AB25-4A9D1EAA0F1A}" destId="{D1158342-8B9E-4C4D-AC27-8D62E0A7F098}" srcOrd="0" destOrd="0" presId="urn:microsoft.com/office/officeart/2005/8/layout/gear1"/>
    <dgm:cxn modelId="{9FA8FE86-FA9A-4E28-8A38-9BD3C65C7778}" type="presOf" srcId="{271835C3-6BE4-40A2-8BD0-B8B7C0E4969A}" destId="{F71EC709-33A4-43A2-A7D7-8D558D6D4F6E}" srcOrd="0" destOrd="0" presId="urn:microsoft.com/office/officeart/2005/8/layout/gear1"/>
    <dgm:cxn modelId="{DC7ABF8B-FEE2-49D5-98BE-50CB88F4588C}" type="presOf" srcId="{845BFE0A-BF83-4D6A-ABF7-B6C478BDFCFB}" destId="{A5676C9F-0AD7-4C40-B5A3-C1F4FFA37332}" srcOrd="0" destOrd="0" presId="urn:microsoft.com/office/officeart/2005/8/layout/gear1"/>
    <dgm:cxn modelId="{CC417197-251B-4044-B95F-3A31A68F89A2}" type="presOf" srcId="{A29B5EF9-564A-45C5-9797-48631D9DF6E5}" destId="{AF9CAAEB-89AA-43D3-B079-387FF7B7F9CD}" srcOrd="3" destOrd="0" presId="urn:microsoft.com/office/officeart/2005/8/layout/gear1"/>
    <dgm:cxn modelId="{CFBF5DA0-993B-4EAA-A7EF-255E9DB3959A}" type="presOf" srcId="{4FEF04B1-3684-4F87-A900-225E2ADAE546}" destId="{F7CF45D8-A455-4F1C-8F70-18F69A6AD6C1}" srcOrd="0" destOrd="0" presId="urn:microsoft.com/office/officeart/2005/8/layout/gear1"/>
    <dgm:cxn modelId="{C8AAA9BE-B418-43C0-BA40-E7AF29634EAC}" type="presOf" srcId="{A29B5EF9-564A-45C5-9797-48631D9DF6E5}" destId="{98A93372-3B84-467A-B42F-F776855D9254}" srcOrd="1" destOrd="0" presId="urn:microsoft.com/office/officeart/2005/8/layout/gear1"/>
    <dgm:cxn modelId="{71141BBF-362D-4CDB-8CEB-893E8F52C40D}" type="presOf" srcId="{A29B5EF9-564A-45C5-9797-48631D9DF6E5}" destId="{4A8867D6-F522-478A-B325-EADEB4DD3797}" srcOrd="0" destOrd="0" presId="urn:microsoft.com/office/officeart/2005/8/layout/gear1"/>
    <dgm:cxn modelId="{774948C3-329F-4E9D-93D1-682F35885FD0}" type="presOf" srcId="{281F315C-0412-4178-83F8-BC9BE5A57937}" destId="{A3FCAC25-03B3-46A9-B674-B8A05DD8180D}" srcOrd="0" destOrd="0" presId="urn:microsoft.com/office/officeart/2005/8/layout/gear1"/>
    <dgm:cxn modelId="{4589C3C4-E35E-4D0D-8D3E-DE6D774F8281}" srcId="{271835C3-6BE4-40A2-8BD0-B8B7C0E4969A}" destId="{281F315C-0412-4178-83F8-BC9BE5A57937}" srcOrd="0" destOrd="0" parTransId="{F577F653-1779-4571-A5D3-C37E5C7E93D1}" sibTransId="{4FEF04B1-3684-4F87-A900-225E2ADAE546}"/>
    <dgm:cxn modelId="{CAEE4ED3-9718-4B03-A1AB-13F73983D90C}" type="presOf" srcId="{A29B5EF9-564A-45C5-9797-48631D9DF6E5}" destId="{44D66076-1BCA-4B66-855F-C4C28AE29A53}" srcOrd="2" destOrd="0" presId="urn:microsoft.com/office/officeart/2005/8/layout/gear1"/>
    <dgm:cxn modelId="{B20F7DD9-77B6-4424-9091-168ED58B62FE}" type="presOf" srcId="{281F315C-0412-4178-83F8-BC9BE5A57937}" destId="{61645A6A-0A50-4B69-B0DE-0FB0B279B809}" srcOrd="2" destOrd="0" presId="urn:microsoft.com/office/officeart/2005/8/layout/gear1"/>
    <dgm:cxn modelId="{853E51F6-809C-4EFD-B199-F9DD29D79FAF}" type="presOf" srcId="{845BFE0A-BF83-4D6A-ABF7-B6C478BDFCFB}" destId="{32ACC93F-BA52-4066-9086-1AB9A4E16E36}" srcOrd="2" destOrd="0" presId="urn:microsoft.com/office/officeart/2005/8/layout/gear1"/>
    <dgm:cxn modelId="{4F2887D7-1922-4EED-AB44-55D8BFF4B45A}" type="presParOf" srcId="{F71EC709-33A4-43A2-A7D7-8D558D6D4F6E}" destId="{A3FCAC25-03B3-46A9-B674-B8A05DD8180D}" srcOrd="0" destOrd="0" presId="urn:microsoft.com/office/officeart/2005/8/layout/gear1"/>
    <dgm:cxn modelId="{474E20B1-AC81-480A-B1C5-AA2608BA0CD3}" type="presParOf" srcId="{F71EC709-33A4-43A2-A7D7-8D558D6D4F6E}" destId="{7F81F8A3-01FD-433B-BE7B-E805FBBE2DDB}" srcOrd="1" destOrd="0" presId="urn:microsoft.com/office/officeart/2005/8/layout/gear1"/>
    <dgm:cxn modelId="{4871C56D-CF46-4D26-92F4-2DCFD1C65DC3}" type="presParOf" srcId="{F71EC709-33A4-43A2-A7D7-8D558D6D4F6E}" destId="{61645A6A-0A50-4B69-B0DE-0FB0B279B809}" srcOrd="2" destOrd="0" presId="urn:microsoft.com/office/officeart/2005/8/layout/gear1"/>
    <dgm:cxn modelId="{818E2DBE-65EB-4377-8417-35F432F009E1}" type="presParOf" srcId="{F71EC709-33A4-43A2-A7D7-8D558D6D4F6E}" destId="{A5676C9F-0AD7-4C40-B5A3-C1F4FFA37332}" srcOrd="3" destOrd="0" presId="urn:microsoft.com/office/officeart/2005/8/layout/gear1"/>
    <dgm:cxn modelId="{6A16FA8A-A4BC-4DF4-B1CB-0C22DF06E3B7}" type="presParOf" srcId="{F71EC709-33A4-43A2-A7D7-8D558D6D4F6E}" destId="{D32E544A-B033-4E7C-9837-59B7B018492C}" srcOrd="4" destOrd="0" presId="urn:microsoft.com/office/officeart/2005/8/layout/gear1"/>
    <dgm:cxn modelId="{E391ECD8-2B1F-4688-82D2-417F9478D90D}" type="presParOf" srcId="{F71EC709-33A4-43A2-A7D7-8D558D6D4F6E}" destId="{32ACC93F-BA52-4066-9086-1AB9A4E16E36}" srcOrd="5" destOrd="0" presId="urn:microsoft.com/office/officeart/2005/8/layout/gear1"/>
    <dgm:cxn modelId="{CF62094E-80B9-4B07-A5A3-300E42994576}" type="presParOf" srcId="{F71EC709-33A4-43A2-A7D7-8D558D6D4F6E}" destId="{4A8867D6-F522-478A-B325-EADEB4DD3797}" srcOrd="6" destOrd="0" presId="urn:microsoft.com/office/officeart/2005/8/layout/gear1"/>
    <dgm:cxn modelId="{07590623-FD5D-41CF-9926-98AC3346BABE}" type="presParOf" srcId="{F71EC709-33A4-43A2-A7D7-8D558D6D4F6E}" destId="{98A93372-3B84-467A-B42F-F776855D9254}" srcOrd="7" destOrd="0" presId="urn:microsoft.com/office/officeart/2005/8/layout/gear1"/>
    <dgm:cxn modelId="{F1828432-6162-4698-84D9-EB781362B87F}" type="presParOf" srcId="{F71EC709-33A4-43A2-A7D7-8D558D6D4F6E}" destId="{44D66076-1BCA-4B66-855F-C4C28AE29A53}" srcOrd="8" destOrd="0" presId="urn:microsoft.com/office/officeart/2005/8/layout/gear1"/>
    <dgm:cxn modelId="{663EAB00-18C8-4195-92D5-F0584F97121C}" type="presParOf" srcId="{F71EC709-33A4-43A2-A7D7-8D558D6D4F6E}" destId="{AF9CAAEB-89AA-43D3-B079-387FF7B7F9CD}" srcOrd="9" destOrd="0" presId="urn:microsoft.com/office/officeart/2005/8/layout/gear1"/>
    <dgm:cxn modelId="{46C934AD-D94C-4891-B0FA-C2D1174D1485}" type="presParOf" srcId="{F71EC709-33A4-43A2-A7D7-8D558D6D4F6E}" destId="{F7CF45D8-A455-4F1C-8F70-18F69A6AD6C1}" srcOrd="10" destOrd="0" presId="urn:microsoft.com/office/officeart/2005/8/layout/gear1"/>
    <dgm:cxn modelId="{EA3CE285-FBE2-4AEF-9E4F-CA802258EDA3}" type="presParOf" srcId="{F71EC709-33A4-43A2-A7D7-8D558D6D4F6E}" destId="{B61F1C28-FDA9-4F74-8212-234FCCF6D393}" srcOrd="11" destOrd="0" presId="urn:microsoft.com/office/officeart/2005/8/layout/gear1"/>
    <dgm:cxn modelId="{15E7D3A7-37E4-4C70-B56E-C11A116C27CC}" type="presParOf" srcId="{F71EC709-33A4-43A2-A7D7-8D558D6D4F6E}" destId="{D1158342-8B9E-4C4D-AC27-8D62E0A7F09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9CA27-569F-471A-BC9C-9B9AF6E4D0E9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DA51F-7FCF-41D2-B4D1-634FEE9B9EAF}">
      <dgm:prSet phldrT="[Text]"/>
      <dgm:spPr/>
      <dgm:t>
        <a:bodyPr/>
        <a:lstStyle/>
        <a:p>
          <a:r>
            <a:rPr lang="en-US" b="1" dirty="0"/>
            <a:t>Medical Records Worker: </a:t>
          </a:r>
          <a:r>
            <a:rPr lang="en-US" b="0" dirty="0"/>
            <a:t>“ I am now able to finish my tasks quicker and no longer worry about putting information in the wrong files. Can’t thank DRS enough”!</a:t>
          </a:r>
        </a:p>
      </dgm:t>
    </dgm:pt>
    <dgm:pt modelId="{C1121EE1-CBB1-4589-BEA4-9F28A2AB765B}" type="parTrans" cxnId="{3EB10107-5CEA-4858-B9A8-0FC9051290BC}">
      <dgm:prSet/>
      <dgm:spPr/>
      <dgm:t>
        <a:bodyPr/>
        <a:lstStyle/>
        <a:p>
          <a:endParaRPr lang="en-US"/>
        </a:p>
      </dgm:t>
    </dgm:pt>
    <dgm:pt modelId="{7E3B218F-DC65-44E7-9980-57A51043AA44}" type="sibTrans" cxnId="{3EB10107-5CEA-4858-B9A8-0FC9051290BC}">
      <dgm:prSet/>
      <dgm:spPr/>
      <dgm:t>
        <a:bodyPr/>
        <a:lstStyle/>
        <a:p>
          <a:endParaRPr lang="en-US"/>
        </a:p>
      </dgm:t>
    </dgm:pt>
    <dgm:pt modelId="{60BDB999-043E-4611-9833-EDC1E59680FF}">
      <dgm:prSet phldrT="[Text]" custT="1"/>
      <dgm:spPr/>
      <dgm:t>
        <a:bodyPr/>
        <a:lstStyle/>
        <a:p>
          <a:r>
            <a:rPr lang="en-US" sz="1050" b="1" dirty="0"/>
            <a:t>Laundry Assistant:</a:t>
          </a:r>
        </a:p>
        <a:p>
          <a:r>
            <a:rPr lang="en-US" sz="1050" dirty="0"/>
            <a:t>“Eyes no longer get fatigued. Glasses are a life saver . I am very appreciative</a:t>
          </a:r>
          <a:r>
            <a:rPr lang="en-US" sz="1200" dirty="0"/>
            <a:t>”!!</a:t>
          </a:r>
        </a:p>
      </dgm:t>
    </dgm:pt>
    <dgm:pt modelId="{F12B173C-C7E7-480A-9913-A652DE3C4E89}" type="parTrans" cxnId="{903C25C2-887A-4F43-BA5F-84CDD8827CE7}">
      <dgm:prSet/>
      <dgm:spPr/>
      <dgm:t>
        <a:bodyPr/>
        <a:lstStyle/>
        <a:p>
          <a:endParaRPr lang="en-US"/>
        </a:p>
      </dgm:t>
    </dgm:pt>
    <dgm:pt modelId="{0C3CECF7-3494-4F69-A841-4DBE2F0D30AA}" type="sibTrans" cxnId="{903C25C2-887A-4F43-BA5F-84CDD8827CE7}">
      <dgm:prSet/>
      <dgm:spPr/>
      <dgm:t>
        <a:bodyPr/>
        <a:lstStyle/>
        <a:p>
          <a:endParaRPr lang="en-US"/>
        </a:p>
      </dgm:t>
    </dgm:pt>
    <dgm:pt modelId="{F194B2F7-FD73-406C-8CCD-DF98D63395F3}">
      <dgm:prSet phldrT="[Text]"/>
      <dgm:spPr/>
      <dgm:t>
        <a:bodyPr/>
        <a:lstStyle/>
        <a:p>
          <a:r>
            <a:rPr lang="en-US" b="1" dirty="0"/>
            <a:t>CNA</a:t>
          </a:r>
          <a:r>
            <a:rPr lang="en-US" dirty="0"/>
            <a:t> received Cataract Surgery: “ I can look down the halls and see every resident and color. Thank God for Kathy and DRS”!</a:t>
          </a:r>
        </a:p>
      </dgm:t>
    </dgm:pt>
    <dgm:pt modelId="{616916B4-79B5-4780-9FA8-E248C96302C2}" type="parTrans" cxnId="{324FE5A3-8643-4C1F-931A-B31058F8283D}">
      <dgm:prSet/>
      <dgm:spPr/>
      <dgm:t>
        <a:bodyPr/>
        <a:lstStyle/>
        <a:p>
          <a:endParaRPr lang="en-US"/>
        </a:p>
      </dgm:t>
    </dgm:pt>
    <dgm:pt modelId="{84253F93-E79A-4D77-A65D-B9F968851A54}" type="sibTrans" cxnId="{324FE5A3-8643-4C1F-931A-B31058F8283D}">
      <dgm:prSet/>
      <dgm:spPr/>
      <dgm:t>
        <a:bodyPr/>
        <a:lstStyle/>
        <a:p>
          <a:endParaRPr lang="en-US"/>
        </a:p>
      </dgm:t>
    </dgm:pt>
    <dgm:pt modelId="{D20845F5-92B6-4488-B1BE-854EAC22125A}">
      <dgm:prSet phldrT="[Text]"/>
      <dgm:spPr/>
      <dgm:t>
        <a:bodyPr/>
        <a:lstStyle/>
        <a:p>
          <a:r>
            <a:rPr lang="en-US" b="1" dirty="0"/>
            <a:t>Dietary Worker: </a:t>
          </a:r>
          <a:r>
            <a:rPr lang="en-US" b="0" dirty="0"/>
            <a:t>“I have no problem seeing dishes, spills or recipes. Can’t thank DRS enough”!</a:t>
          </a:r>
        </a:p>
      </dgm:t>
    </dgm:pt>
    <dgm:pt modelId="{A478D21D-6FBB-4B07-A0A5-AC1D5A85B812}" type="parTrans" cxnId="{A2C5BD32-D644-47DC-80B4-E372312AAC9A}">
      <dgm:prSet/>
      <dgm:spPr/>
      <dgm:t>
        <a:bodyPr/>
        <a:lstStyle/>
        <a:p>
          <a:endParaRPr lang="en-US"/>
        </a:p>
      </dgm:t>
    </dgm:pt>
    <dgm:pt modelId="{ACBBD697-9A40-4ACD-A633-2F786A622E14}" type="sibTrans" cxnId="{A2C5BD32-D644-47DC-80B4-E372312AAC9A}">
      <dgm:prSet/>
      <dgm:spPr/>
      <dgm:t>
        <a:bodyPr/>
        <a:lstStyle/>
        <a:p>
          <a:endParaRPr lang="en-US"/>
        </a:p>
      </dgm:t>
    </dgm:pt>
    <dgm:pt modelId="{E6DB8F2B-5AE3-4464-AB13-C32703E2A731}" type="pres">
      <dgm:prSet presAssocID="{6EF9CA27-569F-471A-BC9C-9B9AF6E4D0E9}" presName="compositeShape" presStyleCnt="0">
        <dgm:presLayoutVars>
          <dgm:chMax val="9"/>
          <dgm:dir/>
          <dgm:resizeHandles val="exact"/>
        </dgm:presLayoutVars>
      </dgm:prSet>
      <dgm:spPr/>
    </dgm:pt>
    <dgm:pt modelId="{987A3CEC-1F53-47BF-B6FE-48AABEF57A33}" type="pres">
      <dgm:prSet presAssocID="{6EF9CA27-569F-471A-BC9C-9B9AF6E4D0E9}" presName="triangle1" presStyleLbl="node1" presStyleIdx="0" presStyleCnt="4">
        <dgm:presLayoutVars>
          <dgm:bulletEnabled val="1"/>
        </dgm:presLayoutVars>
      </dgm:prSet>
      <dgm:spPr/>
    </dgm:pt>
    <dgm:pt modelId="{839EB660-4B62-468C-B69E-DEE24D6547C8}" type="pres">
      <dgm:prSet presAssocID="{6EF9CA27-569F-471A-BC9C-9B9AF6E4D0E9}" presName="triangle2" presStyleLbl="node1" presStyleIdx="1" presStyleCnt="4" custLinFactNeighborX="0" custLinFactNeighborY="-1754">
        <dgm:presLayoutVars>
          <dgm:bulletEnabled val="1"/>
        </dgm:presLayoutVars>
      </dgm:prSet>
      <dgm:spPr/>
    </dgm:pt>
    <dgm:pt modelId="{A480FC6F-669E-42F2-941D-943B1DAD6489}" type="pres">
      <dgm:prSet presAssocID="{6EF9CA27-569F-471A-BC9C-9B9AF6E4D0E9}" presName="triangle3" presStyleLbl="node1" presStyleIdx="2" presStyleCnt="4">
        <dgm:presLayoutVars>
          <dgm:bulletEnabled val="1"/>
        </dgm:presLayoutVars>
      </dgm:prSet>
      <dgm:spPr/>
    </dgm:pt>
    <dgm:pt modelId="{F05A1E74-C550-42D0-A73C-DB234EC6EFA0}" type="pres">
      <dgm:prSet presAssocID="{6EF9CA27-569F-471A-BC9C-9B9AF6E4D0E9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3EB10107-5CEA-4858-B9A8-0FC9051290BC}" srcId="{6EF9CA27-569F-471A-BC9C-9B9AF6E4D0E9}" destId="{C72DA51F-7FCF-41D2-B4D1-634FEE9B9EAF}" srcOrd="0" destOrd="0" parTransId="{C1121EE1-CBB1-4589-BEA4-9F28A2AB765B}" sibTransId="{7E3B218F-DC65-44E7-9980-57A51043AA44}"/>
    <dgm:cxn modelId="{FDC7731B-EAB3-430B-93D2-6F062A23A276}" type="presOf" srcId="{6EF9CA27-569F-471A-BC9C-9B9AF6E4D0E9}" destId="{E6DB8F2B-5AE3-4464-AB13-C32703E2A731}" srcOrd="0" destOrd="0" presId="urn:microsoft.com/office/officeart/2005/8/layout/pyramid4"/>
    <dgm:cxn modelId="{A2C5BD32-D644-47DC-80B4-E372312AAC9A}" srcId="{6EF9CA27-569F-471A-BC9C-9B9AF6E4D0E9}" destId="{D20845F5-92B6-4488-B1BE-854EAC22125A}" srcOrd="3" destOrd="0" parTransId="{A478D21D-6FBB-4B07-A0A5-AC1D5A85B812}" sibTransId="{ACBBD697-9A40-4ACD-A633-2F786A622E14}"/>
    <dgm:cxn modelId="{53FD0656-191D-42D2-BDA4-3E964C23DE9B}" type="presOf" srcId="{F194B2F7-FD73-406C-8CCD-DF98D63395F3}" destId="{A480FC6F-669E-42F2-941D-943B1DAD6489}" srcOrd="0" destOrd="0" presId="urn:microsoft.com/office/officeart/2005/8/layout/pyramid4"/>
    <dgm:cxn modelId="{FB62E771-862C-44CE-9CA8-2A44585B33F7}" type="presOf" srcId="{D20845F5-92B6-4488-B1BE-854EAC22125A}" destId="{F05A1E74-C550-42D0-A73C-DB234EC6EFA0}" srcOrd="0" destOrd="0" presId="urn:microsoft.com/office/officeart/2005/8/layout/pyramid4"/>
    <dgm:cxn modelId="{324FE5A3-8643-4C1F-931A-B31058F8283D}" srcId="{6EF9CA27-569F-471A-BC9C-9B9AF6E4D0E9}" destId="{F194B2F7-FD73-406C-8CCD-DF98D63395F3}" srcOrd="2" destOrd="0" parTransId="{616916B4-79B5-4780-9FA8-E248C96302C2}" sibTransId="{84253F93-E79A-4D77-A65D-B9F968851A54}"/>
    <dgm:cxn modelId="{6079CEAE-C822-440D-8641-CC8D9DC10597}" type="presOf" srcId="{60BDB999-043E-4611-9833-EDC1E59680FF}" destId="{839EB660-4B62-468C-B69E-DEE24D6547C8}" srcOrd="0" destOrd="0" presId="urn:microsoft.com/office/officeart/2005/8/layout/pyramid4"/>
    <dgm:cxn modelId="{DBFA79B2-FB10-4830-A76C-CF88CFF48A21}" type="presOf" srcId="{C72DA51F-7FCF-41D2-B4D1-634FEE9B9EAF}" destId="{987A3CEC-1F53-47BF-B6FE-48AABEF57A33}" srcOrd="0" destOrd="0" presId="urn:microsoft.com/office/officeart/2005/8/layout/pyramid4"/>
    <dgm:cxn modelId="{903C25C2-887A-4F43-BA5F-84CDD8827CE7}" srcId="{6EF9CA27-569F-471A-BC9C-9B9AF6E4D0E9}" destId="{60BDB999-043E-4611-9833-EDC1E59680FF}" srcOrd="1" destOrd="0" parTransId="{F12B173C-C7E7-480A-9913-A652DE3C4E89}" sibTransId="{0C3CECF7-3494-4F69-A841-4DBE2F0D30AA}"/>
    <dgm:cxn modelId="{CE9E3541-3B02-4E3F-97B8-6A5E80DB9F23}" type="presParOf" srcId="{E6DB8F2B-5AE3-4464-AB13-C32703E2A731}" destId="{987A3CEC-1F53-47BF-B6FE-48AABEF57A33}" srcOrd="0" destOrd="0" presId="urn:microsoft.com/office/officeart/2005/8/layout/pyramid4"/>
    <dgm:cxn modelId="{0E4B4020-901D-4DD6-90E8-5D14E0C9DCB7}" type="presParOf" srcId="{E6DB8F2B-5AE3-4464-AB13-C32703E2A731}" destId="{839EB660-4B62-468C-B69E-DEE24D6547C8}" srcOrd="1" destOrd="0" presId="urn:microsoft.com/office/officeart/2005/8/layout/pyramid4"/>
    <dgm:cxn modelId="{03884050-41BF-4786-9612-F42BACC5ADD2}" type="presParOf" srcId="{E6DB8F2B-5AE3-4464-AB13-C32703E2A731}" destId="{A480FC6F-669E-42F2-941D-943B1DAD6489}" srcOrd="2" destOrd="0" presId="urn:microsoft.com/office/officeart/2005/8/layout/pyramid4"/>
    <dgm:cxn modelId="{4D33EBDE-EF15-4B87-BC37-82165364AB61}" type="presParOf" srcId="{E6DB8F2B-5AE3-4464-AB13-C32703E2A731}" destId="{F05A1E74-C550-42D0-A73C-DB234EC6EFA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CAC25-03B3-46A9-B674-B8A05DD8180D}">
      <dsp:nvSpPr>
        <dsp:cNvPr id="0" name=""/>
        <dsp:cNvSpPr/>
      </dsp:nvSpPr>
      <dsp:spPr>
        <a:xfrm>
          <a:off x="3886211" y="2036683"/>
          <a:ext cx="2489279" cy="248927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DRS Business Engagement and Outreach</a:t>
          </a:r>
        </a:p>
      </dsp:txBody>
      <dsp:txXfrm>
        <a:off x="4386667" y="2619785"/>
        <a:ext cx="1488367" cy="1279541"/>
      </dsp:txXfrm>
    </dsp:sp>
    <dsp:sp modelId="{A5676C9F-0AD7-4C40-B5A3-C1F4FFA37332}">
      <dsp:nvSpPr>
        <dsp:cNvPr id="0" name=""/>
        <dsp:cNvSpPr/>
      </dsp:nvSpPr>
      <dsp:spPr>
        <a:xfrm>
          <a:off x="2440193" y="1448308"/>
          <a:ext cx="1810385" cy="181038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Needs Identified: Retention Services</a:t>
          </a:r>
        </a:p>
      </dsp:txBody>
      <dsp:txXfrm>
        <a:off x="2895963" y="1906833"/>
        <a:ext cx="898845" cy="893335"/>
      </dsp:txXfrm>
    </dsp:sp>
    <dsp:sp modelId="{4A8867D6-F522-478A-B325-EADEB4DD3797}">
      <dsp:nvSpPr>
        <dsp:cNvPr id="0" name=""/>
        <dsp:cNvSpPr/>
      </dsp:nvSpPr>
      <dsp:spPr>
        <a:xfrm rot="20700000">
          <a:off x="3454194" y="199327"/>
          <a:ext cx="1773807" cy="17738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Supports Provided and Stabilization Achieved</a:t>
          </a:r>
        </a:p>
      </dsp:txBody>
      <dsp:txXfrm rot="-20700000">
        <a:off x="3843242" y="588375"/>
        <a:ext cx="995711" cy="995711"/>
      </dsp:txXfrm>
    </dsp:sp>
    <dsp:sp modelId="{F7CF45D8-A455-4F1C-8F70-18F69A6AD6C1}">
      <dsp:nvSpPr>
        <dsp:cNvPr id="0" name=""/>
        <dsp:cNvSpPr/>
      </dsp:nvSpPr>
      <dsp:spPr>
        <a:xfrm>
          <a:off x="3700746" y="1658974"/>
          <a:ext cx="3186277" cy="3186277"/>
        </a:xfrm>
        <a:prstGeom prst="circularArrow">
          <a:avLst>
            <a:gd name="adj1" fmla="val 4687"/>
            <a:gd name="adj2" fmla="val 299029"/>
            <a:gd name="adj3" fmla="val 2523572"/>
            <a:gd name="adj4" fmla="val 1584541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F1C28-FDA9-4F74-8212-234FCCF6D393}">
      <dsp:nvSpPr>
        <dsp:cNvPr id="0" name=""/>
        <dsp:cNvSpPr/>
      </dsp:nvSpPr>
      <dsp:spPr>
        <a:xfrm>
          <a:off x="2119577" y="1046315"/>
          <a:ext cx="2315030" cy="23150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58342-8B9E-4C4D-AC27-8D62E0A7F098}">
      <dsp:nvSpPr>
        <dsp:cNvPr id="0" name=""/>
        <dsp:cNvSpPr/>
      </dsp:nvSpPr>
      <dsp:spPr>
        <a:xfrm>
          <a:off x="3043894" y="-190626"/>
          <a:ext cx="2496068" cy="249606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A3CEC-1F53-47BF-B6FE-48AABEF57A33}">
      <dsp:nvSpPr>
        <dsp:cNvPr id="0" name=""/>
        <dsp:cNvSpPr/>
      </dsp:nvSpPr>
      <dsp:spPr>
        <a:xfrm>
          <a:off x="2876550" y="0"/>
          <a:ext cx="2476499" cy="24764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Medical Records Worker: </a:t>
          </a:r>
          <a:r>
            <a:rPr lang="en-US" sz="1000" b="0" kern="1200" dirty="0"/>
            <a:t>“ I am now able to finish my tasks quicker and no longer worry about putting information in the wrong files. Can’t thank DRS enough”!</a:t>
          </a:r>
        </a:p>
      </dsp:txBody>
      <dsp:txXfrm>
        <a:off x="3495675" y="1238250"/>
        <a:ext cx="1238249" cy="1238249"/>
      </dsp:txXfrm>
    </dsp:sp>
    <dsp:sp modelId="{839EB660-4B62-468C-B69E-DEE24D6547C8}">
      <dsp:nvSpPr>
        <dsp:cNvPr id="0" name=""/>
        <dsp:cNvSpPr/>
      </dsp:nvSpPr>
      <dsp:spPr>
        <a:xfrm>
          <a:off x="1638300" y="2433061"/>
          <a:ext cx="2476499" cy="24764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Laundry Assistant: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“Eyes no longer get fatigued. Glasses are a life saver . I am very appreciative</a:t>
          </a:r>
          <a:r>
            <a:rPr lang="en-US" sz="1200" kern="1200" dirty="0"/>
            <a:t>”!!</a:t>
          </a:r>
        </a:p>
      </dsp:txBody>
      <dsp:txXfrm>
        <a:off x="2257425" y="3671311"/>
        <a:ext cx="1238249" cy="1238249"/>
      </dsp:txXfrm>
    </dsp:sp>
    <dsp:sp modelId="{A480FC6F-669E-42F2-941D-943B1DAD6489}">
      <dsp:nvSpPr>
        <dsp:cNvPr id="0" name=""/>
        <dsp:cNvSpPr/>
      </dsp:nvSpPr>
      <dsp:spPr>
        <a:xfrm rot="10800000">
          <a:off x="2876550" y="2476499"/>
          <a:ext cx="2476499" cy="24764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CNA</a:t>
          </a:r>
          <a:r>
            <a:rPr lang="en-US" sz="1000" kern="1200" dirty="0"/>
            <a:t> received Cataract Surgery: “ I can look down the halls and see every resident and color. Thank God for Kathy and DRS”!</a:t>
          </a:r>
        </a:p>
      </dsp:txBody>
      <dsp:txXfrm rot="10800000">
        <a:off x="3495675" y="2476499"/>
        <a:ext cx="1238249" cy="1238249"/>
      </dsp:txXfrm>
    </dsp:sp>
    <dsp:sp modelId="{F05A1E74-C550-42D0-A73C-DB234EC6EFA0}">
      <dsp:nvSpPr>
        <dsp:cNvPr id="0" name=""/>
        <dsp:cNvSpPr/>
      </dsp:nvSpPr>
      <dsp:spPr>
        <a:xfrm>
          <a:off x="4114800" y="2476499"/>
          <a:ext cx="2476499" cy="247649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Dietary Worker: </a:t>
          </a:r>
          <a:r>
            <a:rPr lang="en-US" sz="1000" b="0" kern="1200" dirty="0"/>
            <a:t>“I have no problem seeing dishes, spills or recipes. Can’t thank DRS enough”!</a:t>
          </a:r>
        </a:p>
      </dsp:txBody>
      <dsp:txXfrm>
        <a:off x="4733925" y="3714749"/>
        <a:ext cx="1238249" cy="1238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7AA375C4-2C2C-43B2-A4B3-39F3B80D61ED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1738"/>
            <a:ext cx="3043343" cy="46577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8DDE314-F855-43F7-8FC0-5432BA4C3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4F3860F-1590-42E4-8F48-0BF540F7DF7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2FD5548-1E7D-4215-A99C-363D8B8C8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AF09-6CFF-4C45-A9D1-4816478940E9}" type="datetimeFigureOut">
              <a:rPr lang="en-US" smtClean="0"/>
              <a:pPr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0ACA6-0647-4A8E-A3D8-CA95A25AE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922-5711-4479-8D9D-4BC4FE0A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JDVRTAC Business Engagement </a:t>
            </a:r>
            <a:br>
              <a:rPr lang="en-US" sz="3600" dirty="0"/>
            </a:br>
            <a:r>
              <a:rPr lang="en-US" sz="3600" dirty="0"/>
              <a:t>Learning Collaborative: </a:t>
            </a:r>
            <a:br>
              <a:rPr lang="en-US" sz="3600" dirty="0"/>
            </a:br>
            <a:r>
              <a:rPr lang="en-US" sz="3600" dirty="0"/>
              <a:t>Illinois Outcomes and Successes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by John Marchioro</a:t>
            </a:r>
            <a:br>
              <a:rPr lang="en-US" sz="2000" dirty="0"/>
            </a:br>
            <a:r>
              <a:rPr lang="en-US" sz="2000" dirty="0"/>
              <a:t>DHS Division of Rehabilitation </a:t>
            </a:r>
            <a:br>
              <a:rPr lang="en-US" sz="2000" dirty="0"/>
            </a:br>
            <a:r>
              <a:rPr lang="en-US" sz="2000" dirty="0"/>
              <a:t>Staff Development</a:t>
            </a:r>
            <a:br>
              <a:rPr lang="en-US" sz="2000" dirty="0"/>
            </a:br>
            <a:r>
              <a:rPr lang="en-US" sz="2000" dirty="0"/>
              <a:t>August 2018</a:t>
            </a:r>
            <a:br>
              <a:rPr lang="en-US" dirty="0"/>
            </a:b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0332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840E-7E5B-4BA9-9B66-D7C485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Moving Forward!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BD92-41D2-4874-A458-9471A5C1B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Improved business engagement screen</a:t>
            </a:r>
          </a:p>
          <a:p>
            <a:pPr lvl="1"/>
            <a:r>
              <a:rPr lang="en-US" dirty="0"/>
              <a:t>Ongoing outreach and collaboration opportunities for staff</a:t>
            </a:r>
          </a:p>
          <a:p>
            <a:pPr lvl="2"/>
            <a:r>
              <a:rPr lang="en-US" dirty="0"/>
              <a:t>WINTAC</a:t>
            </a:r>
          </a:p>
          <a:p>
            <a:pPr lvl="2"/>
            <a:r>
              <a:rPr lang="en-US" dirty="0"/>
              <a:t>Panel presentations</a:t>
            </a:r>
          </a:p>
          <a:p>
            <a:pPr lvl="2"/>
            <a:r>
              <a:rPr lang="en-US" dirty="0"/>
              <a:t>Recommendations for continuous improvement</a:t>
            </a:r>
          </a:p>
          <a:p>
            <a:pPr lvl="2"/>
            <a:r>
              <a:rPr lang="en-US" dirty="0"/>
              <a:t>Data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9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3D73-3511-4A86-8AFD-4FD46672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WIOA Collaboration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DA7-8A9A-445E-9005-F0BFE16E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Integrated business services team framework</a:t>
            </a:r>
          </a:p>
          <a:p>
            <a:pPr>
              <a:buFontTx/>
              <a:buChar char="-"/>
            </a:pPr>
            <a:r>
              <a:rPr lang="en-US" dirty="0"/>
              <a:t>Sharing of curriculum with other core partners</a:t>
            </a:r>
          </a:p>
          <a:p>
            <a:pPr>
              <a:buFontTx/>
              <a:buChar char="-"/>
            </a:pPr>
            <a:r>
              <a:rPr lang="en-US" dirty="0"/>
              <a:t>Regional Business engagement trainings highlighting our staff and their relationships with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5FDE-DA7E-452B-B80D-29FD7F8FC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is Improving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3F7-3897-4C48-9D17-B081D3D7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dirty="0"/>
              <a:t>Business cards</a:t>
            </a:r>
          </a:p>
          <a:p>
            <a:pPr>
              <a:buFontTx/>
              <a:buChar char="-"/>
            </a:pPr>
            <a:r>
              <a:rPr lang="en-US" sz="2800" dirty="0"/>
              <a:t>Marketing Brochure</a:t>
            </a:r>
          </a:p>
          <a:p>
            <a:pPr>
              <a:buFontTx/>
              <a:buChar char="-"/>
            </a:pPr>
            <a:r>
              <a:rPr lang="en-US" sz="2800" dirty="0"/>
              <a:t>Social media approach</a:t>
            </a:r>
          </a:p>
          <a:p>
            <a:pPr lvl="1">
              <a:buFontTx/>
              <a:buChar char="-"/>
            </a:pPr>
            <a:r>
              <a:rPr lang="en-US" dirty="0"/>
              <a:t>Twitter</a:t>
            </a:r>
          </a:p>
          <a:p>
            <a:pPr lvl="1">
              <a:buFontTx/>
              <a:buChar char="-"/>
            </a:pPr>
            <a:r>
              <a:rPr lang="en-US" dirty="0"/>
              <a:t>FB</a:t>
            </a:r>
          </a:p>
          <a:p>
            <a:pPr lvl="1">
              <a:buFontTx/>
              <a:buChar char="-"/>
            </a:pPr>
            <a:r>
              <a:rPr lang="en-US" dirty="0"/>
              <a:t>DRS Success</a:t>
            </a:r>
          </a:p>
          <a:p>
            <a:pPr lvl="1">
              <a:buFontTx/>
              <a:buChar char="-"/>
            </a:pPr>
            <a:r>
              <a:rPr lang="en-US" dirty="0"/>
              <a:t>Other media</a:t>
            </a:r>
          </a:p>
          <a:p>
            <a:pPr>
              <a:buFontTx/>
              <a:buChar char="-"/>
            </a:pPr>
            <a:r>
              <a:rPr lang="en-US" sz="2800" dirty="0"/>
              <a:t>State Rehabilitation Council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0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C0A8-FF6F-4539-A0C2-071D523A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Success Story: </a:t>
            </a:r>
            <a:br>
              <a:rPr lang="en-US" dirty="0"/>
            </a:br>
            <a:r>
              <a:rPr lang="en-US" dirty="0"/>
              <a:t>Scott County Nursing Center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223846-0E15-4BFC-BA28-807A43E5C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2477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47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80C3-FC50-48CF-9F72-46AF38BF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Testimonials of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A798D9-9A67-430B-88C1-A5E22479C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852641"/>
              </p:ext>
            </p:extLst>
          </p:nvPr>
        </p:nvGraphicFramePr>
        <p:xfrm>
          <a:off x="457200" y="1143000"/>
          <a:ext cx="8229600" cy="495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98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705B-2B95-41D9-BBC5-B138F288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DRS Primary Goal: Develop an </a:t>
            </a:r>
            <a:br>
              <a:rPr lang="en-US" sz="2800" dirty="0"/>
            </a:br>
            <a:r>
              <a:rPr lang="en-US" sz="2800" dirty="0"/>
              <a:t>Agency-Wide Business Engagement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0F84-1446-4C6A-BE03-5A640606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 main objectives:</a:t>
            </a:r>
          </a:p>
          <a:p>
            <a:pPr lvl="1"/>
            <a:r>
              <a:rPr lang="en-US" sz="2000" dirty="0"/>
              <a:t>1. To determine roles and functions, learning objectives, and performance measures of Business Engagement Team statewide; </a:t>
            </a:r>
          </a:p>
          <a:p>
            <a:pPr lvl="1"/>
            <a:r>
              <a:rPr lang="en-US" sz="2000" dirty="0"/>
              <a:t>2. To provide training on business relations with demonstrated skill gains to at least 45 DRS field-level staff; </a:t>
            </a:r>
          </a:p>
          <a:p>
            <a:pPr lvl="1"/>
            <a:r>
              <a:rPr lang="en-US" sz="2000" dirty="0"/>
              <a:t>3. To establish successful relationships with 20 business entities during the 12-month period; </a:t>
            </a:r>
          </a:p>
          <a:p>
            <a:pPr lvl="1"/>
            <a:r>
              <a:rPr lang="en-US" sz="2000" dirty="0"/>
              <a:t>4. To achieve at least 50 successful employment outcomes for VR program customers at those businesses; and </a:t>
            </a:r>
          </a:p>
          <a:p>
            <a:pPr lvl="1"/>
            <a:r>
              <a:rPr lang="en-US" sz="2000" dirty="0"/>
              <a:t>5. To create an employer database with linkages to the DRS customer data system.</a:t>
            </a:r>
          </a:p>
        </p:txBody>
      </p:sp>
    </p:spTree>
    <p:extLst>
      <p:ext uri="{BB962C8B-B14F-4D97-AF65-F5344CB8AC3E}">
        <p14:creationId xmlns:p14="http://schemas.microsoft.com/office/powerpoint/2010/main" val="52345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0B6-F093-4DD1-BF90-F1379924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1: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9C94-836A-454B-AA7E-85E58EA6A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Coordination of core team- staff from all levels</a:t>
            </a:r>
          </a:p>
          <a:p>
            <a:pPr lvl="1"/>
            <a:r>
              <a:rPr lang="en-US" dirty="0"/>
              <a:t>Review of ERS/RC job descriptions</a:t>
            </a:r>
          </a:p>
          <a:p>
            <a:pPr lvl="1"/>
            <a:r>
              <a:rPr lang="en-US" dirty="0"/>
              <a:t>Identify staff for 2 cohorts</a:t>
            </a:r>
          </a:p>
          <a:p>
            <a:pPr lvl="1"/>
            <a:r>
              <a:rPr lang="en-US" dirty="0"/>
              <a:t>Staff survey developed and distributed</a:t>
            </a:r>
          </a:p>
          <a:p>
            <a:pPr lvl="1"/>
            <a:r>
              <a:rPr lang="en-US" dirty="0"/>
              <a:t>Develop mission statement, mission vision and values and role and functions of </a:t>
            </a:r>
            <a:r>
              <a:rPr lang="en-US" b="1" dirty="0"/>
              <a:t>B</a:t>
            </a:r>
            <a:r>
              <a:rPr lang="en-US" dirty="0"/>
              <a:t>usiness </a:t>
            </a:r>
            <a:r>
              <a:rPr lang="en-US" b="1" dirty="0"/>
              <a:t>E</a:t>
            </a:r>
            <a:r>
              <a:rPr lang="en-US" dirty="0"/>
              <a:t>ngagement </a:t>
            </a:r>
            <a:r>
              <a:rPr lang="en-US" b="1" dirty="0"/>
              <a:t>S</a:t>
            </a:r>
            <a:r>
              <a:rPr lang="en-US" dirty="0"/>
              <a:t>ervices </a:t>
            </a:r>
            <a:r>
              <a:rPr lang="en-US" b="1" dirty="0"/>
              <a:t>T</a:t>
            </a:r>
            <a:r>
              <a:rPr lang="en-US" dirty="0"/>
              <a:t>eam </a:t>
            </a:r>
            <a:r>
              <a:rPr lang="en-US" b="1" dirty="0"/>
              <a:t>(BEST)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7B1C-379F-469C-AAB6-198253AB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2: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C9D82-9369-49F0-AE51-604D4C73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1"/>
            <a:r>
              <a:rPr lang="en-US" dirty="0"/>
              <a:t>Reviewed staff surveys and Developed curriculum based off survey</a:t>
            </a:r>
          </a:p>
          <a:p>
            <a:pPr lvl="1"/>
            <a:r>
              <a:rPr lang="en-US" dirty="0"/>
              <a:t>Diverse curriculum that also included peer to peer and core WIOA partner participation</a:t>
            </a:r>
          </a:p>
          <a:p>
            <a:pPr lvl="1"/>
            <a:r>
              <a:rPr lang="en-US" dirty="0"/>
              <a:t>Post survey provided to gauge level of understanding</a:t>
            </a:r>
          </a:p>
          <a:p>
            <a:pPr lvl="1"/>
            <a:r>
              <a:rPr lang="en-US" dirty="0"/>
              <a:t>100 staff trained and subsequently  all VR counselors, supervisors and ERS staff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1DFE-E8B9-4F78-8F4D-E5BF3B76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3: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297B-D57D-4944-B3C3-19801311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Staff developed goals for BE outreach </a:t>
            </a:r>
          </a:p>
          <a:p>
            <a:pPr lvl="1"/>
            <a:r>
              <a:rPr lang="en-US" dirty="0"/>
              <a:t>Focus on quality of engagement not quantity</a:t>
            </a:r>
          </a:p>
          <a:p>
            <a:pPr lvl="1"/>
            <a:r>
              <a:rPr lang="en-US" dirty="0"/>
              <a:t>Used what works best  for their area/office</a:t>
            </a:r>
          </a:p>
          <a:p>
            <a:pPr lvl="1"/>
            <a:r>
              <a:rPr lang="en-US" dirty="0"/>
              <a:t>Regional flexibility</a:t>
            </a:r>
          </a:p>
          <a:p>
            <a:pPr lvl="1"/>
            <a:r>
              <a:rPr lang="en-US" dirty="0"/>
              <a:t>Work with Core WIOA Partners</a:t>
            </a:r>
          </a:p>
          <a:p>
            <a:pPr lvl="1"/>
            <a:r>
              <a:rPr lang="en-US" dirty="0"/>
              <a:t>Approximately 160 businesses contacted statewide</a:t>
            </a:r>
          </a:p>
        </p:txBody>
      </p:sp>
    </p:spTree>
    <p:extLst>
      <p:ext uri="{BB962C8B-B14F-4D97-AF65-F5344CB8AC3E}">
        <p14:creationId xmlns:p14="http://schemas.microsoft.com/office/powerpoint/2010/main" val="208779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C7DF-5C67-44B6-9C2A-258B20B9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4: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DFA2-5DC1-42DF-B6D5-D2C1B2E9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Staff utilized training materials to do business engagement outreach </a:t>
            </a:r>
          </a:p>
          <a:p>
            <a:pPr lvl="1"/>
            <a:r>
              <a:rPr lang="en-US" dirty="0"/>
              <a:t>Staff partnered with WIOA IDES Business Services Teams to coordinate business outreach</a:t>
            </a:r>
          </a:p>
          <a:p>
            <a:pPr lvl="1"/>
            <a:r>
              <a:rPr lang="en-US" dirty="0"/>
              <a:t>Staff have continued to participate in BEST groups regionally to discuss outreach activities and share best practice ideas</a:t>
            </a:r>
          </a:p>
          <a:p>
            <a:pPr lvl="1"/>
            <a:r>
              <a:rPr lang="en-US" dirty="0"/>
              <a:t>As of November 2017 documented placements hit 51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51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7610-89B3-4069-8F8E-464A60B2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5: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1257-13BB-4AEF-B7A1-789D4D2A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1"/>
            <a:r>
              <a:rPr lang="en-US" dirty="0"/>
              <a:t>Developed internally via collaboration between core team members and IT staff</a:t>
            </a:r>
          </a:p>
          <a:p>
            <a:pPr lvl="1"/>
            <a:r>
              <a:rPr lang="en-US" dirty="0"/>
              <a:t>Based on 17 core services to businesses provided by DRS staff</a:t>
            </a:r>
          </a:p>
          <a:p>
            <a:pPr lvl="1"/>
            <a:r>
              <a:rPr lang="en-US" dirty="0"/>
              <a:t>Track new BEST driven businesses, track contacts and services to businesses and placements of DRS customers</a:t>
            </a:r>
          </a:p>
          <a:p>
            <a:pPr lvl="1"/>
            <a:r>
              <a:rPr lang="en-US" dirty="0"/>
              <a:t>Streamline communication between staff regarding business outreach</a:t>
            </a:r>
          </a:p>
        </p:txBody>
      </p:sp>
    </p:spTree>
    <p:extLst>
      <p:ext uri="{BB962C8B-B14F-4D97-AF65-F5344CB8AC3E}">
        <p14:creationId xmlns:p14="http://schemas.microsoft.com/office/powerpoint/2010/main" val="136213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B706-8535-416E-AA1C-E8C241A8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4F81-10DE-4E7E-8402-83A56A0FA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89</a:t>
            </a:r>
            <a:r>
              <a:rPr lang="en-US" sz="2400" dirty="0"/>
              <a:t> placements at businesses identified in the business engagement portal have now been documented</a:t>
            </a:r>
          </a:p>
          <a:p>
            <a:pPr lvl="1"/>
            <a:r>
              <a:rPr lang="en-US" sz="2400" dirty="0"/>
              <a:t>11/16-5/17 – 25 placements</a:t>
            </a:r>
          </a:p>
          <a:p>
            <a:pPr lvl="1"/>
            <a:r>
              <a:rPr lang="en-US" sz="2400" dirty="0"/>
              <a:t>6/17-12/17 – 29 placements – </a:t>
            </a:r>
            <a:r>
              <a:rPr lang="en-US" sz="2400" b="1" dirty="0"/>
              <a:t>16% increase</a:t>
            </a:r>
          </a:p>
          <a:p>
            <a:pPr lvl="1"/>
            <a:r>
              <a:rPr lang="en-US" sz="2400" dirty="0"/>
              <a:t>1/18-7/28 – 35 placements. This is a </a:t>
            </a:r>
            <a:r>
              <a:rPr lang="en-US" sz="2400" b="1" dirty="0"/>
              <a:t>40% increase </a:t>
            </a:r>
            <a:r>
              <a:rPr lang="en-US" sz="2400" dirty="0"/>
              <a:t>over the first reporting period and a </a:t>
            </a:r>
            <a:r>
              <a:rPr lang="en-US" sz="2400" b="1" dirty="0"/>
              <a:t>20% increase </a:t>
            </a:r>
            <a:r>
              <a:rPr lang="en-US" sz="2400" dirty="0"/>
              <a:t>over the last reporting period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7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2AA5-47C6-4968-A699-15898C81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0AE6-4265-4B19-9C72-43D37D92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Business Engagement training was opened up to all DRS counselors, supervisors and ERS staff who wanted to receive it. Almost all these staff have now been trained.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5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610</Words>
  <Application>Microsoft Macintosh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JDVRTAC Business Engagement  Learning Collaborative:  Illinois Outcomes and Successes   by John Marchioro DHS Division of Rehabilitation  Staff Development August 2018   </vt:lpstr>
      <vt:lpstr>DRS Primary Goal: Develop an  Agency-Wide Business Engagement Strategy</vt:lpstr>
      <vt:lpstr>Objective 1: Accomplished</vt:lpstr>
      <vt:lpstr>Objective 2: Accomplished</vt:lpstr>
      <vt:lpstr>Objective 3: Accomplished</vt:lpstr>
      <vt:lpstr>Objective 4: Accomplished</vt:lpstr>
      <vt:lpstr>Objective 5: Accomplished</vt:lpstr>
      <vt:lpstr>Updates</vt:lpstr>
      <vt:lpstr>Updates</vt:lpstr>
      <vt:lpstr>Keep Moving Forward!</vt:lpstr>
      <vt:lpstr>  WIOA Collaboration </vt:lpstr>
      <vt:lpstr>Marketing is Improving</vt:lpstr>
      <vt:lpstr>Success Story:  Scott County Nursing Center</vt:lpstr>
      <vt:lpstr>Testimonials of Customers</vt:lpstr>
    </vt:vector>
  </TitlesOfParts>
  <Company>State of Illinois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SecondaryTraining and Related Services</dc:title>
  <dc:creator>State of Illinois</dc:creator>
  <cp:lastModifiedBy>DeBrittany Mitchell</cp:lastModifiedBy>
  <cp:revision>337</cp:revision>
  <dcterms:created xsi:type="dcterms:W3CDTF">2012-05-29T18:28:37Z</dcterms:created>
  <dcterms:modified xsi:type="dcterms:W3CDTF">2018-08-07T23:27:58Z</dcterms:modified>
</cp:coreProperties>
</file>