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2"/>
  </p:notesMasterIdLst>
  <p:sldIdLst>
    <p:sldId id="257" r:id="rId5"/>
    <p:sldId id="266" r:id="rId6"/>
    <p:sldId id="261" r:id="rId7"/>
    <p:sldId id="267" r:id="rId8"/>
    <p:sldId id="262" r:id="rId9"/>
    <p:sldId id="278" r:id="rId10"/>
    <p:sldId id="309" r:id="rId11"/>
    <p:sldId id="302" r:id="rId12"/>
    <p:sldId id="303" r:id="rId13"/>
    <p:sldId id="304" r:id="rId14"/>
    <p:sldId id="305" r:id="rId15"/>
    <p:sldId id="306" r:id="rId16"/>
    <p:sldId id="271" r:id="rId17"/>
    <p:sldId id="272" r:id="rId18"/>
    <p:sldId id="281" r:id="rId19"/>
    <p:sldId id="279" r:id="rId20"/>
    <p:sldId id="280" r:id="rId21"/>
    <p:sldId id="273" r:id="rId22"/>
    <p:sldId id="310" r:id="rId23"/>
    <p:sldId id="287" r:id="rId24"/>
    <p:sldId id="274" r:id="rId25"/>
    <p:sldId id="308" r:id="rId26"/>
    <p:sldId id="288" r:id="rId27"/>
    <p:sldId id="311" r:id="rId28"/>
    <p:sldId id="313" r:id="rId29"/>
    <p:sldId id="289" r:id="rId30"/>
    <p:sldId id="290" r:id="rId31"/>
    <p:sldId id="291" r:id="rId32"/>
    <p:sldId id="292" r:id="rId33"/>
    <p:sldId id="312" r:id="rId34"/>
    <p:sldId id="276" r:id="rId35"/>
    <p:sldId id="282" r:id="rId36"/>
    <p:sldId id="285" r:id="rId37"/>
    <p:sldId id="314" r:id="rId38"/>
    <p:sldId id="277" r:id="rId39"/>
    <p:sldId id="315" r:id="rId40"/>
    <p:sldId id="31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0" autoAdjust="0"/>
    <p:restoredTop sz="91753" autoAdjust="0"/>
  </p:normalViewPr>
  <p:slideViewPr>
    <p:cSldViewPr snapToGrid="0">
      <p:cViewPr varScale="1">
        <p:scale>
          <a:sx n="90" d="100"/>
          <a:sy n="90" d="100"/>
        </p:scale>
        <p:origin x="920" y="-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B23383-30CF-114E-90D9-AB3B5F32BAE1}" type="doc">
      <dgm:prSet loTypeId="urn:microsoft.com/office/officeart/2005/8/layout/hChevron3" loCatId="" qsTypeId="urn:microsoft.com/office/officeart/2005/8/quickstyle/simple4" qsCatId="simple" csTypeId="urn:microsoft.com/office/officeart/2005/8/colors/colorful1" csCatId="colorful" phldr="1"/>
      <dgm:spPr/>
      <dgm:t>
        <a:bodyPr/>
        <a:lstStyle/>
        <a:p>
          <a:endParaRPr lang="en-US"/>
        </a:p>
      </dgm:t>
    </dgm:pt>
    <dgm:pt modelId="{EB398F28-DECA-534A-B284-813DEA914F14}">
      <dgm:prSet/>
      <dgm:spPr>
        <a:solidFill>
          <a:schemeClr val="bg2">
            <a:lumMod val="40000"/>
            <a:lumOff val="60000"/>
          </a:schemeClr>
        </a:solidFill>
        <a:ln>
          <a:solidFill>
            <a:schemeClr val="accent1"/>
          </a:solidFill>
        </a:ln>
      </dgm:spPr>
      <dgm:t>
        <a:bodyPr/>
        <a:lstStyle/>
        <a:p>
          <a:pPr rtl="0"/>
          <a:r>
            <a:rPr lang="en-US" dirty="0">
              <a:solidFill>
                <a:srgbClr val="000000"/>
              </a:solidFill>
            </a:rPr>
            <a:t>Expand # PWD participating in Career Pathways</a:t>
          </a:r>
        </a:p>
      </dgm:t>
    </dgm:pt>
    <dgm:pt modelId="{9377F853-D56D-2A45-8F23-CA1E9CDB4E8B}" type="parTrans" cxnId="{9ECE5199-C8DD-1146-BF05-279BF10E658D}">
      <dgm:prSet/>
      <dgm:spPr/>
      <dgm:t>
        <a:bodyPr/>
        <a:lstStyle/>
        <a:p>
          <a:endParaRPr lang="en-US"/>
        </a:p>
      </dgm:t>
    </dgm:pt>
    <dgm:pt modelId="{A4507514-2C28-434B-A613-5152B3A3F76A}" type="sibTrans" cxnId="{9ECE5199-C8DD-1146-BF05-279BF10E658D}">
      <dgm:prSet/>
      <dgm:spPr/>
      <dgm:t>
        <a:bodyPr/>
        <a:lstStyle/>
        <a:p>
          <a:endParaRPr lang="en-US"/>
        </a:p>
      </dgm:t>
    </dgm:pt>
    <dgm:pt modelId="{C6C837EC-32DE-0340-A24C-FBA0AC0A002D}">
      <dgm:prSet/>
      <dgm:spPr>
        <a:solidFill>
          <a:schemeClr val="accent3">
            <a:lumMod val="20000"/>
            <a:lumOff val="80000"/>
          </a:schemeClr>
        </a:solidFill>
        <a:ln>
          <a:solidFill>
            <a:schemeClr val="accent1"/>
          </a:solidFill>
        </a:ln>
      </dgm:spPr>
      <dgm:t>
        <a:bodyPr/>
        <a:lstStyle/>
        <a:p>
          <a:pPr rtl="0"/>
          <a:r>
            <a:rPr lang="en-US" dirty="0">
              <a:solidFill>
                <a:srgbClr val="000000"/>
              </a:solidFill>
            </a:rPr>
            <a:t>Increase # of credential realized by PWD</a:t>
          </a:r>
        </a:p>
      </dgm:t>
    </dgm:pt>
    <dgm:pt modelId="{AC8C8EFD-C9F7-1747-B456-8BD4F00D3CF4}" type="parTrans" cxnId="{9CDE9C05-06B4-1740-8CEB-6A428F69CFCA}">
      <dgm:prSet/>
      <dgm:spPr/>
      <dgm:t>
        <a:bodyPr/>
        <a:lstStyle/>
        <a:p>
          <a:endParaRPr lang="en-US"/>
        </a:p>
      </dgm:t>
    </dgm:pt>
    <dgm:pt modelId="{FE77F5F1-2D09-DB43-9D5A-35EEA285BE80}" type="sibTrans" cxnId="{9CDE9C05-06B4-1740-8CEB-6A428F69CFCA}">
      <dgm:prSet/>
      <dgm:spPr/>
      <dgm:t>
        <a:bodyPr/>
        <a:lstStyle/>
        <a:p>
          <a:endParaRPr lang="en-US"/>
        </a:p>
      </dgm:t>
    </dgm:pt>
    <dgm:pt modelId="{6FD3C481-19B6-5743-AE62-D56A50089B78}">
      <dgm:prSet/>
      <dgm:spPr>
        <a:solidFill>
          <a:schemeClr val="accent4">
            <a:lumMod val="20000"/>
            <a:lumOff val="80000"/>
          </a:schemeClr>
        </a:solidFill>
        <a:ln>
          <a:solidFill>
            <a:srgbClr val="073779"/>
          </a:solidFill>
        </a:ln>
      </dgm:spPr>
      <dgm:t>
        <a:bodyPr/>
        <a:lstStyle/>
        <a:p>
          <a:pPr rtl="0"/>
          <a:r>
            <a:rPr lang="en-US" dirty="0">
              <a:solidFill>
                <a:srgbClr val="000000"/>
              </a:solidFill>
            </a:rPr>
            <a:t>Ensure legacy of effort</a:t>
          </a:r>
        </a:p>
      </dgm:t>
    </dgm:pt>
    <dgm:pt modelId="{6394A5DE-2997-B240-BCC1-202E69ABC7DE}" type="parTrans" cxnId="{351A64B0-00C1-F44D-BA80-A924134BAC34}">
      <dgm:prSet/>
      <dgm:spPr/>
      <dgm:t>
        <a:bodyPr/>
        <a:lstStyle/>
        <a:p>
          <a:endParaRPr lang="en-US"/>
        </a:p>
      </dgm:t>
    </dgm:pt>
    <dgm:pt modelId="{CBE8A433-5E86-5A41-B811-6C254145BD81}" type="sibTrans" cxnId="{351A64B0-00C1-F44D-BA80-A924134BAC34}">
      <dgm:prSet/>
      <dgm:spPr/>
      <dgm:t>
        <a:bodyPr/>
        <a:lstStyle/>
        <a:p>
          <a:endParaRPr lang="en-US"/>
        </a:p>
      </dgm:t>
    </dgm:pt>
    <dgm:pt modelId="{762806DE-38D3-1B4E-A0C3-9193D7F44617}">
      <dgm:prSet/>
      <dgm:spPr>
        <a:solidFill>
          <a:schemeClr val="accent6">
            <a:lumMod val="20000"/>
            <a:lumOff val="80000"/>
          </a:schemeClr>
        </a:solidFill>
        <a:ln>
          <a:solidFill>
            <a:srgbClr val="073779"/>
          </a:solidFill>
        </a:ln>
      </dgm:spPr>
      <dgm:t>
        <a:bodyPr/>
        <a:lstStyle/>
        <a:p>
          <a:pPr rtl="0"/>
          <a:r>
            <a:rPr lang="en-US" dirty="0">
              <a:solidFill>
                <a:srgbClr val="000000"/>
              </a:solidFill>
            </a:rPr>
            <a:t>Sustain a culture of career development</a:t>
          </a:r>
        </a:p>
      </dgm:t>
    </dgm:pt>
    <dgm:pt modelId="{D75D0CDE-30B0-6B44-9EBD-EBA96D86FF19}" type="parTrans" cxnId="{C1945895-296F-2345-99B1-C064A53F194D}">
      <dgm:prSet/>
      <dgm:spPr/>
      <dgm:t>
        <a:bodyPr/>
        <a:lstStyle/>
        <a:p>
          <a:endParaRPr lang="en-US"/>
        </a:p>
      </dgm:t>
    </dgm:pt>
    <dgm:pt modelId="{49D4C7C9-3A6E-1647-973E-73A8A6558B23}" type="sibTrans" cxnId="{C1945895-296F-2345-99B1-C064A53F194D}">
      <dgm:prSet/>
      <dgm:spPr/>
      <dgm:t>
        <a:bodyPr/>
        <a:lstStyle/>
        <a:p>
          <a:endParaRPr lang="en-US"/>
        </a:p>
      </dgm:t>
    </dgm:pt>
    <dgm:pt modelId="{9662936B-8EAB-6B42-930F-9D97C1060CC9}" type="pres">
      <dgm:prSet presAssocID="{B3B23383-30CF-114E-90D9-AB3B5F32BAE1}" presName="Name0" presStyleCnt="0">
        <dgm:presLayoutVars>
          <dgm:dir/>
          <dgm:resizeHandles val="exact"/>
        </dgm:presLayoutVars>
      </dgm:prSet>
      <dgm:spPr/>
    </dgm:pt>
    <dgm:pt modelId="{517BE174-BAE6-0948-B0A4-1A9F3D84393B}" type="pres">
      <dgm:prSet presAssocID="{EB398F28-DECA-534A-B284-813DEA914F14}" presName="parTxOnly" presStyleLbl="node1" presStyleIdx="0" presStyleCnt="4">
        <dgm:presLayoutVars>
          <dgm:bulletEnabled val="1"/>
        </dgm:presLayoutVars>
      </dgm:prSet>
      <dgm:spPr/>
    </dgm:pt>
    <dgm:pt modelId="{7108A33B-59DA-4A49-A247-3B5A53EF6C0C}" type="pres">
      <dgm:prSet presAssocID="{A4507514-2C28-434B-A613-5152B3A3F76A}" presName="parSpace" presStyleCnt="0"/>
      <dgm:spPr/>
    </dgm:pt>
    <dgm:pt modelId="{9B5B72D7-9D06-4E4B-A12E-BD80BE7A80B6}" type="pres">
      <dgm:prSet presAssocID="{C6C837EC-32DE-0340-A24C-FBA0AC0A002D}" presName="parTxOnly" presStyleLbl="node1" presStyleIdx="1" presStyleCnt="4">
        <dgm:presLayoutVars>
          <dgm:bulletEnabled val="1"/>
        </dgm:presLayoutVars>
      </dgm:prSet>
      <dgm:spPr/>
    </dgm:pt>
    <dgm:pt modelId="{C50BAAD9-D05C-EB48-8AC8-506F66004AFE}" type="pres">
      <dgm:prSet presAssocID="{FE77F5F1-2D09-DB43-9D5A-35EEA285BE80}" presName="parSpace" presStyleCnt="0"/>
      <dgm:spPr/>
    </dgm:pt>
    <dgm:pt modelId="{A3EFBE08-0397-874A-A70A-D259B492DDB4}" type="pres">
      <dgm:prSet presAssocID="{6FD3C481-19B6-5743-AE62-D56A50089B78}" presName="parTxOnly" presStyleLbl="node1" presStyleIdx="2" presStyleCnt="4">
        <dgm:presLayoutVars>
          <dgm:bulletEnabled val="1"/>
        </dgm:presLayoutVars>
      </dgm:prSet>
      <dgm:spPr/>
    </dgm:pt>
    <dgm:pt modelId="{FC714E01-8B4D-D844-BCCF-6B06EB90C30F}" type="pres">
      <dgm:prSet presAssocID="{CBE8A433-5E86-5A41-B811-6C254145BD81}" presName="parSpace" presStyleCnt="0"/>
      <dgm:spPr/>
    </dgm:pt>
    <dgm:pt modelId="{2DD0CC04-2E02-E648-8A33-D9B53FCE9D66}" type="pres">
      <dgm:prSet presAssocID="{762806DE-38D3-1B4E-A0C3-9193D7F44617}" presName="parTxOnly" presStyleLbl="node1" presStyleIdx="3" presStyleCnt="4">
        <dgm:presLayoutVars>
          <dgm:bulletEnabled val="1"/>
        </dgm:presLayoutVars>
      </dgm:prSet>
      <dgm:spPr/>
    </dgm:pt>
  </dgm:ptLst>
  <dgm:cxnLst>
    <dgm:cxn modelId="{9CDE9C05-06B4-1740-8CEB-6A428F69CFCA}" srcId="{B3B23383-30CF-114E-90D9-AB3B5F32BAE1}" destId="{C6C837EC-32DE-0340-A24C-FBA0AC0A002D}" srcOrd="1" destOrd="0" parTransId="{AC8C8EFD-C9F7-1747-B456-8BD4F00D3CF4}" sibTransId="{FE77F5F1-2D09-DB43-9D5A-35EEA285BE80}"/>
    <dgm:cxn modelId="{33779F07-088F-F84E-B834-813A85AAC1E2}" type="presOf" srcId="{EB398F28-DECA-534A-B284-813DEA914F14}" destId="{517BE174-BAE6-0948-B0A4-1A9F3D84393B}" srcOrd="0" destOrd="0" presId="urn:microsoft.com/office/officeart/2005/8/layout/hChevron3"/>
    <dgm:cxn modelId="{C1945895-296F-2345-99B1-C064A53F194D}" srcId="{B3B23383-30CF-114E-90D9-AB3B5F32BAE1}" destId="{762806DE-38D3-1B4E-A0C3-9193D7F44617}" srcOrd="3" destOrd="0" parTransId="{D75D0CDE-30B0-6B44-9EBD-EBA96D86FF19}" sibTransId="{49D4C7C9-3A6E-1647-973E-73A8A6558B23}"/>
    <dgm:cxn modelId="{9ECE5199-C8DD-1146-BF05-279BF10E658D}" srcId="{B3B23383-30CF-114E-90D9-AB3B5F32BAE1}" destId="{EB398F28-DECA-534A-B284-813DEA914F14}" srcOrd="0" destOrd="0" parTransId="{9377F853-D56D-2A45-8F23-CA1E9CDB4E8B}" sibTransId="{A4507514-2C28-434B-A613-5152B3A3F76A}"/>
    <dgm:cxn modelId="{2A75A7A5-0A13-614C-BAC0-CDA8C311E95D}" type="presOf" srcId="{762806DE-38D3-1B4E-A0C3-9193D7F44617}" destId="{2DD0CC04-2E02-E648-8A33-D9B53FCE9D66}" srcOrd="0" destOrd="0" presId="urn:microsoft.com/office/officeart/2005/8/layout/hChevron3"/>
    <dgm:cxn modelId="{351A64B0-00C1-F44D-BA80-A924134BAC34}" srcId="{B3B23383-30CF-114E-90D9-AB3B5F32BAE1}" destId="{6FD3C481-19B6-5743-AE62-D56A50089B78}" srcOrd="2" destOrd="0" parTransId="{6394A5DE-2997-B240-BCC1-202E69ABC7DE}" sibTransId="{CBE8A433-5E86-5A41-B811-6C254145BD81}"/>
    <dgm:cxn modelId="{952AD2B7-63ED-9B42-B5E7-D7BD85BDD9E0}" type="presOf" srcId="{B3B23383-30CF-114E-90D9-AB3B5F32BAE1}" destId="{9662936B-8EAB-6B42-930F-9D97C1060CC9}" srcOrd="0" destOrd="0" presId="urn:microsoft.com/office/officeart/2005/8/layout/hChevron3"/>
    <dgm:cxn modelId="{93BBAAF5-87BB-F343-86B2-C6460848E89B}" type="presOf" srcId="{6FD3C481-19B6-5743-AE62-D56A50089B78}" destId="{A3EFBE08-0397-874A-A70A-D259B492DDB4}" srcOrd="0" destOrd="0" presId="urn:microsoft.com/office/officeart/2005/8/layout/hChevron3"/>
    <dgm:cxn modelId="{E6FEB6F9-B28E-194A-BDB3-9848C637F1CE}" type="presOf" srcId="{C6C837EC-32DE-0340-A24C-FBA0AC0A002D}" destId="{9B5B72D7-9D06-4E4B-A12E-BD80BE7A80B6}" srcOrd="0" destOrd="0" presId="urn:microsoft.com/office/officeart/2005/8/layout/hChevron3"/>
    <dgm:cxn modelId="{33B6477C-5663-2E4A-A115-59E4AFDFCB9B}" type="presParOf" srcId="{9662936B-8EAB-6B42-930F-9D97C1060CC9}" destId="{517BE174-BAE6-0948-B0A4-1A9F3D84393B}" srcOrd="0" destOrd="0" presId="urn:microsoft.com/office/officeart/2005/8/layout/hChevron3"/>
    <dgm:cxn modelId="{018B0EC2-7A36-2642-AD9C-E642A3542017}" type="presParOf" srcId="{9662936B-8EAB-6B42-930F-9D97C1060CC9}" destId="{7108A33B-59DA-4A49-A247-3B5A53EF6C0C}" srcOrd="1" destOrd="0" presId="urn:microsoft.com/office/officeart/2005/8/layout/hChevron3"/>
    <dgm:cxn modelId="{45E67DC2-392F-614E-81B2-DC4364C92CD6}" type="presParOf" srcId="{9662936B-8EAB-6B42-930F-9D97C1060CC9}" destId="{9B5B72D7-9D06-4E4B-A12E-BD80BE7A80B6}" srcOrd="2" destOrd="0" presId="urn:microsoft.com/office/officeart/2005/8/layout/hChevron3"/>
    <dgm:cxn modelId="{6B8056F1-F7FB-2E49-BA8C-C8F0C54A7520}" type="presParOf" srcId="{9662936B-8EAB-6B42-930F-9D97C1060CC9}" destId="{C50BAAD9-D05C-EB48-8AC8-506F66004AFE}" srcOrd="3" destOrd="0" presId="urn:microsoft.com/office/officeart/2005/8/layout/hChevron3"/>
    <dgm:cxn modelId="{AE83F551-74F1-3B4E-880F-EB3BB8820842}" type="presParOf" srcId="{9662936B-8EAB-6B42-930F-9D97C1060CC9}" destId="{A3EFBE08-0397-874A-A70A-D259B492DDB4}" srcOrd="4" destOrd="0" presId="urn:microsoft.com/office/officeart/2005/8/layout/hChevron3"/>
    <dgm:cxn modelId="{0E70439E-133D-5D40-A822-A7AECA7FAA36}" type="presParOf" srcId="{9662936B-8EAB-6B42-930F-9D97C1060CC9}" destId="{FC714E01-8B4D-D844-BCCF-6B06EB90C30F}" srcOrd="5" destOrd="0" presId="urn:microsoft.com/office/officeart/2005/8/layout/hChevron3"/>
    <dgm:cxn modelId="{5B9EB206-64CE-5E46-B8CA-29EF2E0961D8}" type="presParOf" srcId="{9662936B-8EAB-6B42-930F-9D97C1060CC9}" destId="{2DD0CC04-2E02-E648-8A33-D9B53FCE9D66}"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0934A1-9807-4F40-9DC0-5FA7F1727743}"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D0F025CD-4E94-4283-9641-89A59A9852FA}">
      <dgm:prSet phldrT="[Text]" custT="1"/>
      <dgm:spPr/>
      <dgm:t>
        <a:bodyPr/>
        <a:lstStyle/>
        <a:p>
          <a:r>
            <a:rPr lang="en-US" sz="3000" dirty="0"/>
            <a:t>Pre-Employment Transition Services</a:t>
          </a:r>
        </a:p>
        <a:p>
          <a:r>
            <a:rPr lang="en-US" sz="3000" dirty="0"/>
            <a:t>9</a:t>
          </a:r>
          <a:r>
            <a:rPr lang="en-US" sz="3000" baseline="30000" dirty="0"/>
            <a:t>th</a:t>
          </a:r>
          <a:r>
            <a:rPr lang="en-US" sz="3000" dirty="0"/>
            <a:t> &amp; 10</a:t>
          </a:r>
          <a:r>
            <a:rPr lang="en-US" sz="3000" baseline="30000" dirty="0"/>
            <a:t>th</a:t>
          </a:r>
          <a:r>
            <a:rPr lang="en-US" sz="3000" dirty="0"/>
            <a:t> Grades </a:t>
          </a:r>
        </a:p>
      </dgm:t>
    </dgm:pt>
    <dgm:pt modelId="{3F2F0A15-038E-4B5B-A4BD-7B1944957941}" type="parTrans" cxnId="{DBB091A1-BF04-4C55-B21D-E4E298AF7655}">
      <dgm:prSet/>
      <dgm:spPr/>
      <dgm:t>
        <a:bodyPr/>
        <a:lstStyle/>
        <a:p>
          <a:endParaRPr lang="en-US"/>
        </a:p>
      </dgm:t>
    </dgm:pt>
    <dgm:pt modelId="{048AFB9B-C776-402F-8BEA-9F7EF519467C}" type="sibTrans" cxnId="{DBB091A1-BF04-4C55-B21D-E4E298AF7655}">
      <dgm:prSet/>
      <dgm:spPr/>
      <dgm:t>
        <a:bodyPr/>
        <a:lstStyle/>
        <a:p>
          <a:endParaRPr lang="en-US"/>
        </a:p>
      </dgm:t>
    </dgm:pt>
    <dgm:pt modelId="{45704861-17DD-4C66-A687-06459AF9E646}">
      <dgm:prSet phldrT="[Text]"/>
      <dgm:spPr/>
      <dgm:t>
        <a:bodyPr/>
        <a:lstStyle/>
        <a:p>
          <a:r>
            <a:rPr lang="en-US" b="0" dirty="0"/>
            <a:t>Exposure to Career Pathways through Career Exploration</a:t>
          </a:r>
        </a:p>
      </dgm:t>
    </dgm:pt>
    <dgm:pt modelId="{74986BD7-C8FC-4F37-8F8B-05BDA5DDD523}" type="parTrans" cxnId="{F645A607-DC85-4011-A1CA-052A88F8833C}">
      <dgm:prSet/>
      <dgm:spPr/>
      <dgm:t>
        <a:bodyPr/>
        <a:lstStyle/>
        <a:p>
          <a:endParaRPr lang="en-US"/>
        </a:p>
      </dgm:t>
    </dgm:pt>
    <dgm:pt modelId="{E20D5279-7805-4EC3-A865-60781663BB6B}" type="sibTrans" cxnId="{F645A607-DC85-4011-A1CA-052A88F8833C}">
      <dgm:prSet/>
      <dgm:spPr/>
      <dgm:t>
        <a:bodyPr/>
        <a:lstStyle/>
        <a:p>
          <a:endParaRPr lang="en-US"/>
        </a:p>
      </dgm:t>
    </dgm:pt>
    <dgm:pt modelId="{03A51CA0-897D-4FB3-B02B-35DFDEF261F0}">
      <dgm:prSet phldrT="[Text]"/>
      <dgm:spPr/>
      <dgm:t>
        <a:bodyPr/>
        <a:lstStyle/>
        <a:p>
          <a:r>
            <a:rPr lang="en-US" b="0" dirty="0"/>
            <a:t>Job Shadowing &amp; Industry Tours</a:t>
          </a:r>
        </a:p>
      </dgm:t>
    </dgm:pt>
    <dgm:pt modelId="{6C7B1068-5CBE-48BC-9D1D-57A81B26D8E6}" type="parTrans" cxnId="{9AEF6480-8B20-48F0-B8F5-2C28F1D97113}">
      <dgm:prSet/>
      <dgm:spPr/>
      <dgm:t>
        <a:bodyPr/>
        <a:lstStyle/>
        <a:p>
          <a:endParaRPr lang="en-US"/>
        </a:p>
      </dgm:t>
    </dgm:pt>
    <dgm:pt modelId="{7D5F02D9-B59A-443C-951C-A5E92DA6DA2B}" type="sibTrans" cxnId="{9AEF6480-8B20-48F0-B8F5-2C28F1D97113}">
      <dgm:prSet/>
      <dgm:spPr/>
      <dgm:t>
        <a:bodyPr/>
        <a:lstStyle/>
        <a:p>
          <a:endParaRPr lang="en-US"/>
        </a:p>
      </dgm:t>
    </dgm:pt>
    <dgm:pt modelId="{A313E345-6B89-40C8-A0A6-FF938FEDE35C}">
      <dgm:prSet phldrT="[Text]" custT="1"/>
      <dgm:spPr/>
      <dgm:t>
        <a:bodyPr/>
        <a:lstStyle/>
        <a:p>
          <a:r>
            <a:rPr lang="en-US" sz="3000" dirty="0"/>
            <a:t>VR Eligible Students</a:t>
          </a:r>
        </a:p>
        <a:p>
          <a:r>
            <a:rPr lang="en-US" sz="3000" dirty="0"/>
            <a:t>11</a:t>
          </a:r>
          <a:r>
            <a:rPr lang="en-US" sz="3000" baseline="30000" dirty="0"/>
            <a:t>th</a:t>
          </a:r>
          <a:r>
            <a:rPr lang="en-US" sz="3000" dirty="0"/>
            <a:t> &amp; 12</a:t>
          </a:r>
          <a:r>
            <a:rPr lang="en-US" sz="3000" baseline="30000" dirty="0"/>
            <a:t>th</a:t>
          </a:r>
          <a:r>
            <a:rPr lang="en-US" sz="3000" dirty="0"/>
            <a:t> Grades</a:t>
          </a:r>
        </a:p>
      </dgm:t>
    </dgm:pt>
    <dgm:pt modelId="{2455DFF2-F7C0-449F-BE36-0CC7F883A36C}" type="parTrans" cxnId="{6F663897-3EDF-4655-B0D3-BF7187A9DC12}">
      <dgm:prSet/>
      <dgm:spPr/>
      <dgm:t>
        <a:bodyPr/>
        <a:lstStyle/>
        <a:p>
          <a:endParaRPr lang="en-US"/>
        </a:p>
      </dgm:t>
    </dgm:pt>
    <dgm:pt modelId="{A6CED0A2-6771-4FD5-8A40-069A485B6CCB}" type="sibTrans" cxnId="{6F663897-3EDF-4655-B0D3-BF7187A9DC12}">
      <dgm:prSet/>
      <dgm:spPr/>
      <dgm:t>
        <a:bodyPr/>
        <a:lstStyle/>
        <a:p>
          <a:endParaRPr lang="en-US"/>
        </a:p>
      </dgm:t>
    </dgm:pt>
    <dgm:pt modelId="{EF474E1E-266B-4B6B-8E1B-1BE5A4E89C48}">
      <dgm:prSet phldrT="[Text]"/>
      <dgm:spPr/>
      <dgm:t>
        <a:bodyPr/>
        <a:lstStyle/>
        <a:p>
          <a:r>
            <a:rPr lang="en-US" b="0" dirty="0"/>
            <a:t>Individual Plan for Employment (IPE) supportive of Career Pathway participation and completion</a:t>
          </a:r>
        </a:p>
      </dgm:t>
    </dgm:pt>
    <dgm:pt modelId="{A96A727E-A929-42D6-82B8-F16FB548C101}" type="parTrans" cxnId="{60090CCC-57BE-44E7-A353-841BD7D15444}">
      <dgm:prSet/>
      <dgm:spPr/>
      <dgm:t>
        <a:bodyPr/>
        <a:lstStyle/>
        <a:p>
          <a:endParaRPr lang="en-US"/>
        </a:p>
      </dgm:t>
    </dgm:pt>
    <dgm:pt modelId="{768DA3B7-96E3-4E24-8807-D14A97B8213D}" type="sibTrans" cxnId="{60090CCC-57BE-44E7-A353-841BD7D15444}">
      <dgm:prSet/>
      <dgm:spPr/>
      <dgm:t>
        <a:bodyPr/>
        <a:lstStyle/>
        <a:p>
          <a:endParaRPr lang="en-US"/>
        </a:p>
      </dgm:t>
    </dgm:pt>
    <dgm:pt modelId="{AA034C65-4FE6-4186-9F1B-2760D48FB319}">
      <dgm:prSet phldrT="[Text]"/>
      <dgm:spPr/>
      <dgm:t>
        <a:bodyPr/>
        <a:lstStyle/>
        <a:p>
          <a:r>
            <a:rPr lang="en-US" b="0" dirty="0"/>
            <a:t>Additional Pre-Employment Transition Services &amp; other VR services to support Career Pathway participation and completion</a:t>
          </a:r>
        </a:p>
      </dgm:t>
    </dgm:pt>
    <dgm:pt modelId="{126448B0-D53D-483C-A013-B1667D05A197}" type="parTrans" cxnId="{BAAAD256-33CD-49C3-B0B6-0F3CCB5A87CB}">
      <dgm:prSet/>
      <dgm:spPr/>
      <dgm:t>
        <a:bodyPr/>
        <a:lstStyle/>
        <a:p>
          <a:endParaRPr lang="en-US"/>
        </a:p>
      </dgm:t>
    </dgm:pt>
    <dgm:pt modelId="{11B7B055-7445-4E3F-8AE8-A2331DA34CE1}" type="sibTrans" cxnId="{BAAAD256-33CD-49C3-B0B6-0F3CCB5A87CB}">
      <dgm:prSet/>
      <dgm:spPr/>
      <dgm:t>
        <a:bodyPr/>
        <a:lstStyle/>
        <a:p>
          <a:endParaRPr lang="en-US"/>
        </a:p>
      </dgm:t>
    </dgm:pt>
    <dgm:pt modelId="{A5D2D1C1-D045-41F9-B04E-0D07629F7152}">
      <dgm:prSet phldrT="[Text]"/>
      <dgm:spPr/>
      <dgm:t>
        <a:bodyPr/>
        <a:lstStyle/>
        <a:p>
          <a:r>
            <a:rPr lang="en-US" b="0" dirty="0"/>
            <a:t>Unpaid Work Based Learning</a:t>
          </a:r>
        </a:p>
      </dgm:t>
    </dgm:pt>
    <dgm:pt modelId="{2DA1BD7B-FDBF-4669-B991-E0FE26D44AC2}" type="parTrans" cxnId="{E6A934B7-4D84-4678-A8F6-F7D91D02DCC5}">
      <dgm:prSet/>
      <dgm:spPr/>
      <dgm:t>
        <a:bodyPr/>
        <a:lstStyle/>
        <a:p>
          <a:endParaRPr lang="en-US"/>
        </a:p>
      </dgm:t>
    </dgm:pt>
    <dgm:pt modelId="{AAEDAA12-3F63-4861-80EE-A9B29863CEFB}" type="sibTrans" cxnId="{E6A934B7-4D84-4678-A8F6-F7D91D02DCC5}">
      <dgm:prSet/>
      <dgm:spPr/>
      <dgm:t>
        <a:bodyPr/>
        <a:lstStyle/>
        <a:p>
          <a:endParaRPr lang="en-US"/>
        </a:p>
      </dgm:t>
    </dgm:pt>
    <dgm:pt modelId="{A8135473-7C12-404C-97E4-7BE0CAEB162D}">
      <dgm:prSet phldrT="[Text]"/>
      <dgm:spPr/>
      <dgm:t>
        <a:bodyPr/>
        <a:lstStyle/>
        <a:p>
          <a:r>
            <a:rPr lang="en-US" b="0" dirty="0"/>
            <a:t>Work Readiness Training</a:t>
          </a:r>
        </a:p>
      </dgm:t>
    </dgm:pt>
    <dgm:pt modelId="{D4620777-B020-433F-B547-2A55D6A5AA60}" type="parTrans" cxnId="{FFC3D819-A3A4-4CDA-8A60-0774365E2317}">
      <dgm:prSet/>
      <dgm:spPr/>
      <dgm:t>
        <a:bodyPr/>
        <a:lstStyle/>
        <a:p>
          <a:endParaRPr lang="en-US"/>
        </a:p>
      </dgm:t>
    </dgm:pt>
    <dgm:pt modelId="{9EAEA4F5-50E0-40B3-9E78-BE1F926329F3}" type="sibTrans" cxnId="{FFC3D819-A3A4-4CDA-8A60-0774365E2317}">
      <dgm:prSet/>
      <dgm:spPr/>
      <dgm:t>
        <a:bodyPr/>
        <a:lstStyle/>
        <a:p>
          <a:endParaRPr lang="en-US"/>
        </a:p>
      </dgm:t>
    </dgm:pt>
    <dgm:pt modelId="{1CD66D5B-FF10-4BC0-AAC2-C15C0C7B0E60}">
      <dgm:prSet phldrT="[Text]"/>
      <dgm:spPr/>
      <dgm:t>
        <a:bodyPr/>
        <a:lstStyle/>
        <a:p>
          <a:r>
            <a:rPr lang="en-US" b="0" dirty="0"/>
            <a:t>Post-Secondary &amp; Transition Planning for a career path for students with disabilities</a:t>
          </a:r>
        </a:p>
      </dgm:t>
    </dgm:pt>
    <dgm:pt modelId="{B89B7419-2188-45B1-826B-CFE6F864D097}" type="parTrans" cxnId="{00E00FC3-70DF-46A1-88E3-B2172C845C81}">
      <dgm:prSet/>
      <dgm:spPr/>
      <dgm:t>
        <a:bodyPr/>
        <a:lstStyle/>
        <a:p>
          <a:endParaRPr lang="en-US"/>
        </a:p>
      </dgm:t>
    </dgm:pt>
    <dgm:pt modelId="{9CF6B1AE-F8B1-466E-AC62-323FBFC3592E}" type="sibTrans" cxnId="{00E00FC3-70DF-46A1-88E3-B2172C845C81}">
      <dgm:prSet/>
      <dgm:spPr/>
      <dgm:t>
        <a:bodyPr/>
        <a:lstStyle/>
        <a:p>
          <a:endParaRPr lang="en-US"/>
        </a:p>
      </dgm:t>
    </dgm:pt>
    <dgm:pt modelId="{4702B8B6-16CD-4B8B-B643-BA15EE071768}">
      <dgm:prSet phldrT="[Text]"/>
      <dgm:spPr/>
      <dgm:t>
        <a:bodyPr/>
        <a:lstStyle/>
        <a:p>
          <a:r>
            <a:rPr lang="en-US" b="0" dirty="0"/>
            <a:t>Counseling &amp; Guidance</a:t>
          </a:r>
        </a:p>
      </dgm:t>
    </dgm:pt>
    <dgm:pt modelId="{D5BE3912-7978-40BE-A4A1-DCDD9A7A9C27}" type="parTrans" cxnId="{A9CA805B-19F5-42FC-84D5-73CDC12D762C}">
      <dgm:prSet/>
      <dgm:spPr/>
      <dgm:t>
        <a:bodyPr/>
        <a:lstStyle/>
        <a:p>
          <a:endParaRPr lang="en-US"/>
        </a:p>
      </dgm:t>
    </dgm:pt>
    <dgm:pt modelId="{040579A0-F33C-4A3E-AC9E-91EAABFE0EB8}" type="sibTrans" cxnId="{A9CA805B-19F5-42FC-84D5-73CDC12D762C}">
      <dgm:prSet/>
      <dgm:spPr/>
      <dgm:t>
        <a:bodyPr/>
        <a:lstStyle/>
        <a:p>
          <a:endParaRPr lang="en-US"/>
        </a:p>
      </dgm:t>
    </dgm:pt>
    <dgm:pt modelId="{9844A651-3A01-4657-BF9E-F5EAE60CA038}" type="pres">
      <dgm:prSet presAssocID="{910934A1-9807-4F40-9DC0-5FA7F1727743}" presName="Name0" presStyleCnt="0">
        <dgm:presLayoutVars>
          <dgm:dir/>
          <dgm:animLvl val="lvl"/>
          <dgm:resizeHandles/>
        </dgm:presLayoutVars>
      </dgm:prSet>
      <dgm:spPr/>
    </dgm:pt>
    <dgm:pt modelId="{F4416EA4-8C13-4DB5-B3C5-CE36951ED8E9}" type="pres">
      <dgm:prSet presAssocID="{D0F025CD-4E94-4283-9641-89A59A9852FA}" presName="linNode" presStyleCnt="0"/>
      <dgm:spPr/>
    </dgm:pt>
    <dgm:pt modelId="{EBEF5F8D-CF5B-4C84-B2F7-F34FD91B2853}" type="pres">
      <dgm:prSet presAssocID="{D0F025CD-4E94-4283-9641-89A59A9852FA}" presName="parentShp" presStyleLbl="node1" presStyleIdx="0" presStyleCnt="2">
        <dgm:presLayoutVars>
          <dgm:bulletEnabled val="1"/>
        </dgm:presLayoutVars>
      </dgm:prSet>
      <dgm:spPr/>
    </dgm:pt>
    <dgm:pt modelId="{27F4C317-3117-401D-983F-7E82CD9322BA}" type="pres">
      <dgm:prSet presAssocID="{D0F025CD-4E94-4283-9641-89A59A9852FA}" presName="childShp" presStyleLbl="bgAccFollowNode1" presStyleIdx="0" presStyleCnt="2">
        <dgm:presLayoutVars>
          <dgm:bulletEnabled val="1"/>
        </dgm:presLayoutVars>
      </dgm:prSet>
      <dgm:spPr/>
    </dgm:pt>
    <dgm:pt modelId="{A6AA4294-3186-4DC9-BDBB-B5387F551E02}" type="pres">
      <dgm:prSet presAssocID="{048AFB9B-C776-402F-8BEA-9F7EF519467C}" presName="spacing" presStyleCnt="0"/>
      <dgm:spPr/>
    </dgm:pt>
    <dgm:pt modelId="{90498461-2C1D-428B-8F6E-08B1734C812A}" type="pres">
      <dgm:prSet presAssocID="{A313E345-6B89-40C8-A0A6-FF938FEDE35C}" presName="linNode" presStyleCnt="0"/>
      <dgm:spPr/>
    </dgm:pt>
    <dgm:pt modelId="{9DA4AA51-F7D3-4CC3-99A0-AA156A864DF0}" type="pres">
      <dgm:prSet presAssocID="{A313E345-6B89-40C8-A0A6-FF938FEDE35C}" presName="parentShp" presStyleLbl="node1" presStyleIdx="1" presStyleCnt="2">
        <dgm:presLayoutVars>
          <dgm:bulletEnabled val="1"/>
        </dgm:presLayoutVars>
      </dgm:prSet>
      <dgm:spPr/>
    </dgm:pt>
    <dgm:pt modelId="{D33A0495-F0C2-4444-A5A6-59B20B459E4F}" type="pres">
      <dgm:prSet presAssocID="{A313E345-6B89-40C8-A0A6-FF938FEDE35C}" presName="childShp" presStyleLbl="bgAccFollowNode1" presStyleIdx="1" presStyleCnt="2">
        <dgm:presLayoutVars>
          <dgm:bulletEnabled val="1"/>
        </dgm:presLayoutVars>
      </dgm:prSet>
      <dgm:spPr/>
    </dgm:pt>
  </dgm:ptLst>
  <dgm:cxnLst>
    <dgm:cxn modelId="{F645A607-DC85-4011-A1CA-052A88F8833C}" srcId="{D0F025CD-4E94-4283-9641-89A59A9852FA}" destId="{45704861-17DD-4C66-A687-06459AF9E646}" srcOrd="0" destOrd="0" parTransId="{74986BD7-C8FC-4F37-8F8B-05BDA5DDD523}" sibTransId="{E20D5279-7805-4EC3-A865-60781663BB6B}"/>
    <dgm:cxn modelId="{9CB93213-2D70-43A7-86CE-D002938129D3}" type="presOf" srcId="{45704861-17DD-4C66-A687-06459AF9E646}" destId="{27F4C317-3117-401D-983F-7E82CD9322BA}" srcOrd="0" destOrd="0" presId="urn:microsoft.com/office/officeart/2005/8/layout/vList6"/>
    <dgm:cxn modelId="{FFC3D819-A3A4-4CDA-8A60-0774365E2317}" srcId="{D0F025CD-4E94-4283-9641-89A59A9852FA}" destId="{A8135473-7C12-404C-97E4-7BE0CAEB162D}" srcOrd="3" destOrd="0" parTransId="{D4620777-B020-433F-B547-2A55D6A5AA60}" sibTransId="{9EAEA4F5-50E0-40B3-9E78-BE1F926329F3}"/>
    <dgm:cxn modelId="{F5E5BB1B-9E10-41CF-A828-849F031D5A6B}" type="presOf" srcId="{A8135473-7C12-404C-97E4-7BE0CAEB162D}" destId="{27F4C317-3117-401D-983F-7E82CD9322BA}" srcOrd="0" destOrd="3" presId="urn:microsoft.com/office/officeart/2005/8/layout/vList6"/>
    <dgm:cxn modelId="{48788B20-B884-4C82-9207-14278565EF94}" type="presOf" srcId="{910934A1-9807-4F40-9DC0-5FA7F1727743}" destId="{9844A651-3A01-4657-BF9E-F5EAE60CA038}" srcOrd="0" destOrd="0" presId="urn:microsoft.com/office/officeart/2005/8/layout/vList6"/>
    <dgm:cxn modelId="{FC4FE638-F9E3-4A34-B108-3E923B6E4834}" type="presOf" srcId="{A5D2D1C1-D045-41F9-B04E-0D07629F7152}" destId="{27F4C317-3117-401D-983F-7E82CD9322BA}" srcOrd="0" destOrd="2" presId="urn:microsoft.com/office/officeart/2005/8/layout/vList6"/>
    <dgm:cxn modelId="{C3E6A43A-FBBD-4912-824F-D71223CFD3A0}" type="presOf" srcId="{03A51CA0-897D-4FB3-B02B-35DFDEF261F0}" destId="{27F4C317-3117-401D-983F-7E82CD9322BA}" srcOrd="0" destOrd="1" presId="urn:microsoft.com/office/officeart/2005/8/layout/vList6"/>
    <dgm:cxn modelId="{A59AF746-009E-48DB-B7C3-117ADBE56E51}" type="presOf" srcId="{1CD66D5B-FF10-4BC0-AAC2-C15C0C7B0E60}" destId="{D33A0495-F0C2-4444-A5A6-59B20B459E4F}" srcOrd="0" destOrd="2" presId="urn:microsoft.com/office/officeart/2005/8/layout/vList6"/>
    <dgm:cxn modelId="{5600B84F-E557-43DA-AF99-32FC2844D9A9}" type="presOf" srcId="{A313E345-6B89-40C8-A0A6-FF938FEDE35C}" destId="{9DA4AA51-F7D3-4CC3-99A0-AA156A864DF0}" srcOrd="0" destOrd="0" presId="urn:microsoft.com/office/officeart/2005/8/layout/vList6"/>
    <dgm:cxn modelId="{BAAAD256-33CD-49C3-B0B6-0F3CCB5A87CB}" srcId="{A313E345-6B89-40C8-A0A6-FF938FEDE35C}" destId="{AA034C65-4FE6-4186-9F1B-2760D48FB319}" srcOrd="1" destOrd="0" parTransId="{126448B0-D53D-483C-A013-B1667D05A197}" sibTransId="{11B7B055-7445-4E3F-8AE8-A2331DA34CE1}"/>
    <dgm:cxn modelId="{A9CA805B-19F5-42FC-84D5-73CDC12D762C}" srcId="{D0F025CD-4E94-4283-9641-89A59A9852FA}" destId="{4702B8B6-16CD-4B8B-B643-BA15EE071768}" srcOrd="4" destOrd="0" parTransId="{D5BE3912-7978-40BE-A4A1-DCDD9A7A9C27}" sibTransId="{040579A0-F33C-4A3E-AC9E-91EAABFE0EB8}"/>
    <dgm:cxn modelId="{45596A6B-BFE7-414D-8301-B19A82D65572}" type="presOf" srcId="{EF474E1E-266B-4B6B-8E1B-1BE5A4E89C48}" destId="{D33A0495-F0C2-4444-A5A6-59B20B459E4F}" srcOrd="0" destOrd="0" presId="urn:microsoft.com/office/officeart/2005/8/layout/vList6"/>
    <dgm:cxn modelId="{08EC4E7A-3165-4EED-9635-28E10DF9BA39}" type="presOf" srcId="{4702B8B6-16CD-4B8B-B643-BA15EE071768}" destId="{27F4C317-3117-401D-983F-7E82CD9322BA}" srcOrd="0" destOrd="4" presId="urn:microsoft.com/office/officeart/2005/8/layout/vList6"/>
    <dgm:cxn modelId="{9AEF6480-8B20-48F0-B8F5-2C28F1D97113}" srcId="{D0F025CD-4E94-4283-9641-89A59A9852FA}" destId="{03A51CA0-897D-4FB3-B02B-35DFDEF261F0}" srcOrd="1" destOrd="0" parTransId="{6C7B1068-5CBE-48BC-9D1D-57A81B26D8E6}" sibTransId="{7D5F02D9-B59A-443C-951C-A5E92DA6DA2B}"/>
    <dgm:cxn modelId="{6F663897-3EDF-4655-B0D3-BF7187A9DC12}" srcId="{910934A1-9807-4F40-9DC0-5FA7F1727743}" destId="{A313E345-6B89-40C8-A0A6-FF938FEDE35C}" srcOrd="1" destOrd="0" parTransId="{2455DFF2-F7C0-449F-BE36-0CC7F883A36C}" sibTransId="{A6CED0A2-6771-4FD5-8A40-069A485B6CCB}"/>
    <dgm:cxn modelId="{DBB091A1-BF04-4C55-B21D-E4E298AF7655}" srcId="{910934A1-9807-4F40-9DC0-5FA7F1727743}" destId="{D0F025CD-4E94-4283-9641-89A59A9852FA}" srcOrd="0" destOrd="0" parTransId="{3F2F0A15-038E-4B5B-A4BD-7B1944957941}" sibTransId="{048AFB9B-C776-402F-8BEA-9F7EF519467C}"/>
    <dgm:cxn modelId="{E6A934B7-4D84-4678-A8F6-F7D91D02DCC5}" srcId="{D0F025CD-4E94-4283-9641-89A59A9852FA}" destId="{A5D2D1C1-D045-41F9-B04E-0D07629F7152}" srcOrd="2" destOrd="0" parTransId="{2DA1BD7B-FDBF-4669-B991-E0FE26D44AC2}" sibTransId="{AAEDAA12-3F63-4861-80EE-A9B29863CEFB}"/>
    <dgm:cxn modelId="{00E00FC3-70DF-46A1-88E3-B2172C845C81}" srcId="{A313E345-6B89-40C8-A0A6-FF938FEDE35C}" destId="{1CD66D5B-FF10-4BC0-AAC2-C15C0C7B0E60}" srcOrd="2" destOrd="0" parTransId="{B89B7419-2188-45B1-826B-CFE6F864D097}" sibTransId="{9CF6B1AE-F8B1-466E-AC62-323FBFC3592E}"/>
    <dgm:cxn modelId="{A809F2C7-3903-4315-9219-5959FCF61512}" type="presOf" srcId="{D0F025CD-4E94-4283-9641-89A59A9852FA}" destId="{EBEF5F8D-CF5B-4C84-B2F7-F34FD91B2853}" srcOrd="0" destOrd="0" presId="urn:microsoft.com/office/officeart/2005/8/layout/vList6"/>
    <dgm:cxn modelId="{60090CCC-57BE-44E7-A353-841BD7D15444}" srcId="{A313E345-6B89-40C8-A0A6-FF938FEDE35C}" destId="{EF474E1E-266B-4B6B-8E1B-1BE5A4E89C48}" srcOrd="0" destOrd="0" parTransId="{A96A727E-A929-42D6-82B8-F16FB548C101}" sibTransId="{768DA3B7-96E3-4E24-8807-D14A97B8213D}"/>
    <dgm:cxn modelId="{099A04F6-FD50-4B39-90B1-EAF2CC80DEC0}" type="presOf" srcId="{AA034C65-4FE6-4186-9F1B-2760D48FB319}" destId="{D33A0495-F0C2-4444-A5A6-59B20B459E4F}" srcOrd="0" destOrd="1" presId="urn:microsoft.com/office/officeart/2005/8/layout/vList6"/>
    <dgm:cxn modelId="{762ED18E-F994-4427-A0C9-6A93E8CD6750}" type="presParOf" srcId="{9844A651-3A01-4657-BF9E-F5EAE60CA038}" destId="{F4416EA4-8C13-4DB5-B3C5-CE36951ED8E9}" srcOrd="0" destOrd="0" presId="urn:microsoft.com/office/officeart/2005/8/layout/vList6"/>
    <dgm:cxn modelId="{F612D4A5-EE2A-491C-9CA4-7A9361BF662F}" type="presParOf" srcId="{F4416EA4-8C13-4DB5-B3C5-CE36951ED8E9}" destId="{EBEF5F8D-CF5B-4C84-B2F7-F34FD91B2853}" srcOrd="0" destOrd="0" presId="urn:microsoft.com/office/officeart/2005/8/layout/vList6"/>
    <dgm:cxn modelId="{276496F2-D00C-41FC-8486-E35C95F13307}" type="presParOf" srcId="{F4416EA4-8C13-4DB5-B3C5-CE36951ED8E9}" destId="{27F4C317-3117-401D-983F-7E82CD9322BA}" srcOrd="1" destOrd="0" presId="urn:microsoft.com/office/officeart/2005/8/layout/vList6"/>
    <dgm:cxn modelId="{FEDFAF88-C8F5-450D-9264-D97F2313EEA0}" type="presParOf" srcId="{9844A651-3A01-4657-BF9E-F5EAE60CA038}" destId="{A6AA4294-3186-4DC9-BDBB-B5387F551E02}" srcOrd="1" destOrd="0" presId="urn:microsoft.com/office/officeart/2005/8/layout/vList6"/>
    <dgm:cxn modelId="{FCDCD8C5-72EC-41AF-A2C2-0B85D0A83DBC}" type="presParOf" srcId="{9844A651-3A01-4657-BF9E-F5EAE60CA038}" destId="{90498461-2C1D-428B-8F6E-08B1734C812A}" srcOrd="2" destOrd="0" presId="urn:microsoft.com/office/officeart/2005/8/layout/vList6"/>
    <dgm:cxn modelId="{AFC2F7E4-2323-4305-9FD0-391A7AA0B55D}" type="presParOf" srcId="{90498461-2C1D-428B-8F6E-08B1734C812A}" destId="{9DA4AA51-F7D3-4CC3-99A0-AA156A864DF0}" srcOrd="0" destOrd="0" presId="urn:microsoft.com/office/officeart/2005/8/layout/vList6"/>
    <dgm:cxn modelId="{3533E2E9-EF14-426F-9AD2-4CD5D58584E1}" type="presParOf" srcId="{90498461-2C1D-428B-8F6E-08B1734C812A}" destId="{D33A0495-F0C2-4444-A5A6-59B20B459E4F}"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BE174-BAE6-0948-B0A4-1A9F3D84393B}">
      <dsp:nvSpPr>
        <dsp:cNvPr id="0" name=""/>
        <dsp:cNvSpPr/>
      </dsp:nvSpPr>
      <dsp:spPr>
        <a:xfrm>
          <a:off x="2658" y="1321734"/>
          <a:ext cx="2667692" cy="1067077"/>
        </a:xfrm>
        <a:prstGeom prst="homePlate">
          <a:avLst/>
        </a:prstGeom>
        <a:solidFill>
          <a:schemeClr val="bg2">
            <a:lumMod val="40000"/>
            <a:lumOff val="60000"/>
          </a:schemeClr>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6012" tIns="48006" rIns="24003" bIns="48006"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rgbClr val="000000"/>
              </a:solidFill>
            </a:rPr>
            <a:t>Expand # PWD participating in Career Pathways</a:t>
          </a:r>
        </a:p>
      </dsp:txBody>
      <dsp:txXfrm>
        <a:off x="2658" y="1321734"/>
        <a:ext cx="2400923" cy="1067077"/>
      </dsp:txXfrm>
    </dsp:sp>
    <dsp:sp modelId="{9B5B72D7-9D06-4E4B-A12E-BD80BE7A80B6}">
      <dsp:nvSpPr>
        <dsp:cNvPr id="0" name=""/>
        <dsp:cNvSpPr/>
      </dsp:nvSpPr>
      <dsp:spPr>
        <a:xfrm>
          <a:off x="2136813" y="1321734"/>
          <a:ext cx="2667692" cy="1067077"/>
        </a:xfrm>
        <a:prstGeom prst="chevron">
          <a:avLst/>
        </a:prstGeom>
        <a:solidFill>
          <a:schemeClr val="accent3">
            <a:lumMod val="20000"/>
            <a:lumOff val="80000"/>
          </a:schemeClr>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rgbClr val="000000"/>
              </a:solidFill>
            </a:rPr>
            <a:t>Increase # of credential realized by PWD</a:t>
          </a:r>
        </a:p>
      </dsp:txBody>
      <dsp:txXfrm>
        <a:off x="2670352" y="1321734"/>
        <a:ext cx="1600615" cy="1067077"/>
      </dsp:txXfrm>
    </dsp:sp>
    <dsp:sp modelId="{A3EFBE08-0397-874A-A70A-D259B492DDB4}">
      <dsp:nvSpPr>
        <dsp:cNvPr id="0" name=""/>
        <dsp:cNvSpPr/>
      </dsp:nvSpPr>
      <dsp:spPr>
        <a:xfrm>
          <a:off x="4270967" y="1321734"/>
          <a:ext cx="2667692" cy="1067077"/>
        </a:xfrm>
        <a:prstGeom prst="chevron">
          <a:avLst/>
        </a:prstGeom>
        <a:solidFill>
          <a:schemeClr val="accent4">
            <a:lumMod val="20000"/>
            <a:lumOff val="80000"/>
          </a:schemeClr>
        </a:solidFill>
        <a:ln>
          <a:solidFill>
            <a:srgbClr val="07377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rgbClr val="000000"/>
              </a:solidFill>
            </a:rPr>
            <a:t>Ensure legacy of effort</a:t>
          </a:r>
        </a:p>
      </dsp:txBody>
      <dsp:txXfrm>
        <a:off x="4804506" y="1321734"/>
        <a:ext cx="1600615" cy="1067077"/>
      </dsp:txXfrm>
    </dsp:sp>
    <dsp:sp modelId="{2DD0CC04-2E02-E648-8A33-D9B53FCE9D66}">
      <dsp:nvSpPr>
        <dsp:cNvPr id="0" name=""/>
        <dsp:cNvSpPr/>
      </dsp:nvSpPr>
      <dsp:spPr>
        <a:xfrm>
          <a:off x="6405121" y="1321734"/>
          <a:ext cx="2667692" cy="1067077"/>
        </a:xfrm>
        <a:prstGeom prst="chevron">
          <a:avLst/>
        </a:prstGeom>
        <a:solidFill>
          <a:schemeClr val="accent6">
            <a:lumMod val="20000"/>
            <a:lumOff val="80000"/>
          </a:schemeClr>
        </a:solidFill>
        <a:ln>
          <a:solidFill>
            <a:srgbClr val="07377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rgbClr val="000000"/>
              </a:solidFill>
            </a:rPr>
            <a:t>Sustain a culture of career development</a:t>
          </a:r>
        </a:p>
      </dsp:txBody>
      <dsp:txXfrm>
        <a:off x="6938660" y="1321734"/>
        <a:ext cx="1600615" cy="10670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4C317-3117-401D-983F-7E82CD9322BA}">
      <dsp:nvSpPr>
        <dsp:cNvPr id="0" name=""/>
        <dsp:cNvSpPr/>
      </dsp:nvSpPr>
      <dsp:spPr>
        <a:xfrm>
          <a:off x="4030033" y="564"/>
          <a:ext cx="6045049" cy="2201994"/>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b="0" kern="1200" dirty="0"/>
            <a:t>Exposure to Career Pathways through Career Exploration</a:t>
          </a:r>
        </a:p>
        <a:p>
          <a:pPr marL="171450" lvl="1" indent="-171450" algn="l" defTabSz="711200">
            <a:lnSpc>
              <a:spcPct val="90000"/>
            </a:lnSpc>
            <a:spcBef>
              <a:spcPct val="0"/>
            </a:spcBef>
            <a:spcAft>
              <a:spcPct val="15000"/>
            </a:spcAft>
            <a:buChar char="•"/>
          </a:pPr>
          <a:r>
            <a:rPr lang="en-US" sz="1600" b="0" kern="1200" dirty="0"/>
            <a:t>Job Shadowing &amp; Industry Tours</a:t>
          </a:r>
        </a:p>
        <a:p>
          <a:pPr marL="171450" lvl="1" indent="-171450" algn="l" defTabSz="711200">
            <a:lnSpc>
              <a:spcPct val="90000"/>
            </a:lnSpc>
            <a:spcBef>
              <a:spcPct val="0"/>
            </a:spcBef>
            <a:spcAft>
              <a:spcPct val="15000"/>
            </a:spcAft>
            <a:buChar char="•"/>
          </a:pPr>
          <a:r>
            <a:rPr lang="en-US" sz="1600" b="0" kern="1200" dirty="0"/>
            <a:t>Unpaid Work Based Learning</a:t>
          </a:r>
        </a:p>
        <a:p>
          <a:pPr marL="171450" lvl="1" indent="-171450" algn="l" defTabSz="711200">
            <a:lnSpc>
              <a:spcPct val="90000"/>
            </a:lnSpc>
            <a:spcBef>
              <a:spcPct val="0"/>
            </a:spcBef>
            <a:spcAft>
              <a:spcPct val="15000"/>
            </a:spcAft>
            <a:buChar char="•"/>
          </a:pPr>
          <a:r>
            <a:rPr lang="en-US" sz="1600" b="0" kern="1200" dirty="0"/>
            <a:t>Work Readiness Training</a:t>
          </a:r>
        </a:p>
        <a:p>
          <a:pPr marL="171450" lvl="1" indent="-171450" algn="l" defTabSz="711200">
            <a:lnSpc>
              <a:spcPct val="90000"/>
            </a:lnSpc>
            <a:spcBef>
              <a:spcPct val="0"/>
            </a:spcBef>
            <a:spcAft>
              <a:spcPct val="15000"/>
            </a:spcAft>
            <a:buChar char="•"/>
          </a:pPr>
          <a:r>
            <a:rPr lang="en-US" sz="1600" b="0" kern="1200" dirty="0"/>
            <a:t>Counseling &amp; Guidance</a:t>
          </a:r>
        </a:p>
      </dsp:txBody>
      <dsp:txXfrm>
        <a:off x="4030033" y="275813"/>
        <a:ext cx="5219301" cy="1651496"/>
      </dsp:txXfrm>
    </dsp:sp>
    <dsp:sp modelId="{EBEF5F8D-CF5B-4C84-B2F7-F34FD91B2853}">
      <dsp:nvSpPr>
        <dsp:cNvPr id="0" name=""/>
        <dsp:cNvSpPr/>
      </dsp:nvSpPr>
      <dsp:spPr>
        <a:xfrm>
          <a:off x="0" y="564"/>
          <a:ext cx="4030033" cy="220199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dirty="0"/>
            <a:t>Pre-Employment Transition Services</a:t>
          </a:r>
        </a:p>
        <a:p>
          <a:pPr marL="0" lvl="0" indent="0" algn="ctr" defTabSz="1333500">
            <a:lnSpc>
              <a:spcPct val="90000"/>
            </a:lnSpc>
            <a:spcBef>
              <a:spcPct val="0"/>
            </a:spcBef>
            <a:spcAft>
              <a:spcPct val="35000"/>
            </a:spcAft>
            <a:buNone/>
          </a:pPr>
          <a:r>
            <a:rPr lang="en-US" sz="3000" kern="1200" dirty="0"/>
            <a:t>9</a:t>
          </a:r>
          <a:r>
            <a:rPr lang="en-US" sz="3000" kern="1200" baseline="30000" dirty="0"/>
            <a:t>th</a:t>
          </a:r>
          <a:r>
            <a:rPr lang="en-US" sz="3000" kern="1200" dirty="0"/>
            <a:t> &amp; 10</a:t>
          </a:r>
          <a:r>
            <a:rPr lang="en-US" sz="3000" kern="1200" baseline="30000" dirty="0"/>
            <a:t>th</a:t>
          </a:r>
          <a:r>
            <a:rPr lang="en-US" sz="3000" kern="1200" dirty="0"/>
            <a:t> Grades </a:t>
          </a:r>
        </a:p>
      </dsp:txBody>
      <dsp:txXfrm>
        <a:off x="107492" y="108056"/>
        <a:ext cx="3815049" cy="1987010"/>
      </dsp:txXfrm>
    </dsp:sp>
    <dsp:sp modelId="{D33A0495-F0C2-4444-A5A6-59B20B459E4F}">
      <dsp:nvSpPr>
        <dsp:cNvPr id="0" name=""/>
        <dsp:cNvSpPr/>
      </dsp:nvSpPr>
      <dsp:spPr>
        <a:xfrm>
          <a:off x="4030033" y="2422758"/>
          <a:ext cx="6045049" cy="2201994"/>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b="0" kern="1200" dirty="0"/>
            <a:t>Individual Plan for Employment (IPE) supportive of Career Pathway participation and completion</a:t>
          </a:r>
        </a:p>
        <a:p>
          <a:pPr marL="171450" lvl="1" indent="-171450" algn="l" defTabSz="711200">
            <a:lnSpc>
              <a:spcPct val="90000"/>
            </a:lnSpc>
            <a:spcBef>
              <a:spcPct val="0"/>
            </a:spcBef>
            <a:spcAft>
              <a:spcPct val="15000"/>
            </a:spcAft>
            <a:buChar char="•"/>
          </a:pPr>
          <a:r>
            <a:rPr lang="en-US" sz="1600" b="0" kern="1200" dirty="0"/>
            <a:t>Additional Pre-Employment Transition Services &amp; other VR services to support Career Pathway participation and completion</a:t>
          </a:r>
        </a:p>
        <a:p>
          <a:pPr marL="171450" lvl="1" indent="-171450" algn="l" defTabSz="711200">
            <a:lnSpc>
              <a:spcPct val="90000"/>
            </a:lnSpc>
            <a:spcBef>
              <a:spcPct val="0"/>
            </a:spcBef>
            <a:spcAft>
              <a:spcPct val="15000"/>
            </a:spcAft>
            <a:buChar char="•"/>
          </a:pPr>
          <a:r>
            <a:rPr lang="en-US" sz="1600" b="0" kern="1200" dirty="0"/>
            <a:t>Post-Secondary &amp; Transition Planning for a career path for students with disabilities</a:t>
          </a:r>
        </a:p>
      </dsp:txBody>
      <dsp:txXfrm>
        <a:off x="4030033" y="2698007"/>
        <a:ext cx="5219301" cy="1651496"/>
      </dsp:txXfrm>
    </dsp:sp>
    <dsp:sp modelId="{9DA4AA51-F7D3-4CC3-99A0-AA156A864DF0}">
      <dsp:nvSpPr>
        <dsp:cNvPr id="0" name=""/>
        <dsp:cNvSpPr/>
      </dsp:nvSpPr>
      <dsp:spPr>
        <a:xfrm>
          <a:off x="0" y="2422758"/>
          <a:ext cx="4030033" cy="220199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dirty="0"/>
            <a:t>VR Eligible Students</a:t>
          </a:r>
        </a:p>
        <a:p>
          <a:pPr marL="0" lvl="0" indent="0" algn="ctr" defTabSz="1333500">
            <a:lnSpc>
              <a:spcPct val="90000"/>
            </a:lnSpc>
            <a:spcBef>
              <a:spcPct val="0"/>
            </a:spcBef>
            <a:spcAft>
              <a:spcPct val="35000"/>
            </a:spcAft>
            <a:buNone/>
          </a:pPr>
          <a:r>
            <a:rPr lang="en-US" sz="3000" kern="1200" dirty="0"/>
            <a:t>11</a:t>
          </a:r>
          <a:r>
            <a:rPr lang="en-US" sz="3000" kern="1200" baseline="30000" dirty="0"/>
            <a:t>th</a:t>
          </a:r>
          <a:r>
            <a:rPr lang="en-US" sz="3000" kern="1200" dirty="0"/>
            <a:t> &amp; 12</a:t>
          </a:r>
          <a:r>
            <a:rPr lang="en-US" sz="3000" kern="1200" baseline="30000" dirty="0"/>
            <a:t>th</a:t>
          </a:r>
          <a:r>
            <a:rPr lang="en-US" sz="3000" kern="1200" dirty="0"/>
            <a:t> Grades</a:t>
          </a:r>
        </a:p>
      </dsp:txBody>
      <dsp:txXfrm>
        <a:off x="107492" y="2530250"/>
        <a:ext cx="3815049" cy="1987010"/>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C2536A-E795-4594-B2A7-5FBD17F2E921}" type="datetimeFigureOut">
              <a:rPr lang="en-US" smtClean="0"/>
              <a:t>9/28/20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7B507F-7DFB-4D63-B4FF-92C213540867}" type="slidenum">
              <a:rPr lang="en-US" smtClean="0"/>
              <a:t>‹#›</a:t>
            </a:fld>
            <a:endParaRPr lang="en-US"/>
          </a:p>
        </p:txBody>
      </p:sp>
    </p:spTree>
    <p:extLst>
      <p:ext uri="{BB962C8B-B14F-4D97-AF65-F5344CB8AC3E}">
        <p14:creationId xmlns:p14="http://schemas.microsoft.com/office/powerpoint/2010/main" val="3017937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of the four states identified high wage, high demand career pathways relevant to their states.  States worked with businesses, community partners, and educational institutions to promote the various career pathways in their states. As you can see all states identified manufacturing as a career pathway. </a:t>
            </a:r>
          </a:p>
          <a:p>
            <a:endParaRPr lang="en-US" dirty="0"/>
          </a:p>
          <a:p>
            <a:r>
              <a:rPr lang="en-US" dirty="0"/>
              <a:t>In addition Kentucky, Nebraska and Virginia chose Healthcare and Information Technology.  Nebraska and Virginia also chose Transportation, Distribution and Logistics (TDL). Nebraska included the Architecture and Construction career pathway and Virginia also selected the auto mechanics and welding areas. </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F965C9B-1FA5-40B4-835F-8EEC61C054C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34920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73 out of 95 clients have increased the total number of employer-provided benefits from the time of application to time of closure. </a:t>
            </a:r>
          </a:p>
          <a:p>
            <a:pPr lvl="0"/>
            <a:endParaRPr lang="en-US" dirty="0"/>
          </a:p>
          <a:p>
            <a:pPr lvl="0"/>
            <a:r>
              <a:rPr lang="en-US" dirty="0"/>
              <a:t>The number of employer-provided benefits increased by a median count of 2. Seventeen clients had no change in benefits, and five had a decrease in benefits; however, this includes clients who had benefitted positions at application and maintained those benefits. Of the 95 successful cases closed, only four are employed in non-benefitted positions. </a:t>
            </a:r>
          </a:p>
          <a:p>
            <a:pPr lvl="0"/>
            <a:endParaRPr lang="en-US" dirty="0"/>
          </a:p>
          <a:p>
            <a:pPr lvl="0"/>
            <a:r>
              <a:rPr lang="en-US" dirty="0"/>
              <a:t>About a quarter of CPAP clients remained employed at the same business, while most moved into positions with new employers. </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64AC2E3-448B-4147-A2ED-F70DF33A53C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01038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216025"/>
            <a:ext cx="5575300" cy="3136900"/>
          </a:xfrm>
        </p:spPr>
      </p:sp>
      <p:sp>
        <p:nvSpPr>
          <p:cNvPr id="3" name="Notes Placeholder 2"/>
          <p:cNvSpPr>
            <a:spLocks noGrp="1"/>
          </p:cNvSpPr>
          <p:nvPr>
            <p:ph type="body" idx="1"/>
          </p:nvPr>
        </p:nvSpPr>
        <p:spPr>
          <a:xfrm>
            <a:off x="701040" y="4473892"/>
            <a:ext cx="5608320" cy="4587427"/>
          </a:xfrm>
        </p:spPr>
        <p:txBody>
          <a:bodyPr/>
          <a:lstStyle/>
          <a:p>
            <a:r>
              <a:rPr lang="en-US" sz="1200" b="1" dirty="0"/>
              <a:t>Since grant inception there has been ongoing considerations for Sustainability and System Change. Three  items have been outlined within this area. The first being Career advancement as a VR service to jobseekers and incumbent workers.</a:t>
            </a:r>
            <a:endParaRPr lang="en-US" sz="1200" dirty="0"/>
          </a:p>
          <a:p>
            <a:r>
              <a:rPr lang="en-US" sz="1200" dirty="0"/>
              <a:t>VR</a:t>
            </a:r>
            <a:r>
              <a:rPr lang="en-US" sz="1200" i="1" dirty="0"/>
              <a:t> </a:t>
            </a:r>
            <a:r>
              <a:rPr lang="en-US" sz="1200" dirty="0"/>
              <a:t>has the statutory authority</a:t>
            </a:r>
            <a:r>
              <a:rPr lang="en-US" sz="1200" i="1" dirty="0"/>
              <a:t> </a:t>
            </a:r>
            <a:r>
              <a:rPr lang="en-US" sz="1200" dirty="0"/>
              <a:t>to work with individuals with disabilities in advancing in their careers. Less clear is whether public VR agencies have</a:t>
            </a:r>
          </a:p>
          <a:p>
            <a:pPr marL="174708" indent="-174708">
              <a:buFont typeface="Arial" panose="020B0604020202020204" pitchFamily="34" charset="0"/>
              <a:buChar char="•"/>
            </a:pPr>
            <a:r>
              <a:rPr lang="en-US" sz="1200" dirty="0"/>
              <a:t> “Advancement in employment” as a focus area”  and have the capacity/alignment of resources to support career advancement as an agency priority; </a:t>
            </a:r>
          </a:p>
          <a:p>
            <a:pPr marL="174708" indent="-174708">
              <a:buFont typeface="Arial" panose="020B0604020202020204" pitchFamily="34" charset="0"/>
              <a:buChar char="•"/>
            </a:pPr>
            <a:r>
              <a:rPr lang="en-US" sz="1200" dirty="0"/>
              <a:t>Given limited resources, how should VR agencies prioritize clients seeking career advancement services and supports over other employment needs  such as  job development. This is especially challenging for states in an order of selection with a wait list. </a:t>
            </a:r>
          </a:p>
          <a:p>
            <a:r>
              <a:rPr lang="en-US" sz="1200" dirty="0"/>
              <a:t>A Consideration Could be does “Career Advancement Services” for all state VR agencies fall under a separate title similar to the current authority for Supported Employment Services?</a:t>
            </a:r>
          </a:p>
          <a:p>
            <a:endParaRPr lang="en-US" sz="1200" dirty="0"/>
          </a:p>
          <a:p>
            <a:r>
              <a:rPr lang="en-US" sz="1200" b="1" dirty="0"/>
              <a:t>The second sustainability and system change is Communication and outreach around career advancement as a VR service category:</a:t>
            </a:r>
            <a:r>
              <a:rPr lang="en-US" sz="1200" dirty="0"/>
              <a:t> </a:t>
            </a:r>
          </a:p>
          <a:p>
            <a:r>
              <a:rPr lang="en-US" sz="1200" dirty="0"/>
              <a:t>If career advancement is to become a core service provided to jobseekers and incumbent workers, it will require reframing a client’s view of VR as a one-time service to a career-long engagement that builds on past successes. </a:t>
            </a:r>
          </a:p>
          <a:p>
            <a:endParaRPr lang="en-US" sz="1200" dirty="0"/>
          </a:p>
          <a:p>
            <a:r>
              <a:rPr lang="en-US" sz="1200" b="1" dirty="0"/>
              <a:t>Thirdly, Career advancement as a dual-customer strategy is part of the sustainability and system change. </a:t>
            </a:r>
            <a:endParaRPr lang="en-US" sz="1200" dirty="0"/>
          </a:p>
          <a:p>
            <a:r>
              <a:rPr lang="en-US" sz="1200" dirty="0"/>
              <a:t>VR agencies should consider offering employers services and supports that promote advancement of incumbent workers with disabilities. Including: </a:t>
            </a:r>
          </a:p>
          <a:p>
            <a:pPr lvl="0"/>
            <a:r>
              <a:rPr lang="en-US" sz="1200" dirty="0"/>
              <a:t>Translating VR eligibility information in a way that resonates with businesses and incumbent workers - for example: reframing the word “disability” </a:t>
            </a:r>
          </a:p>
          <a:p>
            <a:pPr lvl="0"/>
            <a:r>
              <a:rPr lang="en-US" sz="1200" dirty="0"/>
              <a:t>Managing a pipeline of VR applicants generated from business outreach as another entry point to VR</a:t>
            </a:r>
          </a:p>
          <a:p>
            <a:pPr lvl="0"/>
            <a:r>
              <a:rPr lang="en-US" sz="1200" dirty="0"/>
              <a:t>Developing mechanisms to support employers in backfilling recently vacated positions when an individual advances in their career. This is critical whether the individual advances within the same employer or moves to a new employer.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64AC2E3-448B-4147-A2ED-F70DF33A53C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26911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 16 months – delated status </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F965C9B-1FA5-40B4-835F-8EEC61C054C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2556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Counselor</a:t>
            </a:r>
          </a:p>
          <a:p>
            <a:pPr lvl="1"/>
            <a:r>
              <a:rPr lang="en-US" dirty="0"/>
              <a:t>Pre-ETS Career Exploration</a:t>
            </a:r>
          </a:p>
          <a:p>
            <a:pPr lvl="1"/>
            <a:r>
              <a:rPr lang="en-US" dirty="0"/>
              <a:t>Academies</a:t>
            </a:r>
          </a:p>
          <a:p>
            <a:pPr lvl="1"/>
            <a:r>
              <a:rPr lang="en-US" dirty="0"/>
              <a:t>Trainings</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F965C9B-1FA5-40B4-835F-8EEC61C054C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56334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7B507F-7DFB-4D63-B4FF-92C213540867}" type="slidenum">
              <a:rPr lang="en-US" smtClean="0"/>
              <a:t>37</a:t>
            </a:fld>
            <a:endParaRPr lang="en-US"/>
          </a:p>
        </p:txBody>
      </p:sp>
    </p:spTree>
    <p:extLst>
      <p:ext uri="{BB962C8B-B14F-4D97-AF65-F5344CB8AC3E}">
        <p14:creationId xmlns:p14="http://schemas.microsoft.com/office/powerpoint/2010/main" val="3984317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states worked with students and others with adults, but the goal of all states were to obtain credentials. This was completed by: </a:t>
            </a:r>
          </a:p>
          <a:p>
            <a:endParaRPr lang="en-US" dirty="0"/>
          </a:p>
          <a:p>
            <a:pPr marL="174708" indent="-174708">
              <a:buFont typeface="Arial" panose="020B0604020202020204" pitchFamily="34" charset="0"/>
              <a:buChar char="•"/>
            </a:pPr>
            <a:r>
              <a:rPr lang="en-US" dirty="0"/>
              <a:t>Expanding the number of students and/or adults with disabilities participating in existing Career Pathways or newly developed career pathways.</a:t>
            </a:r>
          </a:p>
          <a:p>
            <a:pPr marL="174708" indent="-174708">
              <a:buFont typeface="Arial" panose="020B0604020202020204" pitchFamily="34" charset="0"/>
              <a:buChar char="•"/>
            </a:pPr>
            <a:r>
              <a:rPr lang="en-US" dirty="0"/>
              <a:t>Increasing the number of credentials realized by individuals with disabilities</a:t>
            </a:r>
          </a:p>
          <a:p>
            <a:pPr marL="174708" indent="-174708">
              <a:buFont typeface="Arial" panose="020B0604020202020204" pitchFamily="34" charset="0"/>
              <a:buChar char="•"/>
            </a:pPr>
            <a:r>
              <a:rPr lang="en-US" dirty="0"/>
              <a:t>Ensuring the legacy of the grant efforts through staff training and processes to support a VR culture of career development vs. job placement.</a:t>
            </a:r>
          </a:p>
          <a:p>
            <a:pPr marL="174708" indent="-174708">
              <a:buFont typeface="Arial" panose="020B0604020202020204" pitchFamily="34" charset="0"/>
              <a:buChar char="•"/>
            </a:pPr>
            <a:r>
              <a:rPr lang="en-US" dirty="0"/>
              <a:t>Enhancing the role of the Career Pathways Specialist, VR Transition staff and/or all VR staff in the integration of best practice case management to sustain a culture of career development within the VR program.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64AC2E3-448B-4147-A2ED-F70DF33A53C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72022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4850" y="1162050"/>
            <a:ext cx="5573713" cy="3136900"/>
          </a:xfrm>
        </p:spPr>
      </p:sp>
      <p:sp>
        <p:nvSpPr>
          <p:cNvPr id="3" name="Notes Placeholder 2"/>
          <p:cNvSpPr>
            <a:spLocks noGrp="1"/>
          </p:cNvSpPr>
          <p:nvPr>
            <p:ph type="body" idx="1"/>
          </p:nvPr>
        </p:nvSpPr>
        <p:spPr/>
        <p:txBody>
          <a:bodyPr/>
          <a:lstStyle/>
          <a:p>
            <a:r>
              <a:rPr lang="en-US" dirty="0"/>
              <a:t>The goal of all states were to enhance the relationship with workforce partners and/or educational institutions. This may have looked differently depending upon the state, however all CPID grantees provided outreach and developed enhanced partnerships with workforce partners in some capacity. For example, Kentucky hired three of the Pathway Coordinators and a supervisor through </a:t>
            </a:r>
            <a:r>
              <a:rPr lang="en-US" dirty="0" err="1"/>
              <a:t>KentuckianaWorks</a:t>
            </a:r>
            <a:r>
              <a:rPr lang="en-US" dirty="0"/>
              <a:t> workforce area so Kentucky had partner input from the beginning. </a:t>
            </a:r>
          </a:p>
          <a:p>
            <a:endParaRPr lang="en-US" dirty="0"/>
          </a:p>
          <a:p>
            <a:r>
              <a:rPr lang="en-US" dirty="0"/>
              <a:t>Depending upon the state these partnerships included Adult Education, DOL, participating on Career Pathway Boards, and working with many additional WIOA partners. Relationships with educational partners are key in credential attainment. </a:t>
            </a:r>
          </a:p>
          <a:p>
            <a:endParaRPr lang="en-US" dirty="0"/>
          </a:p>
          <a:p>
            <a:r>
              <a:rPr lang="en-US" dirty="0"/>
              <a:t>CPID grantees have the opportunity to participate with workforce partners and educational institutions for such activities as Reserve Job Fairs, organizing grant events, co-enrolling job seekers, trainings through WIOA partners, customized trainings and tours of educational institutions.</a:t>
            </a:r>
            <a:endParaRPr lang="en-US" b="1" dirty="0"/>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64AC2E3-448B-4147-A2ED-F70DF33A53C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59995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73892"/>
            <a:ext cx="5608320" cy="4448515"/>
          </a:xfrm>
        </p:spPr>
        <p:txBody>
          <a:bodyPr/>
          <a:lstStyle/>
          <a:p>
            <a:r>
              <a:rPr lang="en-US" sz="1300" dirty="0"/>
              <a:t>Each state knew the importance of the dual customer approach and promoting career pathways not just with the client, but also with businesses. States chose different avenues to engage businesses, however the success of promoting career pathways through business was crucial to the demand side of the equation for each grantee. All states chose to participate in industry specific academies and industry tours. These may have included client’s informational interviews and discussing credentials needed within the career pathways. Businesses assist job seekers in understanding entrance and exit points as it relates to their industry.  Some states use Business Service Teams or Business Account Managers to assist in working with businesses, developing relationships and  customized training programs.</a:t>
            </a:r>
          </a:p>
          <a:p>
            <a:endParaRPr lang="en-US" sz="1300" dirty="0"/>
          </a:p>
          <a:p>
            <a:r>
              <a:rPr lang="en-US" sz="1300" dirty="0"/>
              <a:t>Some states participated in Lean Accessibility Program Assessments and/or  Ergonomic Assessments for businesses or working with a client for an ergonomic appropriate work station. States may have chosen to provide trainings such as Section 503, ADA, Disability Awareness and Disability Etiquette trainings. One state chose to advance their incumbent workers through their </a:t>
            </a:r>
            <a:r>
              <a:rPr lang="en-US" sz="1300" dirty="0" err="1"/>
              <a:t>upskill</a:t>
            </a:r>
            <a:r>
              <a:rPr lang="en-US" sz="1300" dirty="0"/>
              <a:t>/backfill model, but whatever the activity grantees and their job seekers benefited from engaging businesses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64AC2E3-448B-4147-A2ED-F70DF33A53C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09217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6438" y="1162050"/>
            <a:ext cx="5573712" cy="3136900"/>
          </a:xfrm>
        </p:spPr>
      </p:sp>
      <p:sp>
        <p:nvSpPr>
          <p:cNvPr id="3" name="Notes Placeholder 2"/>
          <p:cNvSpPr>
            <a:spLocks noGrp="1"/>
          </p:cNvSpPr>
          <p:nvPr>
            <p:ph type="body" idx="1"/>
          </p:nvPr>
        </p:nvSpPr>
        <p:spPr/>
        <p:txBody>
          <a:bodyPr/>
          <a:lstStyle/>
          <a:p>
            <a:r>
              <a:rPr lang="en-US" sz="1200" dirty="0"/>
              <a:t>Business driven, short-term, real life trainings provided both technical hard skills and soft skills training giving workers the opportunity to acquire the skills they need to pursue in-demand jobs and careers. These partnerships were developed through relationships with businesses and community partners. </a:t>
            </a:r>
          </a:p>
          <a:p>
            <a:endParaRPr lang="en-US" sz="1200" dirty="0"/>
          </a:p>
          <a:p>
            <a:r>
              <a:rPr lang="en-US" sz="1200" dirty="0"/>
              <a:t>Pre-apprenticeship programs and customized training programs were developed or sustained programs with grant funding. </a:t>
            </a:r>
          </a:p>
          <a:p>
            <a:endParaRPr lang="en-US" sz="1200" dirty="0"/>
          </a:p>
          <a:p>
            <a:r>
              <a:rPr lang="en-US" sz="1200" dirty="0"/>
              <a:t>These programs include the great work in Virginia with the Hershey Boot Camp, the Pre-apprenticeship and credential training program at Wilson Workforce Rehabilitation Center and also Virginia’s welding and logistics training. </a:t>
            </a:r>
          </a:p>
          <a:p>
            <a:endParaRPr lang="en-US" sz="1200" dirty="0"/>
          </a:p>
          <a:p>
            <a:r>
              <a:rPr lang="en-US" sz="1200" dirty="0"/>
              <a:t>Nebraska continued their VR certificate programs in the areas of CNA and Electrical Helper. </a:t>
            </a:r>
          </a:p>
          <a:p>
            <a:endParaRPr lang="en-US" sz="1200"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64AC2E3-448B-4147-A2ED-F70DF33A53C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01038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states have been involved in outreach to their state VR agencies and working with VR staff. Grantees have provided training to VR staff through presentations, training materials, outreach with marketing materials and articles in VR  internal newsletters. All states participated in discussions with their VR staff regarding the career pathway model.</a:t>
            </a:r>
          </a:p>
          <a:p>
            <a:endParaRPr lang="en-US" dirty="0"/>
          </a:p>
          <a:p>
            <a:r>
              <a:rPr lang="en-US" dirty="0"/>
              <a:t>Georgia implemented bi-weekly Transition Talk to share information and provide training to VR staff. They also introduced an agency transition website with a central focus on career pathways.</a:t>
            </a:r>
          </a:p>
          <a:p>
            <a:endParaRPr lang="en-US" dirty="0"/>
          </a:p>
          <a:p>
            <a:r>
              <a:rPr lang="en-US" dirty="0"/>
              <a:t>Virginia staff were trained in motivational interviewing and developed a career pathway website. </a:t>
            </a:r>
          </a:p>
          <a:p>
            <a:endParaRPr lang="en-US" dirty="0"/>
          </a:p>
          <a:p>
            <a:r>
              <a:rPr lang="en-US" dirty="0"/>
              <a:t>Additional information regarding the four state models will now be shared by Georgia </a:t>
            </a:r>
            <a:r>
              <a:rPr lang="en-US" dirty="0" err="1"/>
              <a:t>Coopersmith</a:t>
            </a:r>
            <a:r>
              <a:rPr lang="en-US" dirty="0"/>
              <a:t> from Virginia.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64AC2E3-448B-4147-A2ED-F70DF33A53C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26911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1004455" y="4343399"/>
            <a:ext cx="5029200" cy="4486275"/>
          </a:xfrm>
        </p:spPr>
        <p:txBody>
          <a:bodyPr/>
          <a:lstStyle/>
          <a:p>
            <a:r>
              <a:rPr lang="en-US" dirty="0">
                <a:ea typeface="ＭＳ Ｐゴシック" charset="0"/>
                <a:cs typeface="ＭＳ Ｐゴシック" charset="0"/>
              </a:rPr>
              <a:t>Nebraska’s CPID grant</a:t>
            </a:r>
            <a:r>
              <a:rPr lang="en-US" b="0" kern="1200" dirty="0">
                <a:effectLst/>
                <a:ea typeface="ＭＳ Ｐゴシック" charset="0"/>
                <a:cs typeface="ＭＳ Ｐゴシック" charset="0"/>
              </a:rPr>
              <a:t> is the Upskill/Backfill model. This was chosen as the CPAP vision to promote autonomy, stability, and economic self-sufficiency </a:t>
            </a:r>
            <a:r>
              <a:rPr lang="en-US" dirty="0"/>
              <a:t>achieved by career advancement along a career pathway with a focus on a single, stable, well paying job with employer-provided benefits to replace the one or more entry-level jobs currently held to make ends meet. </a:t>
            </a:r>
            <a:r>
              <a:rPr lang="en-US" b="0" kern="1200" dirty="0">
                <a:effectLst/>
                <a:ea typeface="ＭＳ Ｐゴシック" charset="0"/>
                <a:cs typeface="ＭＳ Ｐゴシック" charset="0"/>
              </a:rPr>
              <a:t> </a:t>
            </a:r>
          </a:p>
          <a:p>
            <a:endParaRPr lang="en-US" b="0" kern="1200" dirty="0">
              <a:solidFill>
                <a:schemeClr val="tx1"/>
              </a:solidFill>
              <a:effectLst/>
              <a:ea typeface="ＭＳ Ｐゴシック" charset="0"/>
              <a:cs typeface="ＭＳ Ｐゴシック" charset="0"/>
            </a:endParaRPr>
          </a:p>
          <a:p>
            <a:r>
              <a:rPr lang="en-US" b="0" kern="1200" dirty="0">
                <a:solidFill>
                  <a:schemeClr val="tx1"/>
                </a:solidFill>
                <a:effectLst/>
                <a:ea typeface="ＭＳ Ｐゴシック" charset="0"/>
                <a:cs typeface="ＭＳ Ｐゴシック" charset="0"/>
              </a:rPr>
              <a:t>The goal is to upskill incumbent workers with businesses they are currently working and backfill with individuals with disabilities from the VR program who want to enter the same career pathway. </a:t>
            </a:r>
            <a:endParaRPr lang="en-US" dirty="0">
              <a:ea typeface="ＭＳ Ｐゴシック" charset="0"/>
              <a:cs typeface="ＭＳ Ｐゴシック" charset="0"/>
            </a:endParaRPr>
          </a:p>
          <a:p>
            <a:pPr eaLnBrk="0" fontAlgn="base" hangingPunct="0">
              <a:spcBef>
                <a:spcPct val="30000"/>
              </a:spcBef>
              <a:spcAft>
                <a:spcPct val="0"/>
              </a:spcAft>
              <a:defRPr/>
            </a:pPr>
            <a:endParaRPr lang="en-US" dirty="0"/>
          </a:p>
          <a:p>
            <a:pPr>
              <a:defRPr/>
            </a:pPr>
            <a:r>
              <a:rPr lang="en-US" dirty="0">
                <a:ea typeface="ＭＳ Ｐゴシック" charset="0"/>
                <a:cs typeface="ＭＳ Ｐゴシック" charset="0"/>
              </a:rPr>
              <a:t>The CPAP model is a</a:t>
            </a:r>
            <a:r>
              <a:rPr lang="en-US" dirty="0"/>
              <a:t> Dual-Customer Approach serving both clients and businesses. </a:t>
            </a:r>
          </a:p>
          <a:p>
            <a:pPr>
              <a:defRPr/>
            </a:pPr>
            <a:endParaRPr lang="en-US" dirty="0"/>
          </a:p>
          <a:p>
            <a:pPr eaLnBrk="0" fontAlgn="base" hangingPunct="0">
              <a:spcBef>
                <a:spcPct val="30000"/>
              </a:spcBef>
              <a:spcAft>
                <a:spcPct val="0"/>
              </a:spcAft>
              <a:defRPr/>
            </a:pPr>
            <a:r>
              <a:rPr lang="en-US" dirty="0">
                <a:ea typeface="ＭＳ Ｐゴシック" charset="0"/>
                <a:cs typeface="ＭＳ Ｐゴシック" charset="0"/>
              </a:rPr>
              <a:t>After developing the relationship with the business to help upskill past successfully closed clients</a:t>
            </a:r>
            <a:r>
              <a:rPr lang="en-US" dirty="0"/>
              <a:t> and </a:t>
            </a:r>
            <a:r>
              <a:rPr lang="en-US" dirty="0">
                <a:ea typeface="ＭＳ Ｐゴシック" charset="0"/>
                <a:cs typeface="ＭＳ Ｐゴシック" charset="0"/>
              </a:rPr>
              <a:t>backfill with VR  clients, it helps businesses retain their key talent and </a:t>
            </a:r>
            <a:r>
              <a:rPr lang="en-US" dirty="0"/>
              <a:t>assist</a:t>
            </a:r>
            <a:r>
              <a:rPr lang="en-US" dirty="0">
                <a:ea typeface="ＭＳ Ｐゴシック" charset="0"/>
                <a:cs typeface="ＭＳ Ｐゴシック" charset="0"/>
              </a:rPr>
              <a:t> in filling vacant position with a qualified candidate with a disability.  </a:t>
            </a:r>
            <a:endParaRPr lang="en-US" b="1" dirty="0">
              <a:ea typeface="ＭＳ Ｐゴシック" charset="0"/>
              <a:cs typeface="ＭＳ Ｐゴシック" charset="0"/>
            </a:endParaRPr>
          </a:p>
          <a:p>
            <a:endParaRPr lang="en-US" sz="1400" b="0" kern="1200" dirty="0">
              <a:solidFill>
                <a:schemeClr val="tx1"/>
              </a:solidFill>
              <a:effectLst/>
              <a:latin typeface="Arial" charset="0"/>
              <a:ea typeface="ＭＳ Ｐゴシック" charset="0"/>
              <a:cs typeface="ＭＳ Ｐゴシック" charset="0"/>
            </a:endParaRPr>
          </a:p>
          <a:p>
            <a:endParaRPr lang="en-US" sz="1400" b="0" kern="1200" dirty="0">
              <a:solidFill>
                <a:schemeClr val="tx1"/>
              </a:solidFill>
              <a:effectLst/>
              <a:latin typeface="Arial" charset="0"/>
              <a:ea typeface="ＭＳ Ｐゴシック" charset="0"/>
              <a:cs typeface="ＭＳ Ｐゴシック" charset="0"/>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AEE93A-C68B-C84E-BFB7-846EBFF9889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02043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73893"/>
            <a:ext cx="5608320" cy="4010408"/>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301 clients have been served by CPAP. 180 cases have been closed and 121 remain open. 95 clients have closed into competitive integrated employment. We are anticipating an additional 77 cases will close successfully prior to this September 30</a:t>
            </a:r>
            <a:r>
              <a:rPr lang="en-US" baseline="30000" dirty="0"/>
              <a:t>th</a:t>
            </a:r>
            <a:r>
              <a:rPr lang="en-US" dirty="0"/>
              <a:t>. </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64AC2E3-448B-4147-A2ED-F70DF33A53C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59995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0763" y="989013"/>
            <a:ext cx="5576887" cy="3138487"/>
          </a:xfrm>
        </p:spPr>
      </p:sp>
      <p:sp>
        <p:nvSpPr>
          <p:cNvPr id="3" name="Notes Placeholder 2"/>
          <p:cNvSpPr>
            <a:spLocks noGrp="1"/>
          </p:cNvSpPr>
          <p:nvPr>
            <p:ph type="body" idx="1"/>
          </p:nvPr>
        </p:nvSpPr>
        <p:spPr/>
        <p:txBody>
          <a:bodyPr/>
          <a:lstStyle/>
          <a:p>
            <a:pPr lvl="0"/>
            <a:r>
              <a:rPr lang="en-US" dirty="0"/>
              <a:t>Wages increased by an average of </a:t>
            </a:r>
            <a:r>
              <a:rPr lang="en-US" b="1" dirty="0"/>
              <a:t>$387/week</a:t>
            </a:r>
            <a:r>
              <a:rPr lang="en-US" dirty="0"/>
              <a:t> from the time of CPAP application to the time at CPAP case closure. </a:t>
            </a:r>
          </a:p>
          <a:p>
            <a:pPr lvl="0"/>
            <a:endParaRPr lang="en-US" dirty="0"/>
          </a:p>
          <a:p>
            <a:pPr lvl="0"/>
            <a:r>
              <a:rPr lang="en-US" dirty="0"/>
              <a:t>Weekly wages at closure were reported as an average </a:t>
            </a:r>
            <a:r>
              <a:rPr lang="en-US" b="1" dirty="0"/>
              <a:t>$899/week</a:t>
            </a:r>
            <a:r>
              <a:rPr lang="en-US" dirty="0"/>
              <a:t> and median of </a:t>
            </a:r>
            <a:r>
              <a:rPr lang="en-US" b="1" dirty="0"/>
              <a:t>$780/week</a:t>
            </a:r>
            <a:r>
              <a:rPr lang="en-US" dirty="0"/>
              <a:t>; </a:t>
            </a:r>
          </a:p>
          <a:p>
            <a:pPr lvl="0"/>
            <a:endParaRPr lang="en-US" dirty="0"/>
          </a:p>
          <a:p>
            <a:pPr lvl="0"/>
            <a:r>
              <a:rPr lang="en-US" dirty="0"/>
              <a:t>Compared to weekly wages at application reported as an average of </a:t>
            </a:r>
            <a:r>
              <a:rPr lang="en-US" b="1" dirty="0"/>
              <a:t>$512/week</a:t>
            </a:r>
            <a:r>
              <a:rPr lang="en-US" dirty="0"/>
              <a:t> and median of </a:t>
            </a:r>
            <a:r>
              <a:rPr lang="en-US" b="1" dirty="0"/>
              <a:t>$520/week</a:t>
            </a:r>
            <a:r>
              <a:rPr lang="en-US" dirty="0"/>
              <a:t>.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64AC2E3-448B-4147-A2ED-F70DF33A53C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63195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00800" y="4624668"/>
            <a:ext cx="53848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6400800" y="5562600"/>
            <a:ext cx="53848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10142072" y="6425641"/>
            <a:ext cx="1643529" cy="365125"/>
          </a:xfrm>
        </p:spPr>
        <p:txBody>
          <a:bodyPr/>
          <a:lstStyle>
            <a:lvl1pPr algn="l">
              <a:defRPr/>
            </a:lvl1pPr>
          </a:lstStyle>
          <a:p>
            <a:fld id="{A86F4F12-249F-0E4A-91FE-46174BC24692}" type="datetime1">
              <a:rPr lang="en-US" smtClean="0"/>
              <a:t>9/28/20</a:t>
            </a:fld>
            <a:endParaRPr lang="en-US" dirty="0"/>
          </a:p>
        </p:txBody>
      </p:sp>
      <p:sp>
        <p:nvSpPr>
          <p:cNvPr id="5" name="Footer Placeholder 4"/>
          <p:cNvSpPr>
            <a:spLocks noGrp="1"/>
          </p:cNvSpPr>
          <p:nvPr>
            <p:ph type="ftr" sz="quarter" idx="11"/>
          </p:nvPr>
        </p:nvSpPr>
        <p:spPr>
          <a:xfrm>
            <a:off x="4419943" y="6425070"/>
            <a:ext cx="3490259" cy="365125"/>
          </a:xfrm>
        </p:spPr>
        <p:txBody>
          <a:bodyPr/>
          <a:lstStyle>
            <a:lvl1pPr algn="r">
              <a:defRPr/>
            </a:lvl1pPr>
          </a:lstStyle>
          <a:p>
            <a:endParaRPr lang="en-US" dirty="0"/>
          </a:p>
        </p:txBody>
      </p:sp>
      <p:sp>
        <p:nvSpPr>
          <p:cNvPr id="7" name="Rectangle 6"/>
          <p:cNvSpPr/>
          <p:nvPr/>
        </p:nvSpPr>
        <p:spPr>
          <a:xfrm>
            <a:off x="376767" y="228600"/>
            <a:ext cx="5647267"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8" name="Rectangle 7"/>
          <p:cNvSpPr/>
          <p:nvPr/>
        </p:nvSpPr>
        <p:spPr>
          <a:xfrm>
            <a:off x="9069917" y="228600"/>
            <a:ext cx="27432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6165851" y="2377440"/>
            <a:ext cx="27432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566522" y="174813"/>
            <a:ext cx="55107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6165851" y="228600"/>
            <a:ext cx="27432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9069917" y="2377440"/>
            <a:ext cx="27432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Tree>
    <p:extLst>
      <p:ext uri="{BB962C8B-B14F-4D97-AF65-F5344CB8AC3E}">
        <p14:creationId xmlns:p14="http://schemas.microsoft.com/office/powerpoint/2010/main" val="140019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10889129" y="282574"/>
            <a:ext cx="9144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TextBox 9"/>
          <p:cNvSpPr txBox="1"/>
          <p:nvPr/>
        </p:nvSpPr>
        <p:spPr>
          <a:xfrm>
            <a:off x="297581" y="228600"/>
            <a:ext cx="34787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5880100" y="1985963"/>
            <a:ext cx="48768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 name="Content Placeholder 2"/>
          <p:cNvSpPr>
            <a:spLocks noGrp="1"/>
          </p:cNvSpPr>
          <p:nvPr>
            <p:ph sz="half" idx="15"/>
          </p:nvPr>
        </p:nvSpPr>
        <p:spPr>
          <a:xfrm>
            <a:off x="664691" y="1985963"/>
            <a:ext cx="48768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2"/>
          <p:cNvSpPr>
            <a:spLocks noGrp="1"/>
          </p:cNvSpPr>
          <p:nvPr>
            <p:ph sz="half" idx="16"/>
          </p:nvPr>
        </p:nvSpPr>
        <p:spPr>
          <a:xfrm>
            <a:off x="5880100" y="4169664"/>
            <a:ext cx="48768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2347512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10889129" y="282574"/>
            <a:ext cx="9144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TextBox 9"/>
          <p:cNvSpPr txBox="1"/>
          <p:nvPr/>
        </p:nvSpPr>
        <p:spPr>
          <a:xfrm>
            <a:off x="297581" y="228600"/>
            <a:ext cx="34787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12" name="Content Placeholder 2"/>
          <p:cNvSpPr>
            <a:spLocks noGrp="1"/>
          </p:cNvSpPr>
          <p:nvPr>
            <p:ph sz="half" idx="17"/>
          </p:nvPr>
        </p:nvSpPr>
        <p:spPr>
          <a:xfrm>
            <a:off x="670561" y="1985963"/>
            <a:ext cx="4876551"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Content Placeholder 2"/>
          <p:cNvSpPr>
            <a:spLocks noGrp="1"/>
          </p:cNvSpPr>
          <p:nvPr>
            <p:ph sz="half" idx="18"/>
          </p:nvPr>
        </p:nvSpPr>
        <p:spPr>
          <a:xfrm>
            <a:off x="670561" y="4164965"/>
            <a:ext cx="4876551"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5" name="Content Placeholder 2"/>
          <p:cNvSpPr>
            <a:spLocks noGrp="1"/>
          </p:cNvSpPr>
          <p:nvPr>
            <p:ph sz="half" idx="1"/>
          </p:nvPr>
        </p:nvSpPr>
        <p:spPr>
          <a:xfrm>
            <a:off x="5880100" y="1985963"/>
            <a:ext cx="48768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6" name="Content Placeholder 2"/>
          <p:cNvSpPr>
            <a:spLocks noGrp="1"/>
          </p:cNvSpPr>
          <p:nvPr>
            <p:ph sz="half" idx="16"/>
          </p:nvPr>
        </p:nvSpPr>
        <p:spPr>
          <a:xfrm>
            <a:off x="5880100" y="4169664"/>
            <a:ext cx="48768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665042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10889129" y="282574"/>
            <a:ext cx="9144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8" name="TextBox 7"/>
          <p:cNvSpPr txBox="1"/>
          <p:nvPr/>
        </p:nvSpPr>
        <p:spPr>
          <a:xfrm>
            <a:off x="297581" y="228600"/>
            <a:ext cx="34787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0088990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10889129" y="282574"/>
            <a:ext cx="9144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Date Placeholder 1"/>
          <p:cNvSpPr>
            <a:spLocks noGrp="1"/>
          </p:cNvSpPr>
          <p:nvPr>
            <p:ph type="dt" sz="half" idx="10"/>
          </p:nvPr>
        </p:nvSpPr>
        <p:spPr/>
        <p:txBody>
          <a:bodyPr/>
          <a:lstStyle/>
          <a:p>
            <a:fld id="{DBE42666-6D65-F24F-B282-A8C03C9E97F3}" type="datetime1">
              <a:rPr lang="en-US" smtClean="0"/>
              <a:t>9/28/20</a:t>
            </a:fld>
            <a:endParaRPr lang="en-US" dirty="0"/>
          </a:p>
        </p:txBody>
      </p:sp>
      <p:sp>
        <p:nvSpPr>
          <p:cNvPr id="3" name="Footer Placeholder 2"/>
          <p:cNvSpPr>
            <a:spLocks noGrp="1"/>
          </p:cNvSpPr>
          <p:nvPr>
            <p:ph type="ftr" sz="quarter" idx="11"/>
          </p:nvPr>
        </p:nvSpPr>
        <p:spPr/>
        <p:txBody>
          <a:bodyPr/>
          <a:lstStyle/>
          <a:p>
            <a:r>
              <a:rPr lang="en-US"/>
              <a:t>CPID Model Demonstration Projects</a:t>
            </a:r>
            <a:endParaRPr lang="en-US" dirty="0"/>
          </a:p>
        </p:txBody>
      </p:sp>
      <p:sp>
        <p:nvSpPr>
          <p:cNvPr id="4" name="Slide Number Placeholder 3"/>
          <p:cNvSpPr>
            <a:spLocks noGrp="1"/>
          </p:cNvSpPr>
          <p:nvPr>
            <p:ph type="sldNum" sz="quarter" idx="12"/>
          </p:nvPr>
        </p:nvSpPr>
        <p:spPr/>
        <p:txBody>
          <a:bodyPr/>
          <a:lstStyle/>
          <a:p>
            <a:fld id="{82D8C377-218E-9740-8989-D3B3F2A4A5C9}" type="slidenum">
              <a:rPr lang="en-US" smtClean="0"/>
              <a:t>‹#›</a:t>
            </a:fld>
            <a:endParaRPr lang="en-US" dirty="0"/>
          </a:p>
        </p:txBody>
      </p:sp>
    </p:spTree>
    <p:extLst>
      <p:ext uri="{BB962C8B-B14F-4D97-AF65-F5344CB8AC3E}">
        <p14:creationId xmlns:p14="http://schemas.microsoft.com/office/powerpoint/2010/main" val="1907594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76768" y="228600"/>
            <a:ext cx="4601633"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507407" y="2571750"/>
            <a:ext cx="4340352" cy="1162050"/>
          </a:xfrm>
        </p:spPr>
        <p:txBody>
          <a:bodyPr anchor="b">
            <a:normAutofit/>
          </a:bodyPr>
          <a:lstStyle>
            <a:lvl1pPr algn="l">
              <a:defRPr sz="2600" b="0">
                <a:solidFill>
                  <a:schemeClr val="bg1"/>
                </a:solidFill>
              </a:defRPr>
            </a:lvl1pPr>
          </a:lstStyle>
          <a:p>
            <a:r>
              <a:rPr lang="en-US"/>
              <a:t>Click to edit Master title style</a:t>
            </a:r>
            <a:endParaRPr dirty="0"/>
          </a:p>
        </p:txBody>
      </p:sp>
      <p:sp>
        <p:nvSpPr>
          <p:cNvPr id="3" name="Content Placeholder 2"/>
          <p:cNvSpPr>
            <a:spLocks noGrp="1"/>
          </p:cNvSpPr>
          <p:nvPr>
            <p:ph idx="1"/>
          </p:nvPr>
        </p:nvSpPr>
        <p:spPr>
          <a:xfrm>
            <a:off x="5558368" y="273051"/>
            <a:ext cx="6129865"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508124" y="3733801"/>
            <a:ext cx="4340352"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855200" y="6423586"/>
            <a:ext cx="2049929" cy="365125"/>
          </a:xfrm>
        </p:spPr>
        <p:txBody>
          <a:bodyPr/>
          <a:lstStyle/>
          <a:p>
            <a:fld id="{DECA6BE1-919A-894B-93BA-8DF4ABB63CCA}" type="datetime1">
              <a:rPr lang="en-US" smtClean="0"/>
              <a:t>9/28/20</a:t>
            </a:fld>
            <a:endParaRPr lang="en-US" dirty="0"/>
          </a:p>
        </p:txBody>
      </p:sp>
      <p:sp>
        <p:nvSpPr>
          <p:cNvPr id="6" name="Footer Placeholder 5"/>
          <p:cNvSpPr>
            <a:spLocks noGrp="1"/>
          </p:cNvSpPr>
          <p:nvPr>
            <p:ph type="ftr" sz="quarter" idx="11"/>
          </p:nvPr>
        </p:nvSpPr>
        <p:spPr>
          <a:xfrm>
            <a:off x="5145741" y="6423586"/>
            <a:ext cx="4422588" cy="365125"/>
          </a:xfrm>
        </p:spPr>
        <p:txBody>
          <a:bodyPr/>
          <a:lstStyle/>
          <a:p>
            <a:r>
              <a:rPr lang="en-US"/>
              <a:t>CPID Model Demonstration Projects</a:t>
            </a:r>
            <a:endParaRPr lang="en-US" dirty="0"/>
          </a:p>
        </p:txBody>
      </p:sp>
      <p:sp>
        <p:nvSpPr>
          <p:cNvPr id="9" name="TextBox 8"/>
          <p:cNvSpPr txBox="1"/>
          <p:nvPr/>
        </p:nvSpPr>
        <p:spPr>
          <a:xfrm>
            <a:off x="566522" y="174813"/>
            <a:ext cx="55107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extLst>
      <p:ext uri="{BB962C8B-B14F-4D97-AF65-F5344CB8AC3E}">
        <p14:creationId xmlns:p14="http://schemas.microsoft.com/office/powerpoint/2010/main" val="3334628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10889129" y="282574"/>
            <a:ext cx="9144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5559205" y="3124200"/>
            <a:ext cx="5197696"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370541" y="228600"/>
            <a:ext cx="4614211"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4" name="Text Placeholder 3"/>
          <p:cNvSpPr>
            <a:spLocks noGrp="1"/>
          </p:cNvSpPr>
          <p:nvPr>
            <p:ph type="body" sz="half" idx="2"/>
          </p:nvPr>
        </p:nvSpPr>
        <p:spPr>
          <a:xfrm>
            <a:off x="5559205" y="3995737"/>
            <a:ext cx="5197696"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855200" y="6423586"/>
            <a:ext cx="2049929" cy="365125"/>
          </a:xfrm>
        </p:spPr>
        <p:txBody>
          <a:bodyPr/>
          <a:lstStyle/>
          <a:p>
            <a:fld id="{B67251E3-30A5-284E-9594-24DE67B5BB28}" type="datetime1">
              <a:rPr lang="en-US" smtClean="0"/>
              <a:t>9/28/20</a:t>
            </a:fld>
            <a:endParaRPr lang="en-US" dirty="0"/>
          </a:p>
        </p:txBody>
      </p:sp>
      <p:sp>
        <p:nvSpPr>
          <p:cNvPr id="6" name="Footer Placeholder 5"/>
          <p:cNvSpPr>
            <a:spLocks noGrp="1"/>
          </p:cNvSpPr>
          <p:nvPr>
            <p:ph type="ftr" sz="quarter" idx="11"/>
          </p:nvPr>
        </p:nvSpPr>
        <p:spPr>
          <a:xfrm>
            <a:off x="5588000" y="6423586"/>
            <a:ext cx="4006851" cy="365125"/>
          </a:xfrm>
        </p:spPr>
        <p:txBody>
          <a:bodyPr/>
          <a:lstStyle/>
          <a:p>
            <a:r>
              <a:rPr lang="en-US"/>
              <a:t>CPID Model Demonstration Projects</a:t>
            </a:r>
            <a:endParaRPr lang="en-US" dirty="0"/>
          </a:p>
        </p:txBody>
      </p:sp>
      <p:sp>
        <p:nvSpPr>
          <p:cNvPr id="7" name="Slide Number Placeholder 6"/>
          <p:cNvSpPr>
            <a:spLocks noGrp="1"/>
          </p:cNvSpPr>
          <p:nvPr>
            <p:ph type="sldNum" sz="quarter" idx="12"/>
          </p:nvPr>
        </p:nvSpPr>
        <p:spPr/>
        <p:txBody>
          <a:bodyPr/>
          <a:lstStyle/>
          <a:p>
            <a:fld id="{82D8C377-218E-9740-8989-D3B3F2A4A5C9}" type="slidenum">
              <a:rPr lang="en-US" smtClean="0"/>
              <a:t>‹#›</a:t>
            </a:fld>
            <a:endParaRPr lang="en-US" dirty="0"/>
          </a:p>
        </p:txBody>
      </p:sp>
      <p:sp>
        <p:nvSpPr>
          <p:cNvPr id="10" name="TextBox 9"/>
          <p:cNvSpPr txBox="1"/>
          <p:nvPr/>
        </p:nvSpPr>
        <p:spPr>
          <a:xfrm>
            <a:off x="5320147" y="3370730"/>
            <a:ext cx="294091"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extLst>
      <p:ext uri="{BB962C8B-B14F-4D97-AF65-F5344CB8AC3E}">
        <p14:creationId xmlns:p14="http://schemas.microsoft.com/office/powerpoint/2010/main" val="3948760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75341" y="4424082"/>
            <a:ext cx="8254876"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370541" y="228600"/>
            <a:ext cx="85045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4" name="Text Placeholder 3"/>
          <p:cNvSpPr>
            <a:spLocks noGrp="1"/>
          </p:cNvSpPr>
          <p:nvPr>
            <p:ph type="body" sz="half" idx="2"/>
          </p:nvPr>
        </p:nvSpPr>
        <p:spPr>
          <a:xfrm>
            <a:off x="675341" y="5257800"/>
            <a:ext cx="8254876"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7"/>
          <p:cNvSpPr/>
          <p:nvPr/>
        </p:nvSpPr>
        <p:spPr>
          <a:xfrm>
            <a:off x="9069917" y="228600"/>
            <a:ext cx="27432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Rectangle 8"/>
          <p:cNvSpPr/>
          <p:nvPr/>
        </p:nvSpPr>
        <p:spPr>
          <a:xfrm>
            <a:off x="9069917" y="2377440"/>
            <a:ext cx="27432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TextBox 9"/>
          <p:cNvSpPr txBox="1"/>
          <p:nvPr/>
        </p:nvSpPr>
        <p:spPr>
          <a:xfrm>
            <a:off x="436283" y="4632792"/>
            <a:ext cx="294091"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extLst>
      <p:ext uri="{BB962C8B-B14F-4D97-AF65-F5344CB8AC3E}">
        <p14:creationId xmlns:p14="http://schemas.microsoft.com/office/powerpoint/2010/main" val="4290930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376766" y="228600"/>
            <a:ext cx="8516223"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507406" y="2571750"/>
            <a:ext cx="8242148"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508126" y="3733801"/>
            <a:ext cx="8239421"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Box 8"/>
          <p:cNvSpPr txBox="1"/>
          <p:nvPr/>
        </p:nvSpPr>
        <p:spPr>
          <a:xfrm>
            <a:off x="566522" y="174813"/>
            <a:ext cx="55107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9069917" y="228600"/>
            <a:ext cx="27432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Picture Placeholder 12"/>
          <p:cNvSpPr>
            <a:spLocks noGrp="1"/>
          </p:cNvSpPr>
          <p:nvPr>
            <p:ph type="pic" sz="quarter" idx="13"/>
          </p:nvPr>
        </p:nvSpPr>
        <p:spPr>
          <a:xfrm>
            <a:off x="9069917" y="2374940"/>
            <a:ext cx="2743200" cy="2039112"/>
          </a:xfrm>
        </p:spPr>
        <p:txBody>
          <a:bodyPr/>
          <a:lstStyle>
            <a:lvl1pPr>
              <a:buNone/>
              <a:defRPr/>
            </a:lvl1pPr>
          </a:lstStyle>
          <a:p>
            <a:r>
              <a:rPr lang="en-US" dirty="0"/>
              <a:t>Drag picture to placeholder or click icon to add</a:t>
            </a:r>
            <a:endParaRPr dirty="0"/>
          </a:p>
        </p:txBody>
      </p:sp>
      <p:sp>
        <p:nvSpPr>
          <p:cNvPr id="13" name="Picture Placeholder 12"/>
          <p:cNvSpPr>
            <a:spLocks noGrp="1"/>
          </p:cNvSpPr>
          <p:nvPr>
            <p:ph type="pic" sz="quarter" idx="14"/>
          </p:nvPr>
        </p:nvSpPr>
        <p:spPr>
          <a:xfrm>
            <a:off x="9069917" y="4535424"/>
            <a:ext cx="2743200" cy="2039112"/>
          </a:xfrm>
        </p:spPr>
        <p:txBody>
          <a:bodyPr/>
          <a:lstStyle>
            <a:lvl1pPr>
              <a:buNone/>
              <a:defRPr/>
            </a:lvl1pPr>
          </a:lstStyle>
          <a:p>
            <a:r>
              <a:rPr lang="en-US" dirty="0"/>
              <a:t>Drag picture to placeholder or click icon to add</a:t>
            </a:r>
            <a:endParaRPr dirty="0"/>
          </a:p>
        </p:txBody>
      </p:sp>
    </p:spTree>
    <p:extLst>
      <p:ext uri="{BB962C8B-B14F-4D97-AF65-F5344CB8AC3E}">
        <p14:creationId xmlns:p14="http://schemas.microsoft.com/office/powerpoint/2010/main" val="31132913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376767" y="228600"/>
            <a:ext cx="56472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507406" y="2571750"/>
            <a:ext cx="53555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508125" y="3733801"/>
            <a:ext cx="5353739"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Box 8"/>
          <p:cNvSpPr txBox="1"/>
          <p:nvPr/>
        </p:nvSpPr>
        <p:spPr>
          <a:xfrm>
            <a:off x="566522" y="174813"/>
            <a:ext cx="55107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9069917" y="228600"/>
            <a:ext cx="27432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6165851" y="4534726"/>
            <a:ext cx="27432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Picture Placeholder 12"/>
          <p:cNvSpPr>
            <a:spLocks noGrp="1"/>
          </p:cNvSpPr>
          <p:nvPr>
            <p:ph type="pic" sz="quarter" idx="13"/>
          </p:nvPr>
        </p:nvSpPr>
        <p:spPr>
          <a:xfrm>
            <a:off x="6165851" y="228600"/>
            <a:ext cx="2743200" cy="2039112"/>
          </a:xfrm>
        </p:spPr>
        <p:txBody>
          <a:bodyPr/>
          <a:lstStyle>
            <a:lvl1pPr>
              <a:buNone/>
              <a:defRPr/>
            </a:lvl1pPr>
          </a:lstStyle>
          <a:p>
            <a:r>
              <a:rPr lang="en-US" dirty="0"/>
              <a:t>Drag picture to placeholder or click icon to add</a:t>
            </a:r>
            <a:endParaRPr dirty="0"/>
          </a:p>
        </p:txBody>
      </p:sp>
      <p:sp>
        <p:nvSpPr>
          <p:cNvPr id="13" name="Picture Placeholder 12"/>
          <p:cNvSpPr>
            <a:spLocks noGrp="1"/>
          </p:cNvSpPr>
          <p:nvPr>
            <p:ph type="pic" sz="quarter" idx="14"/>
          </p:nvPr>
        </p:nvSpPr>
        <p:spPr>
          <a:xfrm>
            <a:off x="6165851" y="2381663"/>
            <a:ext cx="2743200" cy="2039112"/>
          </a:xfrm>
        </p:spPr>
        <p:txBody>
          <a:bodyPr/>
          <a:lstStyle>
            <a:lvl1pPr>
              <a:buNone/>
              <a:defRPr/>
            </a:lvl1pPr>
          </a:lstStyle>
          <a:p>
            <a:r>
              <a:rPr lang="en-US" dirty="0"/>
              <a:t>Drag picture to placeholder or click icon to add</a:t>
            </a:r>
            <a:endParaRPr dirty="0"/>
          </a:p>
        </p:txBody>
      </p:sp>
      <p:sp>
        <p:nvSpPr>
          <p:cNvPr id="14" name="Picture Placeholder 12"/>
          <p:cNvSpPr>
            <a:spLocks noGrp="1"/>
          </p:cNvSpPr>
          <p:nvPr>
            <p:ph type="pic" sz="quarter" idx="15"/>
          </p:nvPr>
        </p:nvSpPr>
        <p:spPr>
          <a:xfrm>
            <a:off x="9070848" y="2381662"/>
            <a:ext cx="2743200" cy="4187952"/>
          </a:xfrm>
        </p:spPr>
        <p:txBody>
          <a:bodyPr/>
          <a:lstStyle>
            <a:lvl1pPr>
              <a:buNone/>
              <a:defRPr/>
            </a:lvl1pPr>
          </a:lstStyle>
          <a:p>
            <a:r>
              <a:rPr lang="en-US" dirty="0"/>
              <a:t>Drag picture to placeholder or click icon to add</a:t>
            </a:r>
            <a:endParaRPr dirty="0"/>
          </a:p>
        </p:txBody>
      </p:sp>
    </p:spTree>
    <p:extLst>
      <p:ext uri="{BB962C8B-B14F-4D97-AF65-F5344CB8AC3E}">
        <p14:creationId xmlns:p14="http://schemas.microsoft.com/office/powerpoint/2010/main" val="12779707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10889129" y="282574"/>
            <a:ext cx="9144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6604000" y="3124200"/>
            <a:ext cx="414528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370541" y="2365248"/>
            <a:ext cx="5653492"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4" name="Text Placeholder 3"/>
          <p:cNvSpPr>
            <a:spLocks noGrp="1"/>
          </p:cNvSpPr>
          <p:nvPr>
            <p:ph type="body" sz="half" idx="2"/>
          </p:nvPr>
        </p:nvSpPr>
        <p:spPr>
          <a:xfrm>
            <a:off x="6604000" y="3995737"/>
            <a:ext cx="414528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Box 9"/>
          <p:cNvSpPr txBox="1"/>
          <p:nvPr/>
        </p:nvSpPr>
        <p:spPr>
          <a:xfrm>
            <a:off x="6333815" y="3370730"/>
            <a:ext cx="294091"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370540" y="228600"/>
            <a:ext cx="2743200" cy="2039112"/>
          </a:xfrm>
        </p:spPr>
        <p:txBody>
          <a:bodyPr/>
          <a:lstStyle>
            <a:lvl1pPr>
              <a:buNone/>
              <a:defRPr/>
            </a:lvl1pPr>
          </a:lstStyle>
          <a:p>
            <a:r>
              <a:rPr lang="en-US" dirty="0"/>
              <a:t>Drag picture to placeholder or click icon to add</a:t>
            </a:r>
            <a:endParaRPr dirty="0"/>
          </a:p>
        </p:txBody>
      </p:sp>
      <p:sp>
        <p:nvSpPr>
          <p:cNvPr id="15" name="Picture Placeholder 12"/>
          <p:cNvSpPr>
            <a:spLocks noGrp="1"/>
          </p:cNvSpPr>
          <p:nvPr>
            <p:ph type="pic" sz="quarter" idx="14"/>
          </p:nvPr>
        </p:nvSpPr>
        <p:spPr>
          <a:xfrm>
            <a:off x="3280833" y="228600"/>
            <a:ext cx="2743200" cy="2039112"/>
          </a:xfrm>
        </p:spPr>
        <p:txBody>
          <a:bodyPr/>
          <a:lstStyle>
            <a:lvl1pPr>
              <a:buNone/>
              <a:defRPr/>
            </a:lvl1pPr>
          </a:lstStyle>
          <a:p>
            <a:r>
              <a:rPr lang="en-US" dirty="0"/>
              <a:t>Drag picture to placeholder or click icon to add</a:t>
            </a:r>
            <a:endParaRPr dirty="0"/>
          </a:p>
        </p:txBody>
      </p:sp>
    </p:spTree>
    <p:extLst>
      <p:ext uri="{BB962C8B-B14F-4D97-AF65-F5344CB8AC3E}">
        <p14:creationId xmlns:p14="http://schemas.microsoft.com/office/powerpoint/2010/main" val="2812652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7" name="Rectangle 6"/>
          <p:cNvSpPr/>
          <p:nvPr/>
        </p:nvSpPr>
        <p:spPr>
          <a:xfrm>
            <a:off x="10947401" y="282574"/>
            <a:ext cx="856129"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TextBox 8"/>
          <p:cNvSpPr txBox="1"/>
          <p:nvPr/>
        </p:nvSpPr>
        <p:spPr>
          <a:xfrm>
            <a:off x="297581" y="228600"/>
            <a:ext cx="34787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10757647" y="282574"/>
            <a:ext cx="12192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2" name="Rectangle 21">
            <a:extLst>
              <a:ext uri="{FF2B5EF4-FFF2-40B4-BE49-F238E27FC236}">
                <a16:creationId xmlns:a16="http://schemas.microsoft.com/office/drawing/2014/main" id="{55BCFF23-69EB-42A3-9C5E-4940C8B08CAD}"/>
              </a:ext>
            </a:extLst>
          </p:cNvPr>
          <p:cNvSpPr/>
          <p:nvPr userDrawn="1"/>
        </p:nvSpPr>
        <p:spPr>
          <a:xfrm>
            <a:off x="297580" y="6496291"/>
            <a:ext cx="2718629" cy="27699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65000"/>
                    <a:lumOff val="35000"/>
                  </a:prstClr>
                </a:solidFill>
                <a:effectLst/>
                <a:uLnTx/>
                <a:uFillTx/>
                <a:latin typeface="+mn-lt"/>
                <a:ea typeface="+mn-ea"/>
                <a:cs typeface="+mn-cs"/>
              </a:rPr>
              <a:t>CPID Model Demonstration Projects</a:t>
            </a:r>
          </a:p>
        </p:txBody>
      </p:sp>
    </p:spTree>
    <p:extLst>
      <p:ext uri="{BB962C8B-B14F-4D97-AF65-F5344CB8AC3E}">
        <p14:creationId xmlns:p14="http://schemas.microsoft.com/office/powerpoint/2010/main" val="650219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10889129" y="282574"/>
            <a:ext cx="9144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TextBox 8"/>
          <p:cNvSpPr txBox="1"/>
          <p:nvPr/>
        </p:nvSpPr>
        <p:spPr>
          <a:xfrm>
            <a:off x="297581" y="228600"/>
            <a:ext cx="34787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1796190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10889129" y="282574"/>
            <a:ext cx="9144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Vertical Title 1"/>
          <p:cNvSpPr>
            <a:spLocks noGrp="1"/>
          </p:cNvSpPr>
          <p:nvPr>
            <p:ph type="title" orient="vert"/>
          </p:nvPr>
        </p:nvSpPr>
        <p:spPr>
          <a:xfrm>
            <a:off x="10661029" y="954742"/>
            <a:ext cx="908424"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609600" y="958757"/>
            <a:ext cx="9144000" cy="5184869"/>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TextBox 8"/>
          <p:cNvSpPr txBox="1"/>
          <p:nvPr/>
        </p:nvSpPr>
        <p:spPr>
          <a:xfrm rot="16200000">
            <a:off x="11500967"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extLst>
      <p:ext uri="{BB962C8B-B14F-4D97-AF65-F5344CB8AC3E}">
        <p14:creationId xmlns:p14="http://schemas.microsoft.com/office/powerpoint/2010/main" val="562583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7" name="Rectangle 6"/>
          <p:cNvSpPr/>
          <p:nvPr/>
        </p:nvSpPr>
        <p:spPr>
          <a:xfrm>
            <a:off x="10947401" y="282574"/>
            <a:ext cx="856129"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p:txBody>
          <a:bodyPr/>
          <a:lstStyle/>
          <a:p>
            <a:r>
              <a:rPr lang="en-US"/>
              <a:t>Click to edit Master title style</a:t>
            </a:r>
            <a:endParaRPr/>
          </a:p>
        </p:txBody>
      </p:sp>
      <p:sp>
        <p:nvSpPr>
          <p:cNvPr id="9" name="TextBox 8"/>
          <p:cNvSpPr txBox="1"/>
          <p:nvPr/>
        </p:nvSpPr>
        <p:spPr>
          <a:xfrm>
            <a:off x="297581" y="228600"/>
            <a:ext cx="34787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10757647" y="282574"/>
            <a:ext cx="12192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2" name="Rectangle 21">
            <a:extLst>
              <a:ext uri="{FF2B5EF4-FFF2-40B4-BE49-F238E27FC236}">
                <a16:creationId xmlns:a16="http://schemas.microsoft.com/office/drawing/2014/main" id="{55BCFF23-69EB-42A3-9C5E-4940C8B08CAD}"/>
              </a:ext>
            </a:extLst>
          </p:cNvPr>
          <p:cNvSpPr/>
          <p:nvPr userDrawn="1"/>
        </p:nvSpPr>
        <p:spPr>
          <a:xfrm>
            <a:off x="297580" y="6496291"/>
            <a:ext cx="2718629" cy="27699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65000"/>
                    <a:lumOff val="35000"/>
                  </a:prstClr>
                </a:solidFill>
                <a:effectLst/>
                <a:uLnTx/>
                <a:uFillTx/>
                <a:latin typeface="+mn-lt"/>
                <a:ea typeface="+mn-ea"/>
                <a:cs typeface="+mn-cs"/>
              </a:rPr>
              <a:t>CPID Model Demonstration Projects</a:t>
            </a:r>
          </a:p>
        </p:txBody>
      </p:sp>
      <p:sp>
        <p:nvSpPr>
          <p:cNvPr id="8" name="Rectangle 7" descr="Manufacturing">
            <a:extLst>
              <a:ext uri="{FF2B5EF4-FFF2-40B4-BE49-F238E27FC236}">
                <a16:creationId xmlns:a16="http://schemas.microsoft.com/office/drawing/2014/main" id="{F4B7FF4F-F3C4-499B-AA31-9E4FAFA1B3E6}"/>
              </a:ext>
            </a:extLst>
          </p:cNvPr>
          <p:cNvSpPr/>
          <p:nvPr userDrawn="1"/>
        </p:nvSpPr>
        <p:spPr>
          <a:xfrm>
            <a:off x="664633" y="1328640"/>
            <a:ext cx="9828239" cy="885808"/>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1" name="Rectangle 10" descr="Healthcare, Information Technology">
            <a:extLst>
              <a:ext uri="{FF2B5EF4-FFF2-40B4-BE49-F238E27FC236}">
                <a16:creationId xmlns:a16="http://schemas.microsoft.com/office/drawing/2014/main" id="{8F0A3FCD-A1E3-424F-9FE0-C0D81B31C69D}"/>
              </a:ext>
            </a:extLst>
          </p:cNvPr>
          <p:cNvSpPr/>
          <p:nvPr userDrawn="1"/>
        </p:nvSpPr>
        <p:spPr>
          <a:xfrm>
            <a:off x="677049" y="2303888"/>
            <a:ext cx="9828239" cy="903696"/>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2" name="Rectangle 11" descr="Transportation, Distribution, Logistics">
            <a:extLst>
              <a:ext uri="{FF2B5EF4-FFF2-40B4-BE49-F238E27FC236}">
                <a16:creationId xmlns:a16="http://schemas.microsoft.com/office/drawing/2014/main" id="{DD37947C-1C0D-4322-A9C1-A1301F31EBD1}"/>
              </a:ext>
            </a:extLst>
          </p:cNvPr>
          <p:cNvSpPr/>
          <p:nvPr userDrawn="1"/>
        </p:nvSpPr>
        <p:spPr>
          <a:xfrm>
            <a:off x="689465" y="3297024"/>
            <a:ext cx="9828239" cy="921584"/>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3" name="Rectangle 12" descr="Architecture/ Construction">
            <a:extLst>
              <a:ext uri="{FF2B5EF4-FFF2-40B4-BE49-F238E27FC236}">
                <a16:creationId xmlns:a16="http://schemas.microsoft.com/office/drawing/2014/main" id="{C8B0A168-9582-469A-8EB1-B54049B37D62}"/>
              </a:ext>
            </a:extLst>
          </p:cNvPr>
          <p:cNvSpPr/>
          <p:nvPr userDrawn="1"/>
        </p:nvSpPr>
        <p:spPr>
          <a:xfrm>
            <a:off x="701881" y="4308048"/>
            <a:ext cx="9828239" cy="921584"/>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descr="Auto Mechanics and Welding">
            <a:extLst>
              <a:ext uri="{FF2B5EF4-FFF2-40B4-BE49-F238E27FC236}">
                <a16:creationId xmlns:a16="http://schemas.microsoft.com/office/drawing/2014/main" id="{2940D082-9B69-4521-ACE6-8EE6E2B8B2A6}"/>
              </a:ext>
            </a:extLst>
          </p:cNvPr>
          <p:cNvSpPr/>
          <p:nvPr userDrawn="1"/>
        </p:nvSpPr>
        <p:spPr>
          <a:xfrm>
            <a:off x="690449" y="5319073"/>
            <a:ext cx="9828239" cy="924001"/>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3749477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10889129" y="282574"/>
            <a:ext cx="9144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664633" y="134471"/>
            <a:ext cx="10075084"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TextBox 8"/>
          <p:cNvSpPr txBox="1"/>
          <p:nvPr/>
        </p:nvSpPr>
        <p:spPr>
          <a:xfrm>
            <a:off x="297581" y="228600"/>
            <a:ext cx="34787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664691" y="1129553"/>
            <a:ext cx="10078613"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
        <p:nvSpPr>
          <p:cNvPr id="16" name="Rectangle 15">
            <a:extLst>
              <a:ext uri="{FF2B5EF4-FFF2-40B4-BE49-F238E27FC236}">
                <a16:creationId xmlns:a16="http://schemas.microsoft.com/office/drawing/2014/main" id="{89E7CDB6-AFA6-4D9F-9DCA-E36BEA77D5DE}"/>
              </a:ext>
            </a:extLst>
          </p:cNvPr>
          <p:cNvSpPr/>
          <p:nvPr userDrawn="1"/>
        </p:nvSpPr>
        <p:spPr>
          <a:xfrm>
            <a:off x="297580" y="6497188"/>
            <a:ext cx="2718629" cy="27699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65000"/>
                    <a:lumOff val="35000"/>
                  </a:prstClr>
                </a:solidFill>
                <a:effectLst/>
                <a:uLnTx/>
                <a:uFillTx/>
                <a:latin typeface="+mn-lt"/>
                <a:ea typeface="+mn-ea"/>
                <a:cs typeface="+mn-cs"/>
              </a:rPr>
              <a:t>CPID Model Demonstration Projects</a:t>
            </a:r>
          </a:p>
        </p:txBody>
      </p:sp>
    </p:spTree>
    <p:extLst>
      <p:ext uri="{BB962C8B-B14F-4D97-AF65-F5344CB8AC3E}">
        <p14:creationId xmlns:p14="http://schemas.microsoft.com/office/powerpoint/2010/main" val="3542995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6400800" y="4624668"/>
            <a:ext cx="53848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6400800" y="5562600"/>
            <a:ext cx="53848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6400801" y="6425641"/>
            <a:ext cx="1643529" cy="365125"/>
          </a:xfrm>
        </p:spPr>
        <p:txBody>
          <a:bodyPr/>
          <a:lstStyle>
            <a:lvl1pPr algn="l">
              <a:defRPr/>
            </a:lvl1pPr>
          </a:lstStyle>
          <a:p>
            <a:fld id="{2F197EDA-14E6-8F43-89CF-2012B2A734FF}" type="datetime1">
              <a:rPr lang="en-US" smtClean="0"/>
              <a:t>9/28/20</a:t>
            </a:fld>
            <a:endParaRPr lang="en-US" dirty="0"/>
          </a:p>
        </p:txBody>
      </p:sp>
      <p:sp>
        <p:nvSpPr>
          <p:cNvPr id="5" name="Footer Placeholder 4"/>
          <p:cNvSpPr>
            <a:spLocks noGrp="1"/>
          </p:cNvSpPr>
          <p:nvPr>
            <p:ph type="ftr" sz="quarter" idx="11"/>
          </p:nvPr>
        </p:nvSpPr>
        <p:spPr>
          <a:xfrm>
            <a:off x="8414871" y="6425641"/>
            <a:ext cx="3490259" cy="365125"/>
          </a:xfrm>
        </p:spPr>
        <p:txBody>
          <a:bodyPr/>
          <a:lstStyle>
            <a:lvl1pPr algn="r">
              <a:defRPr/>
            </a:lvl1pPr>
          </a:lstStyle>
          <a:p>
            <a:r>
              <a:rPr lang="en-US" dirty="0"/>
              <a:t>CPID Model Demonstration Projects</a:t>
            </a:r>
          </a:p>
        </p:txBody>
      </p:sp>
      <p:sp>
        <p:nvSpPr>
          <p:cNvPr id="7" name="Rectangle 6"/>
          <p:cNvSpPr/>
          <p:nvPr/>
        </p:nvSpPr>
        <p:spPr>
          <a:xfrm>
            <a:off x="376767" y="228600"/>
            <a:ext cx="5647267"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8" name="Rectangle 7"/>
          <p:cNvSpPr/>
          <p:nvPr/>
        </p:nvSpPr>
        <p:spPr>
          <a:xfrm>
            <a:off x="9069917" y="228600"/>
            <a:ext cx="27432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6165851" y="2377440"/>
            <a:ext cx="27432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Picture Placeholder 12"/>
          <p:cNvSpPr>
            <a:spLocks noGrp="1"/>
          </p:cNvSpPr>
          <p:nvPr>
            <p:ph type="pic" sz="quarter" idx="12"/>
          </p:nvPr>
        </p:nvSpPr>
        <p:spPr>
          <a:xfrm>
            <a:off x="6165851" y="228600"/>
            <a:ext cx="2743200" cy="2039112"/>
          </a:xfrm>
        </p:spPr>
        <p:txBody>
          <a:bodyPr/>
          <a:lstStyle>
            <a:lvl1pPr>
              <a:buNone/>
              <a:defRPr/>
            </a:lvl1pPr>
          </a:lstStyle>
          <a:p>
            <a:r>
              <a:rPr lang="en-US" dirty="0"/>
              <a:t>Drag picture to placeholder or click icon to add</a:t>
            </a:r>
            <a:endParaRPr dirty="0"/>
          </a:p>
        </p:txBody>
      </p:sp>
      <p:sp>
        <p:nvSpPr>
          <p:cNvPr id="14" name="Picture Placeholder 12"/>
          <p:cNvSpPr>
            <a:spLocks noGrp="1"/>
          </p:cNvSpPr>
          <p:nvPr>
            <p:ph type="pic" sz="quarter" idx="13"/>
          </p:nvPr>
        </p:nvSpPr>
        <p:spPr>
          <a:xfrm>
            <a:off x="9069917" y="2377440"/>
            <a:ext cx="2743200" cy="2039112"/>
          </a:xfrm>
        </p:spPr>
        <p:txBody>
          <a:bodyPr/>
          <a:lstStyle>
            <a:lvl1pPr>
              <a:buNone/>
              <a:defRPr/>
            </a:lvl1pPr>
          </a:lstStyle>
          <a:p>
            <a:r>
              <a:rPr lang="en-US" dirty="0"/>
              <a:t>Drag picture to placeholder or click icon to add</a:t>
            </a:r>
            <a:endParaRPr dirty="0"/>
          </a:p>
        </p:txBody>
      </p:sp>
      <p:sp>
        <p:nvSpPr>
          <p:cNvPr id="16" name="Text Placeholder 3"/>
          <p:cNvSpPr>
            <a:spLocks noGrp="1"/>
          </p:cNvSpPr>
          <p:nvPr>
            <p:ph type="body" sz="half" idx="2"/>
          </p:nvPr>
        </p:nvSpPr>
        <p:spPr>
          <a:xfrm>
            <a:off x="1143000" y="1779495"/>
            <a:ext cx="41148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566522" y="174813"/>
            <a:ext cx="55107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extLst>
      <p:ext uri="{BB962C8B-B14F-4D97-AF65-F5344CB8AC3E}">
        <p14:creationId xmlns:p14="http://schemas.microsoft.com/office/powerpoint/2010/main" val="4074596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878543" y="228600"/>
            <a:ext cx="10934573"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3048000" y="3124201"/>
            <a:ext cx="75184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3048000" y="4495801"/>
            <a:ext cx="75184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TextBox 7"/>
          <p:cNvSpPr txBox="1"/>
          <p:nvPr/>
        </p:nvSpPr>
        <p:spPr>
          <a:xfrm>
            <a:off x="2671483" y="3110755"/>
            <a:ext cx="34787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381001" y="228600"/>
            <a:ext cx="283633"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Footer Placeholder 4">
            <a:extLst>
              <a:ext uri="{FF2B5EF4-FFF2-40B4-BE49-F238E27FC236}">
                <a16:creationId xmlns:a16="http://schemas.microsoft.com/office/drawing/2014/main" id="{DB511452-3CAE-4065-8B4C-CCB01B27928B}"/>
              </a:ext>
            </a:extLst>
          </p:cNvPr>
          <p:cNvSpPr txBox="1">
            <a:spLocks/>
          </p:cNvSpPr>
          <p:nvPr userDrawn="1"/>
        </p:nvSpPr>
        <p:spPr>
          <a:xfrm>
            <a:off x="878543" y="6208714"/>
            <a:ext cx="7518400" cy="365125"/>
          </a:xfrm>
          <a:prstGeom prst="rect">
            <a:avLst/>
          </a:prstGeom>
        </p:spPr>
        <p:txBody>
          <a:bodyPr vert="horz" lIns="91440" tIns="45720" rIns="91440" bIns="45720" rtlCol="0" anchor="ctr"/>
          <a:lstStyle>
            <a:defPPr>
              <a:defRPr lang="en-US"/>
            </a:defPPr>
            <a:lvl1pPr marL="0" algn="l" defTabSz="457200" rtl="0" eaLnBrk="1" latinLnBrk="0" hangingPunct="1">
              <a:defRPr sz="11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t>CPID Model Demonstration Projects</a:t>
            </a:r>
          </a:p>
        </p:txBody>
      </p:sp>
    </p:spTree>
    <p:extLst>
      <p:ext uri="{BB962C8B-B14F-4D97-AF65-F5344CB8AC3E}">
        <p14:creationId xmlns:p14="http://schemas.microsoft.com/office/powerpoint/2010/main" val="198243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10947401" y="282574"/>
            <a:ext cx="856129"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10757647" y="282574"/>
            <a:ext cx="12192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TextBox 9"/>
          <p:cNvSpPr txBox="1"/>
          <p:nvPr/>
        </p:nvSpPr>
        <p:spPr>
          <a:xfrm>
            <a:off x="297581" y="228600"/>
            <a:ext cx="34787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64691" y="1985963"/>
            <a:ext cx="48768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5866504" y="1985963"/>
            <a:ext cx="48768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Rectangle 7">
            <a:extLst>
              <a:ext uri="{FF2B5EF4-FFF2-40B4-BE49-F238E27FC236}">
                <a16:creationId xmlns:a16="http://schemas.microsoft.com/office/drawing/2014/main" id="{0D8465EB-E19A-4879-B144-147D38B27357}"/>
              </a:ext>
            </a:extLst>
          </p:cNvPr>
          <p:cNvSpPr/>
          <p:nvPr userDrawn="1"/>
        </p:nvSpPr>
        <p:spPr>
          <a:xfrm>
            <a:off x="297580" y="6496291"/>
            <a:ext cx="2718629" cy="27699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65000"/>
                    <a:lumOff val="35000"/>
                  </a:prstClr>
                </a:solidFill>
                <a:effectLst/>
                <a:uLnTx/>
                <a:uFillTx/>
                <a:latin typeface="+mn-lt"/>
                <a:ea typeface="+mn-ea"/>
                <a:cs typeface="+mn-cs"/>
              </a:rPr>
              <a:t>CPID Model Demonstration Projects</a:t>
            </a:r>
          </a:p>
        </p:txBody>
      </p:sp>
    </p:spTree>
    <p:extLst>
      <p:ext uri="{BB962C8B-B14F-4D97-AF65-F5344CB8AC3E}">
        <p14:creationId xmlns:p14="http://schemas.microsoft.com/office/powerpoint/2010/main" val="3130779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10889129" y="282574"/>
            <a:ext cx="9144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TextBox 11"/>
          <p:cNvSpPr txBox="1"/>
          <p:nvPr/>
        </p:nvSpPr>
        <p:spPr>
          <a:xfrm>
            <a:off x="297581" y="228600"/>
            <a:ext cx="34787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663388" y="2447366"/>
            <a:ext cx="48768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Content Placeholder 5"/>
          <p:cNvSpPr>
            <a:spLocks noGrp="1"/>
          </p:cNvSpPr>
          <p:nvPr>
            <p:ph sz="quarter" idx="4"/>
          </p:nvPr>
        </p:nvSpPr>
        <p:spPr>
          <a:xfrm>
            <a:off x="5866504" y="2447366"/>
            <a:ext cx="48768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 name="Text Placeholder 2"/>
          <p:cNvSpPr>
            <a:spLocks noGrp="1"/>
          </p:cNvSpPr>
          <p:nvPr>
            <p:ph type="body" idx="1"/>
          </p:nvPr>
        </p:nvSpPr>
        <p:spPr>
          <a:xfrm>
            <a:off x="663388" y="2070848"/>
            <a:ext cx="48768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5866504" y="2070848"/>
            <a:ext cx="48768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186640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97581" y="228600"/>
            <a:ext cx="34787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64690" y="1985963"/>
            <a:ext cx="10092209"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2"/>
          <p:cNvSpPr>
            <a:spLocks noGrp="1"/>
          </p:cNvSpPr>
          <p:nvPr>
            <p:ph sz="half" idx="14"/>
          </p:nvPr>
        </p:nvSpPr>
        <p:spPr>
          <a:xfrm>
            <a:off x="664690" y="4164965"/>
            <a:ext cx="10092209"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Rectangle 13"/>
          <p:cNvSpPr/>
          <p:nvPr/>
        </p:nvSpPr>
        <p:spPr>
          <a:xfrm>
            <a:off x="10889129" y="282574"/>
            <a:ext cx="9144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Tree>
    <p:extLst>
      <p:ext uri="{BB962C8B-B14F-4D97-AF65-F5344CB8AC3E}">
        <p14:creationId xmlns:p14="http://schemas.microsoft.com/office/powerpoint/2010/main" val="2944056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4633" y="484094"/>
            <a:ext cx="10075084"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664633" y="1981201"/>
            <a:ext cx="10075084"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9060329" y="6423586"/>
            <a:ext cx="28448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A4721506-EAE0-6D4B-A42C-A13EEEC8566B}" type="datetime1">
              <a:rPr lang="en-US" smtClean="0"/>
              <a:t>9/28/20</a:t>
            </a:fld>
            <a:endParaRPr lang="en-US" dirty="0"/>
          </a:p>
        </p:txBody>
      </p:sp>
      <p:sp>
        <p:nvSpPr>
          <p:cNvPr id="5" name="Footer Placeholder 4"/>
          <p:cNvSpPr>
            <a:spLocks noGrp="1"/>
          </p:cNvSpPr>
          <p:nvPr>
            <p:ph type="ftr" sz="quarter" idx="3"/>
          </p:nvPr>
        </p:nvSpPr>
        <p:spPr>
          <a:xfrm>
            <a:off x="268941" y="6423586"/>
            <a:ext cx="8163859"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11074400" y="242235"/>
            <a:ext cx="738717" cy="365125"/>
          </a:xfrm>
          <a:prstGeom prst="rect">
            <a:avLst/>
          </a:prstGeom>
        </p:spPr>
        <p:txBody>
          <a:bodyPr vert="horz" lIns="91440" tIns="45720" rIns="91440" bIns="45720" rtlCol="0" anchor="ctr"/>
          <a:lstStyle>
            <a:lvl1pPr algn="r">
              <a:defRPr sz="1400">
                <a:solidFill>
                  <a:schemeClr val="bg1"/>
                </a:solidFill>
              </a:defRPr>
            </a:lvl1pPr>
          </a:lstStyle>
          <a:p>
            <a:fld id="{82D8C377-218E-9740-8989-D3B3F2A4A5C9}" type="slidenum">
              <a:rPr lang="en-US" smtClean="0"/>
              <a:t>‹#›</a:t>
            </a:fld>
            <a:endParaRPr lang="en-US" dirty="0"/>
          </a:p>
        </p:txBody>
      </p:sp>
    </p:spTree>
    <p:extLst>
      <p:ext uri="{BB962C8B-B14F-4D97-AF65-F5344CB8AC3E}">
        <p14:creationId xmlns:p14="http://schemas.microsoft.com/office/powerpoint/2010/main" val="42160449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hf hd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8968" y="4519975"/>
            <a:ext cx="11405937" cy="933450"/>
          </a:xfrm>
        </p:spPr>
        <p:txBody>
          <a:bodyPr>
            <a:noAutofit/>
          </a:bodyPr>
          <a:lstStyle/>
          <a:p>
            <a:pPr algn="ctr"/>
            <a:r>
              <a:rPr lang="en-US" sz="3200" dirty="0"/>
              <a:t>Career Pathways for Individuals with Disabilities (CPID)</a:t>
            </a:r>
          </a:p>
        </p:txBody>
      </p:sp>
      <p:sp>
        <p:nvSpPr>
          <p:cNvPr id="3" name="Subtitle 2"/>
          <p:cNvSpPr>
            <a:spLocks noGrp="1"/>
          </p:cNvSpPr>
          <p:nvPr>
            <p:ph type="subTitle" idx="1"/>
          </p:nvPr>
        </p:nvSpPr>
        <p:spPr>
          <a:xfrm>
            <a:off x="1795420" y="5420451"/>
            <a:ext cx="8553031" cy="748553"/>
          </a:xfrm>
        </p:spPr>
        <p:txBody>
          <a:bodyPr>
            <a:normAutofit/>
          </a:bodyPr>
          <a:lstStyle/>
          <a:p>
            <a:pPr algn="ctr"/>
            <a:r>
              <a:rPr lang="en-US" sz="2400" dirty="0">
                <a:solidFill>
                  <a:srgbClr val="000000"/>
                </a:solidFill>
              </a:rPr>
              <a:t>CPID Overview: Purpose, Activities, and Outcomes </a:t>
            </a:r>
          </a:p>
          <a:p>
            <a:pPr algn="ctr"/>
            <a:endParaRPr lang="en-US" dirty="0">
              <a:solidFill>
                <a:srgbClr val="000000"/>
              </a:solidFill>
            </a:endParaRPr>
          </a:p>
        </p:txBody>
      </p:sp>
      <p:sp>
        <p:nvSpPr>
          <p:cNvPr id="4" name="Footer Placeholder 3"/>
          <p:cNvSpPr>
            <a:spLocks noGrp="1"/>
          </p:cNvSpPr>
          <p:nvPr>
            <p:ph type="ftr" sz="quarter" idx="11"/>
          </p:nvPr>
        </p:nvSpPr>
        <p:spPr>
          <a:xfrm>
            <a:off x="1693334" y="6169895"/>
            <a:ext cx="8669866" cy="604259"/>
          </a:xfrm>
        </p:spPr>
        <p:txBody>
          <a:bodyPr/>
          <a:lstStyle/>
          <a:p>
            <a:pPr algn="ctr" defTabSz="457200"/>
            <a:r>
              <a:rPr lang="en-US" sz="1400" dirty="0">
                <a:solidFill>
                  <a:prstClr val="black">
                    <a:lumMod val="65000"/>
                    <a:lumOff val="35000"/>
                  </a:prstClr>
                </a:solidFill>
                <a:latin typeface="Rockwell"/>
              </a:rPr>
              <a:t>“The contents of this product was developed under a grant from the Department of Education, under CFDA #84.235N.  However, those contents do not necessarily represent the policy of the Department of Education, and you should not assume endorsement by the Federal Government.” </a:t>
            </a:r>
          </a:p>
        </p:txBody>
      </p:sp>
    </p:spTree>
    <p:extLst>
      <p:ext uri="{BB962C8B-B14F-4D97-AF65-F5344CB8AC3E}">
        <p14:creationId xmlns:p14="http://schemas.microsoft.com/office/powerpoint/2010/main" val="1721651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EE23A-7811-EA42-AC7A-A65F8F83B543}"/>
              </a:ext>
            </a:extLst>
          </p:cNvPr>
          <p:cNvSpPr>
            <a:spLocks noGrp="1"/>
          </p:cNvSpPr>
          <p:nvPr>
            <p:ph type="title"/>
          </p:nvPr>
        </p:nvSpPr>
        <p:spPr/>
        <p:txBody>
          <a:bodyPr/>
          <a:lstStyle/>
          <a:p>
            <a:r>
              <a:rPr lang="en-US" dirty="0">
                <a:solidFill>
                  <a:srgbClr val="073779"/>
                </a:solidFill>
              </a:rPr>
              <a:t>Business</a:t>
            </a:r>
          </a:p>
        </p:txBody>
      </p:sp>
      <p:sp>
        <p:nvSpPr>
          <p:cNvPr id="3" name="Content Placeholder 2">
            <a:extLst>
              <a:ext uri="{FF2B5EF4-FFF2-40B4-BE49-F238E27FC236}">
                <a16:creationId xmlns:a16="http://schemas.microsoft.com/office/drawing/2014/main" id="{8F92EA25-67E9-4742-AB25-ACFAB171D7F7}"/>
              </a:ext>
            </a:extLst>
          </p:cNvPr>
          <p:cNvSpPr>
            <a:spLocks noGrp="1"/>
          </p:cNvSpPr>
          <p:nvPr>
            <p:ph idx="1"/>
          </p:nvPr>
        </p:nvSpPr>
        <p:spPr>
          <a:xfrm>
            <a:off x="664633" y="1399401"/>
            <a:ext cx="5790721" cy="4889941"/>
          </a:xfrm>
        </p:spPr>
        <p:txBody>
          <a:bodyPr>
            <a:normAutofit/>
          </a:bodyPr>
          <a:lstStyle/>
          <a:p>
            <a:r>
              <a:rPr lang="en-US" sz="2400" dirty="0">
                <a:solidFill>
                  <a:srgbClr val="000000"/>
                </a:solidFill>
              </a:rPr>
              <a:t>Industry specific academies and industry tours Lean Accessibility Program Assessments</a:t>
            </a:r>
          </a:p>
          <a:p>
            <a:r>
              <a:rPr lang="en-US" sz="2400" dirty="0">
                <a:solidFill>
                  <a:srgbClr val="000000"/>
                </a:solidFill>
              </a:rPr>
              <a:t>Ergonomic Assessments</a:t>
            </a:r>
          </a:p>
          <a:p>
            <a:r>
              <a:rPr lang="en-US" sz="2400" dirty="0">
                <a:solidFill>
                  <a:srgbClr val="000000"/>
                </a:solidFill>
              </a:rPr>
              <a:t>Advancing incumbent workers </a:t>
            </a:r>
          </a:p>
          <a:p>
            <a:r>
              <a:rPr lang="en-US" sz="2400" dirty="0">
                <a:solidFill>
                  <a:srgbClr val="000000"/>
                </a:solidFill>
              </a:rPr>
              <a:t>Providing training to businesses regarding Section 503, ADA, Disability Awareness and Disability Etiquette</a:t>
            </a:r>
          </a:p>
          <a:p>
            <a:r>
              <a:rPr lang="en-US" sz="2400" dirty="0">
                <a:solidFill>
                  <a:srgbClr val="000000"/>
                </a:solidFill>
              </a:rPr>
              <a:t>Business and Job Seeker Ergonomic Assessments </a:t>
            </a:r>
          </a:p>
          <a:p>
            <a:endParaRPr lang="en-US" dirty="0">
              <a:solidFill>
                <a:srgbClr val="C00000"/>
              </a:solidFill>
            </a:endParaRPr>
          </a:p>
          <a:p>
            <a:endParaRPr lang="en-US" dirty="0"/>
          </a:p>
          <a:p>
            <a:endParaRPr lang="en-US" dirty="0"/>
          </a:p>
          <a:p>
            <a:endParaRPr lang="en-US" dirty="0"/>
          </a:p>
        </p:txBody>
      </p:sp>
      <p:pic>
        <p:nvPicPr>
          <p:cNvPr id="4" name="Picture 3" descr="Word cloud displaying words business, advancement, career, upskill, etc."/>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455354" y="2257998"/>
            <a:ext cx="5627764" cy="3172748"/>
          </a:xfrm>
          <a:prstGeom prst="rect">
            <a:avLst/>
          </a:prstGeom>
        </p:spPr>
      </p:pic>
      <p:sp>
        <p:nvSpPr>
          <p:cNvPr id="6" name="Slide Number Placeholder 5"/>
          <p:cNvSpPr>
            <a:spLocks noGrp="1"/>
          </p:cNvSpPr>
          <p:nvPr>
            <p:ph type="sldNum" sz="quarter" idx="4294967295"/>
          </p:nvPr>
        </p:nvSpPr>
        <p:spPr>
          <a:xfrm>
            <a:off x="11250348" y="301531"/>
            <a:ext cx="554038" cy="365125"/>
          </a:xfrm>
        </p:spPr>
        <p:txBody>
          <a:bodyPr/>
          <a:lstStyle/>
          <a:p>
            <a:pPr defTabSz="457200"/>
            <a:fld id="{82D8C377-218E-9740-8989-D3B3F2A4A5C9}" type="slidenum">
              <a:rPr lang="en-US">
                <a:solidFill>
                  <a:prstClr val="white"/>
                </a:solidFill>
                <a:latin typeface="Rockwell"/>
              </a:rPr>
              <a:pPr defTabSz="457200"/>
              <a:t>10</a:t>
            </a:fld>
            <a:endParaRPr lang="en-US" dirty="0">
              <a:solidFill>
                <a:prstClr val="white"/>
              </a:solidFill>
              <a:latin typeface="Rockwell"/>
            </a:endParaRPr>
          </a:p>
        </p:txBody>
      </p:sp>
    </p:spTree>
    <p:extLst>
      <p:ext uri="{BB962C8B-B14F-4D97-AF65-F5344CB8AC3E}">
        <p14:creationId xmlns:p14="http://schemas.microsoft.com/office/powerpoint/2010/main" val="2424316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F9A58-78D5-C147-92A3-27B0386469D7}"/>
              </a:ext>
            </a:extLst>
          </p:cNvPr>
          <p:cNvSpPr>
            <a:spLocks noGrp="1"/>
          </p:cNvSpPr>
          <p:nvPr>
            <p:ph type="title"/>
          </p:nvPr>
        </p:nvSpPr>
        <p:spPr/>
        <p:txBody>
          <a:bodyPr>
            <a:normAutofit/>
          </a:bodyPr>
          <a:lstStyle/>
          <a:p>
            <a:r>
              <a:rPr lang="en-US" dirty="0">
                <a:solidFill>
                  <a:srgbClr val="073779"/>
                </a:solidFill>
              </a:rPr>
              <a:t>Apprenticeships, Customized Employment</a:t>
            </a:r>
          </a:p>
        </p:txBody>
      </p:sp>
      <p:sp>
        <p:nvSpPr>
          <p:cNvPr id="3" name="Content Placeholder 2">
            <a:extLst>
              <a:ext uri="{FF2B5EF4-FFF2-40B4-BE49-F238E27FC236}">
                <a16:creationId xmlns:a16="http://schemas.microsoft.com/office/drawing/2014/main" id="{E5A9B7D1-4077-D548-9201-4FE16C27F892}"/>
              </a:ext>
            </a:extLst>
          </p:cNvPr>
          <p:cNvSpPr>
            <a:spLocks noGrp="1"/>
          </p:cNvSpPr>
          <p:nvPr>
            <p:ph idx="1"/>
          </p:nvPr>
        </p:nvSpPr>
        <p:spPr>
          <a:xfrm>
            <a:off x="664633" y="1439780"/>
            <a:ext cx="10075084" cy="4397320"/>
          </a:xfrm>
        </p:spPr>
        <p:txBody>
          <a:bodyPr/>
          <a:lstStyle/>
          <a:p>
            <a:r>
              <a:rPr lang="en-US" sz="2400" dirty="0">
                <a:solidFill>
                  <a:srgbClr val="000000"/>
                </a:solidFill>
              </a:rPr>
              <a:t>Welding and Logistics cohort training</a:t>
            </a:r>
          </a:p>
          <a:p>
            <a:r>
              <a:rPr lang="en-US" sz="2400" dirty="0">
                <a:solidFill>
                  <a:srgbClr val="000000"/>
                </a:solidFill>
              </a:rPr>
              <a:t>Hershey Boot Camp </a:t>
            </a:r>
          </a:p>
          <a:p>
            <a:r>
              <a:rPr lang="en-US" sz="2400" dirty="0">
                <a:solidFill>
                  <a:srgbClr val="000000"/>
                </a:solidFill>
              </a:rPr>
              <a:t>Paid Internships</a:t>
            </a:r>
          </a:p>
          <a:p>
            <a:r>
              <a:rPr lang="en-US" sz="2400" dirty="0">
                <a:solidFill>
                  <a:srgbClr val="000000"/>
                </a:solidFill>
              </a:rPr>
              <a:t>Wilson Workforce Rehabilitation Center Credential Training and Preapprenticeships </a:t>
            </a:r>
          </a:p>
          <a:p>
            <a:r>
              <a:rPr lang="en-US" sz="2400" dirty="0">
                <a:solidFill>
                  <a:srgbClr val="000000"/>
                </a:solidFill>
              </a:rPr>
              <a:t>VR Certificate Programs </a:t>
            </a:r>
          </a:p>
          <a:p>
            <a:endParaRPr lang="en-US" dirty="0"/>
          </a:p>
          <a:p>
            <a:endParaRPr lang="en-US" dirty="0"/>
          </a:p>
        </p:txBody>
      </p:sp>
      <p:sp>
        <p:nvSpPr>
          <p:cNvPr id="5" name="Slide Number Placeholder 4"/>
          <p:cNvSpPr>
            <a:spLocks noGrp="1"/>
          </p:cNvSpPr>
          <p:nvPr>
            <p:ph type="sldNum" sz="quarter" idx="4294967295"/>
          </p:nvPr>
        </p:nvSpPr>
        <p:spPr>
          <a:xfrm>
            <a:off x="11250348" y="301531"/>
            <a:ext cx="554038" cy="365125"/>
          </a:xfrm>
        </p:spPr>
        <p:txBody>
          <a:bodyPr/>
          <a:lstStyle/>
          <a:p>
            <a:pPr defTabSz="457200"/>
            <a:fld id="{82D8C377-218E-9740-8989-D3B3F2A4A5C9}" type="slidenum">
              <a:rPr lang="en-US">
                <a:solidFill>
                  <a:prstClr val="white"/>
                </a:solidFill>
                <a:latin typeface="Rockwell"/>
              </a:rPr>
              <a:pPr defTabSz="457200"/>
              <a:t>11</a:t>
            </a:fld>
            <a:endParaRPr lang="en-US" dirty="0">
              <a:solidFill>
                <a:prstClr val="white"/>
              </a:solidFill>
              <a:latin typeface="Rockwell"/>
            </a:endParaRPr>
          </a:p>
        </p:txBody>
      </p:sp>
    </p:spTree>
    <p:extLst>
      <p:ext uri="{BB962C8B-B14F-4D97-AF65-F5344CB8AC3E}">
        <p14:creationId xmlns:p14="http://schemas.microsoft.com/office/powerpoint/2010/main" val="311148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C5501-9DF4-C944-B7BF-A659C7728665}"/>
              </a:ext>
            </a:extLst>
          </p:cNvPr>
          <p:cNvSpPr>
            <a:spLocks noGrp="1"/>
          </p:cNvSpPr>
          <p:nvPr>
            <p:ph type="title"/>
          </p:nvPr>
        </p:nvSpPr>
        <p:spPr/>
        <p:txBody>
          <a:bodyPr/>
          <a:lstStyle/>
          <a:p>
            <a:r>
              <a:rPr lang="en-US" dirty="0">
                <a:solidFill>
                  <a:srgbClr val="073779"/>
                </a:solidFill>
              </a:rPr>
              <a:t>Internal Agency Operations</a:t>
            </a:r>
          </a:p>
        </p:txBody>
      </p:sp>
      <p:sp>
        <p:nvSpPr>
          <p:cNvPr id="3" name="Content Placeholder 2">
            <a:extLst>
              <a:ext uri="{FF2B5EF4-FFF2-40B4-BE49-F238E27FC236}">
                <a16:creationId xmlns:a16="http://schemas.microsoft.com/office/drawing/2014/main" id="{24CE2CC4-B2C5-294D-B886-6726D78B2213}"/>
              </a:ext>
            </a:extLst>
          </p:cNvPr>
          <p:cNvSpPr>
            <a:spLocks noGrp="1"/>
          </p:cNvSpPr>
          <p:nvPr>
            <p:ph idx="1"/>
          </p:nvPr>
        </p:nvSpPr>
        <p:spPr>
          <a:xfrm>
            <a:off x="664633" y="1453453"/>
            <a:ext cx="10075084" cy="4672711"/>
          </a:xfrm>
        </p:spPr>
        <p:txBody>
          <a:bodyPr>
            <a:normAutofit/>
          </a:bodyPr>
          <a:lstStyle/>
          <a:p>
            <a:r>
              <a:rPr lang="en-US" sz="2400" dirty="0">
                <a:solidFill>
                  <a:srgbClr val="000000"/>
                </a:solidFill>
              </a:rPr>
              <a:t>Statewide VR Counselor Outreach </a:t>
            </a:r>
          </a:p>
          <a:p>
            <a:r>
              <a:rPr lang="en-US" sz="2400" dirty="0">
                <a:solidFill>
                  <a:srgbClr val="000000"/>
                </a:solidFill>
              </a:rPr>
              <a:t>Career Pathways Training and importance of industry recognized credentials</a:t>
            </a:r>
          </a:p>
          <a:p>
            <a:r>
              <a:rPr lang="en-US" sz="2400" dirty="0">
                <a:solidFill>
                  <a:srgbClr val="000000"/>
                </a:solidFill>
              </a:rPr>
              <a:t>Implementation of bi-weekly Transition Talk to share Career Pathways information and provide training to VR staff</a:t>
            </a:r>
          </a:p>
          <a:p>
            <a:r>
              <a:rPr lang="en-US" sz="2400" dirty="0">
                <a:solidFill>
                  <a:srgbClr val="000000"/>
                </a:solidFill>
              </a:rPr>
              <a:t>Introduction of a new agency Transition website with a central focus on Career Pathway  </a:t>
            </a:r>
          </a:p>
          <a:p>
            <a:r>
              <a:rPr lang="en-US" sz="2400" dirty="0">
                <a:solidFill>
                  <a:srgbClr val="000000"/>
                </a:solidFill>
              </a:rPr>
              <a:t>Motivational Interviewing </a:t>
            </a:r>
          </a:p>
          <a:p>
            <a:r>
              <a:rPr lang="en-US" sz="2400" dirty="0">
                <a:solidFill>
                  <a:srgbClr val="000000"/>
                </a:solidFill>
              </a:rPr>
              <a:t>Career Pathway Website</a:t>
            </a:r>
            <a:endParaRPr lang="en-US" dirty="0"/>
          </a:p>
          <a:p>
            <a:endParaRPr lang="en-US" dirty="0"/>
          </a:p>
          <a:p>
            <a:endParaRPr lang="en-US" dirty="0"/>
          </a:p>
          <a:p>
            <a:endParaRPr lang="en-US" dirty="0"/>
          </a:p>
          <a:p>
            <a:endParaRPr lang="en-US" dirty="0"/>
          </a:p>
        </p:txBody>
      </p:sp>
      <p:sp>
        <p:nvSpPr>
          <p:cNvPr id="5" name="Slide Number Placeholder 4"/>
          <p:cNvSpPr>
            <a:spLocks noGrp="1"/>
          </p:cNvSpPr>
          <p:nvPr>
            <p:ph type="sldNum" sz="quarter" idx="4294967295"/>
          </p:nvPr>
        </p:nvSpPr>
        <p:spPr>
          <a:xfrm>
            <a:off x="11250348" y="301531"/>
            <a:ext cx="554038" cy="365125"/>
          </a:xfrm>
        </p:spPr>
        <p:txBody>
          <a:bodyPr/>
          <a:lstStyle/>
          <a:p>
            <a:pPr defTabSz="457200"/>
            <a:fld id="{82D8C377-218E-9740-8989-D3B3F2A4A5C9}" type="slidenum">
              <a:rPr lang="en-US">
                <a:solidFill>
                  <a:prstClr val="white"/>
                </a:solidFill>
                <a:latin typeface="Rockwell"/>
              </a:rPr>
              <a:pPr defTabSz="457200"/>
              <a:t>12</a:t>
            </a:fld>
            <a:endParaRPr lang="en-US" dirty="0">
              <a:solidFill>
                <a:prstClr val="white"/>
              </a:solidFill>
              <a:latin typeface="Rockwell"/>
            </a:endParaRPr>
          </a:p>
        </p:txBody>
      </p:sp>
    </p:spTree>
    <p:extLst>
      <p:ext uri="{BB962C8B-B14F-4D97-AF65-F5344CB8AC3E}">
        <p14:creationId xmlns:p14="http://schemas.microsoft.com/office/powerpoint/2010/main" val="57044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Distinctive Features</a:t>
            </a:r>
            <a:endParaRPr lang="en-US" dirty="0">
              <a:solidFill>
                <a:srgbClr val="073779"/>
              </a:solidFill>
            </a:endParaRPr>
          </a:p>
        </p:txBody>
      </p:sp>
      <p:sp>
        <p:nvSpPr>
          <p:cNvPr id="3" name="Content Placeholder 2"/>
          <p:cNvSpPr>
            <a:spLocks noGrp="1"/>
          </p:cNvSpPr>
          <p:nvPr>
            <p:ph idx="1"/>
          </p:nvPr>
        </p:nvSpPr>
        <p:spPr>
          <a:xfrm>
            <a:off x="664633" y="1428770"/>
            <a:ext cx="10075084" cy="3722491"/>
          </a:xfrm>
        </p:spPr>
        <p:txBody>
          <a:bodyPr/>
          <a:lstStyle/>
          <a:p>
            <a:r>
              <a:rPr lang="en-US" sz="2400" dirty="0">
                <a:solidFill>
                  <a:srgbClr val="000000"/>
                </a:solidFill>
              </a:rPr>
              <a:t>Project Commonalities/Differences </a:t>
            </a:r>
          </a:p>
          <a:p>
            <a:pPr lvl="1"/>
            <a:r>
              <a:rPr lang="en-US" sz="2100" dirty="0">
                <a:solidFill>
                  <a:srgbClr val="000000"/>
                </a:solidFill>
              </a:rPr>
              <a:t>Nebraska used the upskill, backfill model. </a:t>
            </a:r>
          </a:p>
          <a:p>
            <a:pPr lvl="1"/>
            <a:r>
              <a:rPr lang="en-US" sz="2100" dirty="0">
                <a:solidFill>
                  <a:srgbClr val="000000"/>
                </a:solidFill>
              </a:rPr>
              <a:t>Virginia  focused on staffing subject matter experts to support Career Pathway efforts.  </a:t>
            </a:r>
          </a:p>
          <a:p>
            <a:pPr lvl="1"/>
            <a:r>
              <a:rPr lang="en-US" sz="2100" dirty="0">
                <a:solidFill>
                  <a:srgbClr val="000000"/>
                </a:solidFill>
              </a:rPr>
              <a:t>Kentucky focused on the Career Pathway Coordinator role. </a:t>
            </a:r>
          </a:p>
          <a:p>
            <a:pPr lvl="1"/>
            <a:r>
              <a:rPr lang="en-US" sz="2100" dirty="0">
                <a:solidFill>
                  <a:srgbClr val="000000"/>
                </a:solidFill>
              </a:rPr>
              <a:t>Georgia focused on the high school population. </a:t>
            </a:r>
          </a:p>
          <a:p>
            <a:endParaRPr lang="en-US" dirty="0"/>
          </a:p>
        </p:txBody>
      </p:sp>
      <p:pic>
        <p:nvPicPr>
          <p:cNvPr id="4" name="Picture 3" descr="Compass arrow pointing towards CAREE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35994" y="3992785"/>
            <a:ext cx="4320011" cy="24452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Slide Number Placeholder 5"/>
          <p:cNvSpPr>
            <a:spLocks noGrp="1"/>
          </p:cNvSpPr>
          <p:nvPr>
            <p:ph type="sldNum" sz="quarter" idx="4294967295"/>
          </p:nvPr>
        </p:nvSpPr>
        <p:spPr>
          <a:xfrm>
            <a:off x="11250348" y="301531"/>
            <a:ext cx="554038" cy="365125"/>
          </a:xfrm>
        </p:spPr>
        <p:txBody>
          <a:bodyPr/>
          <a:lstStyle/>
          <a:p>
            <a:pPr defTabSz="457200"/>
            <a:fld id="{82D8C377-218E-9740-8989-D3B3F2A4A5C9}" type="slidenum">
              <a:rPr lang="en-US">
                <a:solidFill>
                  <a:prstClr val="white"/>
                </a:solidFill>
                <a:latin typeface="Rockwell"/>
              </a:rPr>
              <a:pPr defTabSz="457200"/>
              <a:t>13</a:t>
            </a:fld>
            <a:endParaRPr lang="en-US" dirty="0">
              <a:solidFill>
                <a:prstClr val="white"/>
              </a:solidFill>
              <a:latin typeface="Rockwell"/>
            </a:endParaRPr>
          </a:p>
        </p:txBody>
      </p:sp>
    </p:spTree>
    <p:extLst>
      <p:ext uri="{BB962C8B-B14F-4D97-AF65-F5344CB8AC3E}">
        <p14:creationId xmlns:p14="http://schemas.microsoft.com/office/powerpoint/2010/main" val="3625475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600" dirty="0"/>
              <a:t>Outcomes, Systems Change, and Sustainability: Each state’s story</a:t>
            </a:r>
          </a:p>
        </p:txBody>
      </p:sp>
      <p:sp>
        <p:nvSpPr>
          <p:cNvPr id="3" name="Slide Number Placeholder 2"/>
          <p:cNvSpPr>
            <a:spLocks noGrp="1"/>
          </p:cNvSpPr>
          <p:nvPr>
            <p:ph type="sldNum" sz="quarter" idx="4294967295"/>
          </p:nvPr>
        </p:nvSpPr>
        <p:spPr>
          <a:xfrm>
            <a:off x="11113168" y="329238"/>
            <a:ext cx="554038" cy="365125"/>
          </a:xfrm>
        </p:spPr>
        <p:txBody>
          <a:bodyPr/>
          <a:lstStyle/>
          <a:p>
            <a:pPr defTabSz="457200"/>
            <a:fld id="{82D8C377-218E-9740-8989-D3B3F2A4A5C9}" type="slidenum">
              <a:rPr lang="en-US">
                <a:solidFill>
                  <a:prstClr val="white"/>
                </a:solidFill>
                <a:latin typeface="Rockwell"/>
              </a:rPr>
              <a:pPr defTabSz="457200"/>
              <a:t>14</a:t>
            </a:fld>
            <a:endParaRPr lang="en-US" dirty="0">
              <a:solidFill>
                <a:prstClr val="white"/>
              </a:solidFill>
              <a:latin typeface="Rockwell"/>
            </a:endParaRPr>
          </a:p>
        </p:txBody>
      </p:sp>
    </p:spTree>
    <p:extLst>
      <p:ext uri="{BB962C8B-B14F-4D97-AF65-F5344CB8AC3E}">
        <p14:creationId xmlns:p14="http://schemas.microsoft.com/office/powerpoint/2010/main" val="4248487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solidFill>
                  <a:srgbClr val="073779"/>
                </a:solidFill>
              </a:rPr>
              <a:t>Career Pathways for Georgia and the Continuum of VR Services</a:t>
            </a:r>
          </a:p>
        </p:txBody>
      </p:sp>
      <p:graphicFrame>
        <p:nvGraphicFramePr>
          <p:cNvPr id="4" name="Content Placeholder 3" descr="Image of pre-employment transition services for 9th &amp; 10th grades and VR eligible students 11th &amp; 12th grades"/>
          <p:cNvGraphicFramePr>
            <a:graphicFrameLocks noGrp="1"/>
          </p:cNvGraphicFramePr>
          <p:nvPr>
            <p:ph idx="1"/>
            <p:extLst>
              <p:ext uri="{D42A27DB-BD31-4B8C-83A1-F6EECF244321}">
                <p14:modId xmlns:p14="http://schemas.microsoft.com/office/powerpoint/2010/main" val="3173046783"/>
              </p:ext>
            </p:extLst>
          </p:nvPr>
        </p:nvGraphicFramePr>
        <p:xfrm>
          <a:off x="664632" y="1748589"/>
          <a:ext cx="10075083" cy="46253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4294967295"/>
          </p:nvPr>
        </p:nvSpPr>
        <p:spPr>
          <a:xfrm>
            <a:off x="11250348" y="301531"/>
            <a:ext cx="554038" cy="365125"/>
          </a:xfrm>
        </p:spPr>
        <p:txBody>
          <a:bodyPr/>
          <a:lstStyle/>
          <a:p>
            <a:pPr defTabSz="457200"/>
            <a:fld id="{82D8C377-218E-9740-8989-D3B3F2A4A5C9}" type="slidenum">
              <a:rPr lang="en-US">
                <a:solidFill>
                  <a:prstClr val="white"/>
                </a:solidFill>
                <a:latin typeface="Rockwell"/>
              </a:rPr>
              <a:pPr defTabSz="457200"/>
              <a:t>15</a:t>
            </a:fld>
            <a:endParaRPr lang="en-US" dirty="0">
              <a:solidFill>
                <a:prstClr val="white"/>
              </a:solidFill>
              <a:latin typeface="Rockwell"/>
            </a:endParaRPr>
          </a:p>
        </p:txBody>
      </p:sp>
    </p:spTree>
    <p:extLst>
      <p:ext uri="{BB962C8B-B14F-4D97-AF65-F5344CB8AC3E}">
        <p14:creationId xmlns:p14="http://schemas.microsoft.com/office/powerpoint/2010/main" val="2337337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73779"/>
                </a:solidFill>
              </a:rPr>
              <a:t>Career Pathways for Georgia (1 of 3)</a:t>
            </a:r>
          </a:p>
        </p:txBody>
      </p:sp>
      <p:sp>
        <p:nvSpPr>
          <p:cNvPr id="4" name="Content Placeholder 3"/>
          <p:cNvSpPr>
            <a:spLocks noGrp="1"/>
          </p:cNvSpPr>
          <p:nvPr>
            <p:ph sz="half" idx="1"/>
          </p:nvPr>
        </p:nvSpPr>
        <p:spPr>
          <a:xfrm>
            <a:off x="664633" y="1505300"/>
            <a:ext cx="5015485" cy="4140200"/>
          </a:xfrm>
        </p:spPr>
        <p:txBody>
          <a:bodyPr/>
          <a:lstStyle/>
          <a:p>
            <a:r>
              <a:rPr lang="en-US" sz="2400" dirty="0">
                <a:solidFill>
                  <a:srgbClr val="000000"/>
                </a:solidFill>
              </a:rPr>
              <a:t>Career Pathways &amp; VR</a:t>
            </a:r>
          </a:p>
          <a:p>
            <a:pPr lvl="1">
              <a:buFont typeface="Arial" panose="020B0604020202020204" pitchFamily="34" charset="0"/>
              <a:buChar char="•"/>
            </a:pPr>
            <a:r>
              <a:rPr lang="en-US" sz="2100" dirty="0">
                <a:solidFill>
                  <a:srgbClr val="000000"/>
                </a:solidFill>
              </a:rPr>
              <a:t>Culture of VR</a:t>
            </a:r>
          </a:p>
          <a:p>
            <a:pPr lvl="1">
              <a:buFont typeface="Arial" panose="020B0604020202020204" pitchFamily="34" charset="0"/>
              <a:buChar char="•"/>
            </a:pPr>
            <a:r>
              <a:rPr lang="en-US" sz="2100" dirty="0">
                <a:solidFill>
                  <a:srgbClr val="000000"/>
                </a:solidFill>
              </a:rPr>
              <a:t>Staff Knowledge</a:t>
            </a:r>
          </a:p>
          <a:p>
            <a:pPr lvl="1">
              <a:buFont typeface="Arial" panose="020B0604020202020204" pitchFamily="34" charset="0"/>
              <a:buChar char="•"/>
            </a:pPr>
            <a:r>
              <a:rPr lang="en-US" sz="2100" dirty="0">
                <a:solidFill>
                  <a:srgbClr val="000000"/>
                </a:solidFill>
              </a:rPr>
              <a:t>Case Management</a:t>
            </a:r>
          </a:p>
          <a:p>
            <a:pPr lvl="1">
              <a:buFont typeface="Arial" panose="020B0604020202020204" pitchFamily="34" charset="0"/>
              <a:buChar char="•"/>
            </a:pPr>
            <a:r>
              <a:rPr lang="en-US" sz="2100" dirty="0">
                <a:solidFill>
                  <a:srgbClr val="000000"/>
                </a:solidFill>
              </a:rPr>
              <a:t>Local Educational Agency</a:t>
            </a:r>
          </a:p>
          <a:p>
            <a:pPr lvl="1">
              <a:buFont typeface="Arial" panose="020B0604020202020204" pitchFamily="34" charset="0"/>
              <a:buChar char="•"/>
            </a:pPr>
            <a:r>
              <a:rPr lang="en-US" sz="2100" dirty="0">
                <a:solidFill>
                  <a:srgbClr val="000000"/>
                </a:solidFill>
              </a:rPr>
              <a:t>Students and Families </a:t>
            </a:r>
          </a:p>
          <a:p>
            <a:pPr lvl="1">
              <a:buFont typeface="Arial" panose="020B0604020202020204" pitchFamily="34" charset="0"/>
              <a:buChar char="•"/>
            </a:pPr>
            <a:endParaRPr lang="en-US" dirty="0"/>
          </a:p>
          <a:p>
            <a:pPr lvl="1" indent="0" algn="ctr">
              <a:buNone/>
            </a:pPr>
            <a:endParaRPr lang="en-US" dirty="0"/>
          </a:p>
          <a:p>
            <a:pPr lvl="1" indent="0" algn="ctr">
              <a:buNone/>
            </a:pPr>
            <a:endParaRPr lang="en-US" dirty="0"/>
          </a:p>
        </p:txBody>
      </p:sp>
      <p:sp>
        <p:nvSpPr>
          <p:cNvPr id="5" name="Content Placeholder 4"/>
          <p:cNvSpPr>
            <a:spLocks noGrp="1"/>
          </p:cNvSpPr>
          <p:nvPr>
            <p:ph sz="half" idx="2"/>
          </p:nvPr>
        </p:nvSpPr>
        <p:spPr>
          <a:xfrm>
            <a:off x="5923877" y="1505300"/>
            <a:ext cx="4815839" cy="4140200"/>
          </a:xfrm>
        </p:spPr>
        <p:txBody>
          <a:bodyPr>
            <a:normAutofit/>
          </a:bodyPr>
          <a:lstStyle/>
          <a:p>
            <a:r>
              <a:rPr lang="en-US" sz="2400" dirty="0">
                <a:solidFill>
                  <a:srgbClr val="000000"/>
                </a:solidFill>
              </a:rPr>
              <a:t>Critical Partnership</a:t>
            </a:r>
          </a:p>
          <a:p>
            <a:pPr lvl="1">
              <a:buFont typeface="Arial" panose="020B0604020202020204" pitchFamily="34" charset="0"/>
              <a:buChar char="•"/>
            </a:pPr>
            <a:r>
              <a:rPr lang="en-US" sz="2100" dirty="0">
                <a:solidFill>
                  <a:srgbClr val="000000"/>
                </a:solidFill>
              </a:rPr>
              <a:t>Georgia Department of Education </a:t>
            </a:r>
          </a:p>
          <a:p>
            <a:pPr lvl="1">
              <a:buFont typeface="Arial" panose="020B0604020202020204" pitchFamily="34" charset="0"/>
              <a:buChar char="•"/>
            </a:pPr>
            <a:r>
              <a:rPr lang="en-US" sz="2100" dirty="0">
                <a:solidFill>
                  <a:srgbClr val="000000"/>
                </a:solidFill>
              </a:rPr>
              <a:t>Career, Technical and Agricultural education</a:t>
            </a:r>
          </a:p>
          <a:p>
            <a:pPr lvl="1">
              <a:buFont typeface="Arial" panose="020B0604020202020204" pitchFamily="34" charset="0"/>
              <a:buChar char="•"/>
            </a:pPr>
            <a:r>
              <a:rPr lang="en-US" sz="2100" dirty="0">
                <a:solidFill>
                  <a:srgbClr val="000000"/>
                </a:solidFill>
              </a:rPr>
              <a:t>Career Technical Instructors (CTI)</a:t>
            </a:r>
          </a:p>
        </p:txBody>
      </p:sp>
      <p:sp>
        <p:nvSpPr>
          <p:cNvPr id="9" name="Slide Number Placeholder 8"/>
          <p:cNvSpPr>
            <a:spLocks noGrp="1"/>
          </p:cNvSpPr>
          <p:nvPr>
            <p:ph type="sldNum" sz="quarter" idx="4294967295"/>
          </p:nvPr>
        </p:nvSpPr>
        <p:spPr>
          <a:xfrm>
            <a:off x="11250348" y="301531"/>
            <a:ext cx="554038" cy="365125"/>
          </a:xfrm>
        </p:spPr>
        <p:txBody>
          <a:bodyPr/>
          <a:lstStyle/>
          <a:p>
            <a:pPr defTabSz="457200"/>
            <a:fld id="{82D8C377-218E-9740-8989-D3B3F2A4A5C9}" type="slidenum">
              <a:rPr lang="en-US">
                <a:solidFill>
                  <a:prstClr val="white"/>
                </a:solidFill>
                <a:latin typeface="Rockwell"/>
              </a:rPr>
              <a:pPr defTabSz="457200"/>
              <a:t>16</a:t>
            </a:fld>
            <a:endParaRPr lang="en-US" dirty="0">
              <a:solidFill>
                <a:prstClr val="white"/>
              </a:solidFill>
              <a:latin typeface="Rockwell"/>
            </a:endParaRPr>
          </a:p>
        </p:txBody>
      </p:sp>
      <p:pic>
        <p:nvPicPr>
          <p:cNvPr id="8" name="Picture 7" descr="Mechanical gears with the following words inside them: Education, Technical, Partnership, VR, Case Management, Culture, and Staff Knowledge."/>
          <p:cNvPicPr>
            <a:picLocks noChangeAspect="1"/>
          </p:cNvPicPr>
          <p:nvPr/>
        </p:nvPicPr>
        <p:blipFill>
          <a:blip r:embed="rId2" cstate="screen">
            <a:extLst>
              <a:ext uri="{BEBA8EAE-BF5A-486C-A8C5-ECC9F3942E4B}">
                <a14:imgProps xmlns:a14="http://schemas.microsoft.com/office/drawing/2010/main">
                  <a14:imgLayer r:embed="rId3">
                    <a14:imgEffect>
                      <a14:backgroundRemoval t="0" b="99914" l="0" r="99738">
                        <a14:foregroundMark x1="89800" y1="10408" x2="89800" y2="10408"/>
                        <a14:foregroundMark x1="3313" y1="22484" x2="3313" y2="22484"/>
                      </a14:backgroundRemoval>
                    </a14:imgEffect>
                  </a14:imgLayer>
                </a14:imgProps>
              </a:ext>
              <a:ext uri="{28A0092B-C50C-407E-A947-70E740481C1C}">
                <a14:useLocalDpi xmlns:a14="http://schemas.microsoft.com/office/drawing/2010/main"/>
              </a:ext>
            </a:extLst>
          </a:blip>
          <a:stretch>
            <a:fillRect/>
          </a:stretch>
        </p:blipFill>
        <p:spPr>
          <a:xfrm>
            <a:off x="5638796" y="3525042"/>
            <a:ext cx="6122895" cy="3281268"/>
          </a:xfrm>
          <a:prstGeom prst="rect">
            <a:avLst/>
          </a:prstGeom>
        </p:spPr>
      </p:pic>
    </p:spTree>
    <p:extLst>
      <p:ext uri="{BB962C8B-B14F-4D97-AF65-F5344CB8AC3E}">
        <p14:creationId xmlns:p14="http://schemas.microsoft.com/office/powerpoint/2010/main" val="100614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073779"/>
                </a:solidFill>
              </a:rPr>
              <a:t>Career Pathways for Georgia (2 of 3)</a:t>
            </a:r>
          </a:p>
        </p:txBody>
      </p:sp>
      <p:sp>
        <p:nvSpPr>
          <p:cNvPr id="6" name="Content Placeholder 5"/>
          <p:cNvSpPr>
            <a:spLocks noGrp="1"/>
          </p:cNvSpPr>
          <p:nvPr>
            <p:ph idx="1"/>
          </p:nvPr>
        </p:nvSpPr>
        <p:spPr>
          <a:xfrm>
            <a:off x="664633" y="1422854"/>
            <a:ext cx="10075084" cy="4703310"/>
          </a:xfrm>
        </p:spPr>
        <p:txBody>
          <a:bodyPr>
            <a:normAutofit lnSpcReduction="10000"/>
          </a:bodyPr>
          <a:lstStyle/>
          <a:p>
            <a:pPr marL="0" indent="0">
              <a:buNone/>
            </a:pPr>
            <a:r>
              <a:rPr lang="en-US" sz="2400" dirty="0">
                <a:solidFill>
                  <a:srgbClr val="000000"/>
                </a:solidFill>
              </a:rPr>
              <a:t>Legacy of the grant:</a:t>
            </a:r>
          </a:p>
          <a:p>
            <a:r>
              <a:rPr lang="en-US" sz="2400" dirty="0">
                <a:solidFill>
                  <a:srgbClr val="000000"/>
                </a:solidFill>
              </a:rPr>
              <a:t>Processes and procedures must support culture shift from job placement to career development.</a:t>
            </a:r>
          </a:p>
          <a:p>
            <a:r>
              <a:rPr lang="en-US" sz="2400" dirty="0">
                <a:solidFill>
                  <a:srgbClr val="000000"/>
                </a:solidFill>
              </a:rPr>
              <a:t>Project team roles will set the tone of expectations for VR Transition staff.</a:t>
            </a:r>
          </a:p>
          <a:p>
            <a:r>
              <a:rPr lang="en-US" sz="2400" dirty="0">
                <a:solidFill>
                  <a:srgbClr val="000000"/>
                </a:solidFill>
              </a:rPr>
              <a:t>Fostering strong collaboration within VR and the CTAE staff at the LEA to support increased student access to Career Pathways. </a:t>
            </a:r>
          </a:p>
          <a:p>
            <a:r>
              <a:rPr lang="en-US" sz="2400" dirty="0">
                <a:solidFill>
                  <a:srgbClr val="000000"/>
                </a:solidFill>
              </a:rPr>
              <a:t>Staff training to </a:t>
            </a:r>
            <a:r>
              <a:rPr lang="en-US" sz="2400" u="sng" dirty="0">
                <a:solidFill>
                  <a:srgbClr val="000000"/>
                </a:solidFill>
              </a:rPr>
              <a:t>not only</a:t>
            </a:r>
            <a:r>
              <a:rPr lang="en-US" sz="2400" dirty="0">
                <a:solidFill>
                  <a:srgbClr val="000000"/>
                </a:solidFill>
              </a:rPr>
              <a:t> understand Career Pathways access and completion expectations, but </a:t>
            </a:r>
            <a:r>
              <a:rPr lang="en-US" sz="2400" u="sng" dirty="0">
                <a:solidFill>
                  <a:srgbClr val="000000"/>
                </a:solidFill>
              </a:rPr>
              <a:t>also</a:t>
            </a:r>
            <a:r>
              <a:rPr lang="en-US" sz="2400" dirty="0">
                <a:solidFill>
                  <a:srgbClr val="000000"/>
                </a:solidFill>
              </a:rPr>
              <a:t> supporting students through the continuum of VR services.</a:t>
            </a:r>
          </a:p>
          <a:p>
            <a:endParaRPr lang="en-US" dirty="0"/>
          </a:p>
        </p:txBody>
      </p:sp>
      <p:sp>
        <p:nvSpPr>
          <p:cNvPr id="3" name="Slide Number Placeholder 2"/>
          <p:cNvSpPr>
            <a:spLocks noGrp="1"/>
          </p:cNvSpPr>
          <p:nvPr>
            <p:ph type="sldNum" sz="quarter" idx="4294967295"/>
          </p:nvPr>
        </p:nvSpPr>
        <p:spPr>
          <a:xfrm>
            <a:off x="11250348" y="301531"/>
            <a:ext cx="554038" cy="365125"/>
          </a:xfrm>
        </p:spPr>
        <p:txBody>
          <a:bodyPr/>
          <a:lstStyle/>
          <a:p>
            <a:pPr defTabSz="457200"/>
            <a:fld id="{82D8C377-218E-9740-8989-D3B3F2A4A5C9}" type="slidenum">
              <a:rPr lang="en-US">
                <a:solidFill>
                  <a:prstClr val="white"/>
                </a:solidFill>
                <a:latin typeface="Rockwell"/>
              </a:rPr>
              <a:pPr defTabSz="457200"/>
              <a:t>17</a:t>
            </a:fld>
            <a:endParaRPr lang="en-US" dirty="0">
              <a:solidFill>
                <a:prstClr val="white"/>
              </a:solidFill>
              <a:latin typeface="Rockwell"/>
            </a:endParaRPr>
          </a:p>
        </p:txBody>
      </p:sp>
    </p:spTree>
    <p:extLst>
      <p:ext uri="{BB962C8B-B14F-4D97-AF65-F5344CB8AC3E}">
        <p14:creationId xmlns:p14="http://schemas.microsoft.com/office/powerpoint/2010/main" val="3995738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73779"/>
                </a:solidFill>
              </a:rPr>
              <a:t>Career Pathways for Georgia (3 of 3)</a:t>
            </a:r>
          </a:p>
        </p:txBody>
      </p:sp>
      <p:sp>
        <p:nvSpPr>
          <p:cNvPr id="5" name="Content Placeholder 4"/>
          <p:cNvSpPr>
            <a:spLocks noGrp="1"/>
          </p:cNvSpPr>
          <p:nvPr>
            <p:ph idx="1"/>
          </p:nvPr>
        </p:nvSpPr>
        <p:spPr>
          <a:xfrm>
            <a:off x="664633" y="1600200"/>
            <a:ext cx="10075084" cy="1116107"/>
          </a:xfrm>
        </p:spPr>
        <p:txBody>
          <a:bodyPr>
            <a:normAutofit/>
          </a:bodyPr>
          <a:lstStyle/>
          <a:p>
            <a:r>
              <a:rPr lang="en-US" sz="2400" dirty="0">
                <a:solidFill>
                  <a:srgbClr val="000000"/>
                </a:solidFill>
              </a:rPr>
              <a:t> Aggregate Number of Recognized Post-Secondary Credentials Obtained by Participants:</a:t>
            </a:r>
          </a:p>
          <a:p>
            <a:endParaRPr lang="en-US" sz="2400" dirty="0">
              <a:solidFill>
                <a:srgbClr val="000000"/>
              </a:solidFill>
            </a:endParaRPr>
          </a:p>
          <a:p>
            <a:endParaRPr lang="en-US" sz="2400" dirty="0">
              <a:solidFill>
                <a:srgbClr val="000000"/>
              </a:solidFill>
            </a:endParaRPr>
          </a:p>
          <a:p>
            <a:pPr marL="0" indent="0">
              <a:buNone/>
            </a:pPr>
            <a:endParaRPr lang="en-US" sz="2400" dirty="0">
              <a:solidFill>
                <a:srgbClr val="000000"/>
              </a:solidFill>
            </a:endParaRPr>
          </a:p>
          <a:p>
            <a:pPr marL="0" indent="0">
              <a:buNone/>
            </a:pPr>
            <a:endParaRPr lang="en-US" sz="2400" dirty="0">
              <a:solidFill>
                <a:srgbClr val="000000"/>
              </a:solidFill>
            </a:endParaRPr>
          </a:p>
        </p:txBody>
      </p:sp>
      <p:graphicFrame>
        <p:nvGraphicFramePr>
          <p:cNvPr id="2" name="Table 1" descr="Table of Georgia career pathways participants from FY 2016-FY 2020. FY 2016 = 13, FY 2017 = 32, FY 2018 = 252, FY 2019 = 331, FY 2020 = 353"/>
          <p:cNvGraphicFramePr>
            <a:graphicFrameLocks noGrp="1"/>
          </p:cNvGraphicFramePr>
          <p:nvPr>
            <p:extLst>
              <p:ext uri="{D42A27DB-BD31-4B8C-83A1-F6EECF244321}">
                <p14:modId xmlns:p14="http://schemas.microsoft.com/office/powerpoint/2010/main" val="1621933189"/>
              </p:ext>
            </p:extLst>
          </p:nvPr>
        </p:nvGraphicFramePr>
        <p:xfrm>
          <a:off x="2423098" y="2716306"/>
          <a:ext cx="6558153" cy="1528549"/>
        </p:xfrm>
        <a:graphic>
          <a:graphicData uri="http://schemas.openxmlformats.org/drawingml/2006/table">
            <a:tbl>
              <a:tblPr firstRow="1" bandRow="1">
                <a:tableStyleId>{5C22544A-7EE6-4342-B048-85BDC9FD1C3A}</a:tableStyleId>
              </a:tblPr>
              <a:tblGrid>
                <a:gridCol w="1325461">
                  <a:extLst>
                    <a:ext uri="{9D8B030D-6E8A-4147-A177-3AD203B41FA5}">
                      <a16:colId xmlns:a16="http://schemas.microsoft.com/office/drawing/2014/main" val="20000"/>
                    </a:ext>
                  </a:extLst>
                </a:gridCol>
                <a:gridCol w="1308173">
                  <a:extLst>
                    <a:ext uri="{9D8B030D-6E8A-4147-A177-3AD203B41FA5}">
                      <a16:colId xmlns:a16="http://schemas.microsoft.com/office/drawing/2014/main" val="20001"/>
                    </a:ext>
                  </a:extLst>
                </a:gridCol>
                <a:gridCol w="1308173">
                  <a:extLst>
                    <a:ext uri="{9D8B030D-6E8A-4147-A177-3AD203B41FA5}">
                      <a16:colId xmlns:a16="http://schemas.microsoft.com/office/drawing/2014/main" val="20002"/>
                    </a:ext>
                  </a:extLst>
                </a:gridCol>
                <a:gridCol w="1308173">
                  <a:extLst>
                    <a:ext uri="{9D8B030D-6E8A-4147-A177-3AD203B41FA5}">
                      <a16:colId xmlns:a16="http://schemas.microsoft.com/office/drawing/2014/main" val="20003"/>
                    </a:ext>
                  </a:extLst>
                </a:gridCol>
                <a:gridCol w="1308173">
                  <a:extLst>
                    <a:ext uri="{9D8B030D-6E8A-4147-A177-3AD203B41FA5}">
                      <a16:colId xmlns:a16="http://schemas.microsoft.com/office/drawing/2014/main" val="20004"/>
                    </a:ext>
                  </a:extLst>
                </a:gridCol>
              </a:tblGrid>
              <a:tr h="762986">
                <a:tc>
                  <a:txBody>
                    <a:bodyPr/>
                    <a:lstStyle/>
                    <a:p>
                      <a:pPr algn="ctr"/>
                      <a:r>
                        <a:rPr lang="en-US" dirty="0"/>
                        <a:t>FY</a:t>
                      </a:r>
                      <a:r>
                        <a:rPr lang="en-US" baseline="0" dirty="0"/>
                        <a:t> 2016</a:t>
                      </a:r>
                      <a:endParaRPr lang="en-US" dirty="0"/>
                    </a:p>
                  </a:txBody>
                  <a:tcPr anchor="ctr"/>
                </a:tc>
                <a:tc>
                  <a:txBody>
                    <a:bodyPr/>
                    <a:lstStyle/>
                    <a:p>
                      <a:pPr algn="ctr"/>
                      <a:r>
                        <a:rPr lang="en-US" dirty="0"/>
                        <a:t>FY 2017</a:t>
                      </a:r>
                    </a:p>
                  </a:txBody>
                  <a:tcPr anchor="ctr"/>
                </a:tc>
                <a:tc>
                  <a:txBody>
                    <a:bodyPr/>
                    <a:lstStyle/>
                    <a:p>
                      <a:pPr algn="ctr"/>
                      <a:r>
                        <a:rPr lang="en-US" dirty="0"/>
                        <a:t>FY 2018</a:t>
                      </a:r>
                    </a:p>
                  </a:txBody>
                  <a:tcPr anchor="ctr"/>
                </a:tc>
                <a:tc>
                  <a:txBody>
                    <a:bodyPr/>
                    <a:lstStyle/>
                    <a:p>
                      <a:pPr algn="ctr"/>
                      <a:r>
                        <a:rPr lang="en-US" dirty="0"/>
                        <a:t>FY</a:t>
                      </a:r>
                      <a:r>
                        <a:rPr lang="en-US" baseline="0" dirty="0"/>
                        <a:t> 2019</a:t>
                      </a:r>
                      <a:endParaRPr lang="en-US" dirty="0"/>
                    </a:p>
                  </a:txBody>
                  <a:tcPr anchor="ctr"/>
                </a:tc>
                <a:tc>
                  <a:txBody>
                    <a:bodyPr/>
                    <a:lstStyle/>
                    <a:p>
                      <a:pPr algn="ctr"/>
                      <a:r>
                        <a:rPr lang="en-US" dirty="0"/>
                        <a:t>FY 2020</a:t>
                      </a:r>
                    </a:p>
                  </a:txBody>
                  <a:tcPr anchor="ctr"/>
                </a:tc>
                <a:extLst>
                  <a:ext uri="{0D108BD9-81ED-4DB2-BD59-A6C34878D82A}">
                    <a16:rowId xmlns:a16="http://schemas.microsoft.com/office/drawing/2014/main" val="10000"/>
                  </a:ext>
                </a:extLst>
              </a:tr>
              <a:tr h="765563">
                <a:tc>
                  <a:txBody>
                    <a:bodyPr/>
                    <a:lstStyle/>
                    <a:p>
                      <a:pPr algn="ctr"/>
                      <a:r>
                        <a:rPr lang="en-US" b="1" dirty="0"/>
                        <a:t>13</a:t>
                      </a:r>
                    </a:p>
                  </a:txBody>
                  <a:tcPr anchor="ctr"/>
                </a:tc>
                <a:tc>
                  <a:txBody>
                    <a:bodyPr/>
                    <a:lstStyle/>
                    <a:p>
                      <a:pPr algn="ctr"/>
                      <a:r>
                        <a:rPr lang="en-US" b="1" dirty="0"/>
                        <a:t>32</a:t>
                      </a:r>
                    </a:p>
                  </a:txBody>
                  <a:tcPr anchor="ctr"/>
                </a:tc>
                <a:tc>
                  <a:txBody>
                    <a:bodyPr/>
                    <a:lstStyle/>
                    <a:p>
                      <a:pPr algn="ctr"/>
                      <a:r>
                        <a:rPr lang="en-US" b="1" dirty="0"/>
                        <a:t>252</a:t>
                      </a:r>
                    </a:p>
                  </a:txBody>
                  <a:tcPr anchor="ctr"/>
                </a:tc>
                <a:tc>
                  <a:txBody>
                    <a:bodyPr/>
                    <a:lstStyle/>
                    <a:p>
                      <a:pPr algn="ctr"/>
                      <a:r>
                        <a:rPr lang="en-US" b="1" dirty="0"/>
                        <a:t>331</a:t>
                      </a:r>
                    </a:p>
                  </a:txBody>
                  <a:tcPr anchor="ctr"/>
                </a:tc>
                <a:tc>
                  <a:txBody>
                    <a:bodyPr/>
                    <a:lstStyle/>
                    <a:p>
                      <a:pPr algn="ctr"/>
                      <a:r>
                        <a:rPr lang="en-US" b="1" dirty="0"/>
                        <a:t>353</a:t>
                      </a:r>
                    </a:p>
                  </a:txBody>
                  <a:tcPr anchor="ctr"/>
                </a:tc>
                <a:extLst>
                  <a:ext uri="{0D108BD9-81ED-4DB2-BD59-A6C34878D82A}">
                    <a16:rowId xmlns:a16="http://schemas.microsoft.com/office/drawing/2014/main" val="10001"/>
                  </a:ext>
                </a:extLst>
              </a:tr>
            </a:tbl>
          </a:graphicData>
        </a:graphic>
      </p:graphicFrame>
      <p:sp>
        <p:nvSpPr>
          <p:cNvPr id="12" name="Content Placeholder 4">
            <a:extLst>
              <a:ext uri="{FF2B5EF4-FFF2-40B4-BE49-F238E27FC236}">
                <a16:creationId xmlns:a16="http://schemas.microsoft.com/office/drawing/2014/main" id="{6602F6CC-AA66-4143-BB89-4931300B8DE8}"/>
              </a:ext>
            </a:extLst>
          </p:cNvPr>
          <p:cNvSpPr txBox="1">
            <a:spLocks/>
          </p:cNvSpPr>
          <p:nvPr/>
        </p:nvSpPr>
        <p:spPr>
          <a:xfrm>
            <a:off x="664633" y="5185510"/>
            <a:ext cx="10075084" cy="909025"/>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sz="2400" dirty="0">
                <a:solidFill>
                  <a:srgbClr val="000000"/>
                </a:solidFill>
              </a:rPr>
              <a:t> Participants have accessed 40 Career Pathways offered in school districts throughout Georgia.</a:t>
            </a:r>
          </a:p>
          <a:p>
            <a:pPr marL="0" indent="0">
              <a:buFont typeface="Wingdings" pitchFamily="2" charset="2"/>
              <a:buNone/>
            </a:pPr>
            <a:endParaRPr lang="en-US" sz="2400" dirty="0">
              <a:solidFill>
                <a:srgbClr val="000000"/>
              </a:solidFill>
            </a:endParaRPr>
          </a:p>
        </p:txBody>
      </p:sp>
      <p:sp>
        <p:nvSpPr>
          <p:cNvPr id="6" name="Slide Number Placeholder 5"/>
          <p:cNvSpPr>
            <a:spLocks noGrp="1"/>
          </p:cNvSpPr>
          <p:nvPr>
            <p:ph type="sldNum" sz="quarter" idx="4294967295"/>
          </p:nvPr>
        </p:nvSpPr>
        <p:spPr>
          <a:xfrm>
            <a:off x="11250348" y="301531"/>
            <a:ext cx="554038" cy="365125"/>
          </a:xfrm>
        </p:spPr>
        <p:txBody>
          <a:bodyPr/>
          <a:lstStyle/>
          <a:p>
            <a:pPr defTabSz="457200"/>
            <a:fld id="{82D8C377-218E-9740-8989-D3B3F2A4A5C9}" type="slidenum">
              <a:rPr lang="en-US">
                <a:solidFill>
                  <a:prstClr val="white"/>
                </a:solidFill>
                <a:latin typeface="Rockwell"/>
              </a:rPr>
              <a:pPr defTabSz="457200"/>
              <a:t>18</a:t>
            </a:fld>
            <a:endParaRPr lang="en-US" dirty="0">
              <a:solidFill>
                <a:prstClr val="white"/>
              </a:solidFill>
              <a:latin typeface="Rockwell"/>
            </a:endParaRPr>
          </a:p>
        </p:txBody>
      </p:sp>
    </p:spTree>
    <p:extLst>
      <p:ext uri="{BB962C8B-B14F-4D97-AF65-F5344CB8AC3E}">
        <p14:creationId xmlns:p14="http://schemas.microsoft.com/office/powerpoint/2010/main" val="2616424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1280" y="3220452"/>
            <a:ext cx="5638800" cy="812633"/>
          </a:xfrm>
        </p:spPr>
        <p:txBody>
          <a:bodyPr>
            <a:noAutofit/>
          </a:bodyPr>
          <a:lstStyle/>
          <a:p>
            <a:r>
              <a:rPr lang="en-US" sz="4400" dirty="0"/>
              <a:t>Kentucky</a:t>
            </a:r>
          </a:p>
        </p:txBody>
      </p:sp>
      <p:sp>
        <p:nvSpPr>
          <p:cNvPr id="5" name="Slide Number Placeholder 4"/>
          <p:cNvSpPr>
            <a:spLocks noGrp="1"/>
          </p:cNvSpPr>
          <p:nvPr>
            <p:ph type="sldNum" sz="quarter" idx="4294967295"/>
          </p:nvPr>
        </p:nvSpPr>
        <p:spPr>
          <a:xfrm>
            <a:off x="11113169" y="313195"/>
            <a:ext cx="554038" cy="365125"/>
          </a:xfrm>
        </p:spPr>
        <p:txBody>
          <a:bodyPr/>
          <a:lstStyle/>
          <a:p>
            <a:pPr defTabSz="457200"/>
            <a:fld id="{82D8C377-218E-9740-8989-D3B3F2A4A5C9}" type="slidenum">
              <a:rPr lang="en-US">
                <a:solidFill>
                  <a:prstClr val="white"/>
                </a:solidFill>
                <a:latin typeface="Rockwell"/>
              </a:rPr>
              <a:pPr defTabSz="457200"/>
              <a:t>19</a:t>
            </a:fld>
            <a:endParaRPr lang="en-US" dirty="0">
              <a:solidFill>
                <a:prstClr val="white"/>
              </a:solidFill>
              <a:latin typeface="Rockwell"/>
            </a:endParaRPr>
          </a:p>
        </p:txBody>
      </p:sp>
    </p:spTree>
    <p:extLst>
      <p:ext uri="{BB962C8B-B14F-4D97-AF65-F5344CB8AC3E}">
        <p14:creationId xmlns:p14="http://schemas.microsoft.com/office/powerpoint/2010/main" val="2666493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Objectives</a:t>
            </a:r>
          </a:p>
        </p:txBody>
      </p:sp>
      <p:sp>
        <p:nvSpPr>
          <p:cNvPr id="3" name="Content Placeholder 2"/>
          <p:cNvSpPr>
            <a:spLocks noGrp="1"/>
          </p:cNvSpPr>
          <p:nvPr>
            <p:ph idx="1"/>
          </p:nvPr>
        </p:nvSpPr>
        <p:spPr>
          <a:xfrm>
            <a:off x="664633" y="1392254"/>
            <a:ext cx="10075084" cy="4834642"/>
          </a:xfrm>
        </p:spPr>
        <p:txBody>
          <a:bodyPr>
            <a:normAutofit/>
          </a:bodyPr>
          <a:lstStyle/>
          <a:p>
            <a:r>
              <a:rPr lang="en-US" sz="2800" dirty="0">
                <a:solidFill>
                  <a:schemeClr val="tx1"/>
                </a:solidFill>
              </a:rPr>
              <a:t>Today we want to share our experiences and some factors that we believe other agencies would want to consider when infusing a Career Pathways focus/approach into their operations.</a:t>
            </a:r>
          </a:p>
          <a:p>
            <a:r>
              <a:rPr lang="en-US" sz="2800" dirty="0">
                <a:solidFill>
                  <a:schemeClr val="tx1"/>
                </a:solidFill>
              </a:rPr>
              <a:t>We will share some additional resources and contact information for further investigation.</a:t>
            </a:r>
          </a:p>
          <a:p>
            <a:r>
              <a:rPr lang="en-US" sz="2800" dirty="0">
                <a:solidFill>
                  <a:schemeClr val="tx1"/>
                </a:solidFill>
              </a:rPr>
              <a:t>Finally, we will share some information about our plans for more in-depth topical webinars.</a:t>
            </a:r>
          </a:p>
          <a:p>
            <a:endParaRPr lang="en-US" dirty="0"/>
          </a:p>
        </p:txBody>
      </p:sp>
      <p:sp>
        <p:nvSpPr>
          <p:cNvPr id="5" name="Slide Number Placeholder 4"/>
          <p:cNvSpPr>
            <a:spLocks noGrp="1"/>
          </p:cNvSpPr>
          <p:nvPr>
            <p:ph type="sldNum" sz="quarter" idx="4294967295"/>
          </p:nvPr>
        </p:nvSpPr>
        <p:spPr>
          <a:xfrm>
            <a:off x="11250348" y="301531"/>
            <a:ext cx="554038" cy="365125"/>
          </a:xfrm>
        </p:spPr>
        <p:txBody>
          <a:bodyPr/>
          <a:lstStyle/>
          <a:p>
            <a:pPr defTabSz="457200"/>
            <a:fld id="{82D8C377-218E-9740-8989-D3B3F2A4A5C9}" type="slidenum">
              <a:rPr lang="en-US">
                <a:solidFill>
                  <a:prstClr val="white"/>
                </a:solidFill>
                <a:latin typeface="Rockwell"/>
              </a:rPr>
              <a:pPr defTabSz="457200"/>
              <a:t>2</a:t>
            </a:fld>
            <a:endParaRPr lang="en-US" dirty="0">
              <a:solidFill>
                <a:prstClr val="white"/>
              </a:solidFill>
              <a:latin typeface="Rockwell"/>
            </a:endParaRPr>
          </a:p>
        </p:txBody>
      </p:sp>
    </p:spTree>
    <p:extLst>
      <p:ext uri="{BB962C8B-B14F-4D97-AF65-F5344CB8AC3E}">
        <p14:creationId xmlns:p14="http://schemas.microsoft.com/office/powerpoint/2010/main" val="4099655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73779"/>
                </a:solidFill>
              </a:rPr>
              <a:t>Kentucky CPID (1 of 3)</a:t>
            </a:r>
          </a:p>
        </p:txBody>
      </p:sp>
      <p:sp>
        <p:nvSpPr>
          <p:cNvPr id="3" name="Content Placeholder 2"/>
          <p:cNvSpPr>
            <a:spLocks noGrp="1"/>
          </p:cNvSpPr>
          <p:nvPr>
            <p:ph idx="1"/>
          </p:nvPr>
        </p:nvSpPr>
        <p:spPr>
          <a:xfrm>
            <a:off x="664633" y="1515068"/>
            <a:ext cx="10075084" cy="4858838"/>
          </a:xfrm>
        </p:spPr>
        <p:txBody>
          <a:bodyPr>
            <a:noAutofit/>
          </a:bodyPr>
          <a:lstStyle/>
          <a:p>
            <a:pPr marL="0" indent="0" algn="ctr">
              <a:buNone/>
            </a:pPr>
            <a:r>
              <a:rPr lang="en-US" sz="2400" b="1" dirty="0">
                <a:solidFill>
                  <a:srgbClr val="000000"/>
                </a:solidFill>
              </a:rPr>
              <a:t>Key Features</a:t>
            </a:r>
          </a:p>
          <a:p>
            <a:r>
              <a:rPr lang="en-US" sz="2400" dirty="0">
                <a:solidFill>
                  <a:srgbClr val="000000"/>
                </a:solidFill>
              </a:rPr>
              <a:t>The role of the Career Pathways Coordinator </a:t>
            </a:r>
          </a:p>
          <a:p>
            <a:r>
              <a:rPr lang="en-US" sz="2400" dirty="0">
                <a:solidFill>
                  <a:srgbClr val="000000"/>
                </a:solidFill>
              </a:rPr>
              <a:t>Career Pathways STEM events to provide quality </a:t>
            </a:r>
            <a:r>
              <a:rPr lang="en-US" sz="2400" dirty="0" err="1">
                <a:solidFill>
                  <a:srgbClr val="000000"/>
                </a:solidFill>
              </a:rPr>
              <a:t>PreEmployment</a:t>
            </a:r>
            <a:r>
              <a:rPr lang="en-US" sz="2400" dirty="0">
                <a:solidFill>
                  <a:srgbClr val="000000"/>
                </a:solidFill>
              </a:rPr>
              <a:t> Transition Services</a:t>
            </a:r>
          </a:p>
          <a:p>
            <a:r>
              <a:rPr lang="en-US" sz="2400" dirty="0">
                <a:solidFill>
                  <a:srgbClr val="000000"/>
                </a:solidFill>
              </a:rPr>
              <a:t>Employer Engagement through tours, reverse job fairs, work experiences, etc.</a:t>
            </a:r>
          </a:p>
          <a:p>
            <a:r>
              <a:rPr lang="en-US" sz="2400" dirty="0">
                <a:solidFill>
                  <a:srgbClr val="000000"/>
                </a:solidFill>
              </a:rPr>
              <a:t>Value and necessity of workforce partnerships</a:t>
            </a:r>
          </a:p>
        </p:txBody>
      </p:sp>
      <p:sp>
        <p:nvSpPr>
          <p:cNvPr id="5" name="Slide Number Placeholder 4"/>
          <p:cNvSpPr>
            <a:spLocks noGrp="1"/>
          </p:cNvSpPr>
          <p:nvPr>
            <p:ph type="sldNum" sz="quarter" idx="4294967295"/>
          </p:nvPr>
        </p:nvSpPr>
        <p:spPr>
          <a:xfrm>
            <a:off x="11250348" y="301531"/>
            <a:ext cx="554038" cy="365125"/>
          </a:xfrm>
        </p:spPr>
        <p:txBody>
          <a:bodyPr/>
          <a:lstStyle/>
          <a:p>
            <a:pPr defTabSz="457200"/>
            <a:fld id="{82D8C377-218E-9740-8989-D3B3F2A4A5C9}" type="slidenum">
              <a:rPr lang="en-US">
                <a:solidFill>
                  <a:prstClr val="white"/>
                </a:solidFill>
                <a:latin typeface="Rockwell"/>
              </a:rPr>
              <a:pPr defTabSz="457200"/>
              <a:t>20</a:t>
            </a:fld>
            <a:endParaRPr lang="en-US" dirty="0">
              <a:solidFill>
                <a:prstClr val="white"/>
              </a:solidFill>
              <a:latin typeface="Rockwell"/>
            </a:endParaRPr>
          </a:p>
        </p:txBody>
      </p:sp>
    </p:spTree>
    <p:extLst>
      <p:ext uri="{BB962C8B-B14F-4D97-AF65-F5344CB8AC3E}">
        <p14:creationId xmlns:p14="http://schemas.microsoft.com/office/powerpoint/2010/main" val="188315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73779"/>
                </a:solidFill>
              </a:rPr>
              <a:t>Kentucky CPID (2 of 3)</a:t>
            </a:r>
            <a:endParaRPr lang="en-US" dirty="0"/>
          </a:p>
        </p:txBody>
      </p:sp>
      <p:graphicFrame>
        <p:nvGraphicFramePr>
          <p:cNvPr id="4" name="Content Placeholder 3" descr="Table displaying number of Kentucky career pathways participants from 2017-2019. "/>
          <p:cNvGraphicFramePr>
            <a:graphicFrameLocks noGrp="1"/>
          </p:cNvGraphicFramePr>
          <p:nvPr>
            <p:ph idx="1"/>
            <p:extLst>
              <p:ext uri="{D42A27DB-BD31-4B8C-83A1-F6EECF244321}">
                <p14:modId xmlns:p14="http://schemas.microsoft.com/office/powerpoint/2010/main" val="791048484"/>
              </p:ext>
            </p:extLst>
          </p:nvPr>
        </p:nvGraphicFramePr>
        <p:xfrm>
          <a:off x="664633" y="1411705"/>
          <a:ext cx="9746692" cy="4688371"/>
        </p:xfrm>
        <a:graphic>
          <a:graphicData uri="http://schemas.openxmlformats.org/drawingml/2006/table">
            <a:tbl>
              <a:tblPr firstRow="1" bandRow="1">
                <a:tableStyleId>{5C22544A-7EE6-4342-B048-85BDC9FD1C3A}</a:tableStyleId>
              </a:tblPr>
              <a:tblGrid>
                <a:gridCol w="4467941">
                  <a:extLst>
                    <a:ext uri="{9D8B030D-6E8A-4147-A177-3AD203B41FA5}">
                      <a16:colId xmlns:a16="http://schemas.microsoft.com/office/drawing/2014/main" val="188842008"/>
                    </a:ext>
                  </a:extLst>
                </a:gridCol>
                <a:gridCol w="1825363">
                  <a:extLst>
                    <a:ext uri="{9D8B030D-6E8A-4147-A177-3AD203B41FA5}">
                      <a16:colId xmlns:a16="http://schemas.microsoft.com/office/drawing/2014/main" val="2245919321"/>
                    </a:ext>
                  </a:extLst>
                </a:gridCol>
                <a:gridCol w="1751360">
                  <a:extLst>
                    <a:ext uri="{9D8B030D-6E8A-4147-A177-3AD203B41FA5}">
                      <a16:colId xmlns:a16="http://schemas.microsoft.com/office/drawing/2014/main" val="4200317623"/>
                    </a:ext>
                  </a:extLst>
                </a:gridCol>
                <a:gridCol w="1702028">
                  <a:extLst>
                    <a:ext uri="{9D8B030D-6E8A-4147-A177-3AD203B41FA5}">
                      <a16:colId xmlns:a16="http://schemas.microsoft.com/office/drawing/2014/main" val="1059886410"/>
                    </a:ext>
                  </a:extLst>
                </a:gridCol>
              </a:tblGrid>
              <a:tr h="392164">
                <a:tc>
                  <a:txBody>
                    <a:bodyPr/>
                    <a:lstStyle/>
                    <a:p>
                      <a:pPr algn="l"/>
                      <a:r>
                        <a:rPr lang="en-US" sz="2000" dirty="0"/>
                        <a:t>Participants</a:t>
                      </a:r>
                    </a:p>
                  </a:txBody>
                  <a:tcPr marL="83960" marR="83960"/>
                </a:tc>
                <a:tc>
                  <a:txBody>
                    <a:bodyPr/>
                    <a:lstStyle/>
                    <a:p>
                      <a:pPr algn="l"/>
                      <a:r>
                        <a:rPr lang="en-US" sz="2000" dirty="0"/>
                        <a:t>2017</a:t>
                      </a:r>
                    </a:p>
                  </a:txBody>
                  <a:tcPr marL="83960" marR="83960"/>
                </a:tc>
                <a:tc>
                  <a:txBody>
                    <a:bodyPr/>
                    <a:lstStyle/>
                    <a:p>
                      <a:pPr algn="l"/>
                      <a:r>
                        <a:rPr lang="en-US" sz="2000" dirty="0"/>
                        <a:t>2018</a:t>
                      </a:r>
                    </a:p>
                  </a:txBody>
                  <a:tcPr marL="83960" marR="83960"/>
                </a:tc>
                <a:tc>
                  <a:txBody>
                    <a:bodyPr/>
                    <a:lstStyle/>
                    <a:p>
                      <a:pPr algn="l"/>
                      <a:r>
                        <a:rPr lang="en-US" sz="2000" dirty="0"/>
                        <a:t>2019</a:t>
                      </a:r>
                    </a:p>
                  </a:txBody>
                  <a:tcPr marL="83960" marR="83960"/>
                </a:tc>
                <a:extLst>
                  <a:ext uri="{0D108BD9-81ED-4DB2-BD59-A6C34878D82A}">
                    <a16:rowId xmlns:a16="http://schemas.microsoft.com/office/drawing/2014/main" val="2169124914"/>
                  </a:ext>
                </a:extLst>
              </a:tr>
              <a:tr h="899963">
                <a:tc>
                  <a:txBody>
                    <a:bodyPr/>
                    <a:lstStyle/>
                    <a:p>
                      <a:pPr algn="l"/>
                      <a:r>
                        <a:rPr lang="en-US" sz="2000" dirty="0"/>
                        <a:t># CPID participants added each year</a:t>
                      </a:r>
                    </a:p>
                  </a:txBody>
                  <a:tcPr marL="83960" marR="83960"/>
                </a:tc>
                <a:tc>
                  <a:txBody>
                    <a:bodyPr/>
                    <a:lstStyle/>
                    <a:p>
                      <a:pPr algn="l"/>
                      <a:r>
                        <a:rPr lang="en-US" sz="2000" dirty="0"/>
                        <a:t>720</a:t>
                      </a:r>
                    </a:p>
                  </a:txBody>
                  <a:tcPr/>
                </a:tc>
                <a:tc>
                  <a:txBody>
                    <a:bodyPr/>
                    <a:lstStyle/>
                    <a:p>
                      <a:pPr algn="l"/>
                      <a:r>
                        <a:rPr lang="en-US" sz="2000" dirty="0"/>
                        <a:t>326</a:t>
                      </a:r>
                    </a:p>
                  </a:txBody>
                  <a:tcPr/>
                </a:tc>
                <a:tc>
                  <a:txBody>
                    <a:bodyPr/>
                    <a:lstStyle/>
                    <a:p>
                      <a:pPr algn="l"/>
                      <a:r>
                        <a:rPr lang="en-US" sz="2000" dirty="0"/>
                        <a:t>323</a:t>
                      </a:r>
                    </a:p>
                  </a:txBody>
                  <a:tcPr/>
                </a:tc>
                <a:extLst>
                  <a:ext uri="{0D108BD9-81ED-4DB2-BD59-A6C34878D82A}">
                    <a16:rowId xmlns:a16="http://schemas.microsoft.com/office/drawing/2014/main" val="1186490436"/>
                  </a:ext>
                </a:extLst>
              </a:tr>
              <a:tr h="899963">
                <a:tc>
                  <a:txBody>
                    <a:bodyPr/>
                    <a:lstStyle/>
                    <a:p>
                      <a:pPr algn="l"/>
                      <a:r>
                        <a:rPr lang="en-US" sz="2000" dirty="0"/>
                        <a:t># CPID participants</a:t>
                      </a:r>
                      <a:r>
                        <a:rPr lang="en-US" sz="2000" baseline="0" dirty="0"/>
                        <a:t> </a:t>
                      </a:r>
                      <a:r>
                        <a:rPr lang="en-US" sz="2000" dirty="0"/>
                        <a:t>in postsecondary</a:t>
                      </a:r>
                      <a:r>
                        <a:rPr lang="en-US" sz="2000" baseline="0" dirty="0"/>
                        <a:t> training</a:t>
                      </a:r>
                      <a:endParaRPr lang="en-US" sz="2000" dirty="0"/>
                    </a:p>
                  </a:txBody>
                  <a:tcPr marL="83960" marR="83960"/>
                </a:tc>
                <a:tc>
                  <a:txBody>
                    <a:bodyPr/>
                    <a:lstStyle/>
                    <a:p>
                      <a:pPr algn="l"/>
                      <a:r>
                        <a:rPr lang="en-US" sz="2000" dirty="0"/>
                        <a:t>168</a:t>
                      </a:r>
                    </a:p>
                  </a:txBody>
                  <a:tcPr/>
                </a:tc>
                <a:tc>
                  <a:txBody>
                    <a:bodyPr/>
                    <a:lstStyle/>
                    <a:p>
                      <a:pPr algn="l"/>
                      <a:r>
                        <a:rPr lang="en-US" sz="2000" dirty="0"/>
                        <a:t>237</a:t>
                      </a:r>
                    </a:p>
                  </a:txBody>
                  <a:tcPr/>
                </a:tc>
                <a:tc>
                  <a:txBody>
                    <a:bodyPr/>
                    <a:lstStyle/>
                    <a:p>
                      <a:pPr algn="l"/>
                      <a:r>
                        <a:rPr lang="en-US" sz="2000" dirty="0"/>
                        <a:t>294</a:t>
                      </a:r>
                    </a:p>
                  </a:txBody>
                  <a:tcPr/>
                </a:tc>
                <a:extLst>
                  <a:ext uri="{0D108BD9-81ED-4DB2-BD59-A6C34878D82A}">
                    <a16:rowId xmlns:a16="http://schemas.microsoft.com/office/drawing/2014/main" val="2898512494"/>
                  </a:ext>
                </a:extLst>
              </a:tr>
              <a:tr h="692279">
                <a:tc>
                  <a:txBody>
                    <a:bodyPr/>
                    <a:lstStyle/>
                    <a:p>
                      <a:pPr algn="l"/>
                      <a:r>
                        <a:rPr lang="en-US" sz="2000" dirty="0"/>
                        <a:t>Aggregate # of credentials earned</a:t>
                      </a:r>
                    </a:p>
                  </a:txBody>
                  <a:tcPr marL="83960" marR="83960"/>
                </a:tc>
                <a:tc>
                  <a:txBody>
                    <a:bodyPr/>
                    <a:lstStyle/>
                    <a:p>
                      <a:pPr algn="l"/>
                      <a:r>
                        <a:rPr lang="en-US" sz="2000" dirty="0"/>
                        <a:t>38</a:t>
                      </a:r>
                    </a:p>
                  </a:txBody>
                  <a:tcPr/>
                </a:tc>
                <a:tc>
                  <a:txBody>
                    <a:bodyPr/>
                    <a:lstStyle/>
                    <a:p>
                      <a:pPr algn="l"/>
                      <a:r>
                        <a:rPr lang="en-US" sz="2000" dirty="0"/>
                        <a:t>131</a:t>
                      </a:r>
                    </a:p>
                  </a:txBody>
                  <a:tcPr/>
                </a:tc>
                <a:tc>
                  <a:txBody>
                    <a:bodyPr/>
                    <a:lstStyle/>
                    <a:p>
                      <a:pPr algn="l"/>
                      <a:r>
                        <a:rPr lang="en-US" sz="2000" dirty="0"/>
                        <a:t>162</a:t>
                      </a:r>
                    </a:p>
                  </a:txBody>
                  <a:tcPr/>
                </a:tc>
                <a:extLst>
                  <a:ext uri="{0D108BD9-81ED-4DB2-BD59-A6C34878D82A}">
                    <a16:rowId xmlns:a16="http://schemas.microsoft.com/office/drawing/2014/main" val="1143474126"/>
                  </a:ext>
                </a:extLst>
              </a:tr>
              <a:tr h="899963">
                <a:tc>
                  <a:txBody>
                    <a:bodyPr/>
                    <a:lstStyle/>
                    <a:p>
                      <a:pPr algn="l"/>
                      <a:r>
                        <a:rPr lang="en-US" sz="2000" dirty="0"/>
                        <a:t># CPID participants ready for employment</a:t>
                      </a:r>
                    </a:p>
                  </a:txBody>
                  <a:tcPr marL="83960" marR="83960"/>
                </a:tc>
                <a:tc>
                  <a:txBody>
                    <a:bodyPr/>
                    <a:lstStyle/>
                    <a:p>
                      <a:pPr algn="l"/>
                      <a:r>
                        <a:rPr lang="en-US" sz="2000" dirty="0"/>
                        <a:t>81</a:t>
                      </a:r>
                    </a:p>
                  </a:txBody>
                  <a:tcPr/>
                </a:tc>
                <a:tc>
                  <a:txBody>
                    <a:bodyPr/>
                    <a:lstStyle/>
                    <a:p>
                      <a:pPr algn="l"/>
                      <a:r>
                        <a:rPr lang="en-US" sz="2000" dirty="0"/>
                        <a:t>191</a:t>
                      </a:r>
                    </a:p>
                  </a:txBody>
                  <a:tcPr/>
                </a:tc>
                <a:tc>
                  <a:txBody>
                    <a:bodyPr/>
                    <a:lstStyle/>
                    <a:p>
                      <a:pPr algn="l"/>
                      <a:r>
                        <a:rPr lang="en-US" sz="2000" dirty="0"/>
                        <a:t>274</a:t>
                      </a:r>
                    </a:p>
                  </a:txBody>
                  <a:tcPr/>
                </a:tc>
                <a:extLst>
                  <a:ext uri="{0D108BD9-81ED-4DB2-BD59-A6C34878D82A}">
                    <a16:rowId xmlns:a16="http://schemas.microsoft.com/office/drawing/2014/main" val="742855537"/>
                  </a:ext>
                </a:extLst>
              </a:tr>
              <a:tr h="899963">
                <a:tc>
                  <a:txBody>
                    <a:bodyPr/>
                    <a:lstStyle/>
                    <a:p>
                      <a:pPr algn="l"/>
                      <a:r>
                        <a:rPr lang="en-US" sz="2000" dirty="0"/>
                        <a:t># CPID participants closed in employment </a:t>
                      </a:r>
                    </a:p>
                  </a:txBody>
                  <a:tcPr marL="83960" marR="83960"/>
                </a:tc>
                <a:tc>
                  <a:txBody>
                    <a:bodyPr/>
                    <a:lstStyle/>
                    <a:p>
                      <a:pPr algn="l"/>
                      <a:r>
                        <a:rPr lang="en-US" sz="2000" dirty="0"/>
                        <a:t>168</a:t>
                      </a:r>
                    </a:p>
                  </a:txBody>
                  <a:tcPr/>
                </a:tc>
                <a:tc>
                  <a:txBody>
                    <a:bodyPr/>
                    <a:lstStyle/>
                    <a:p>
                      <a:pPr algn="l"/>
                      <a:r>
                        <a:rPr lang="en-US" sz="2000" dirty="0"/>
                        <a:t>237</a:t>
                      </a:r>
                    </a:p>
                  </a:txBody>
                  <a:tcPr/>
                </a:tc>
                <a:tc>
                  <a:txBody>
                    <a:bodyPr/>
                    <a:lstStyle/>
                    <a:p>
                      <a:pPr algn="l"/>
                      <a:r>
                        <a:rPr lang="en-US" sz="2000" dirty="0"/>
                        <a:t>294</a:t>
                      </a:r>
                    </a:p>
                  </a:txBody>
                  <a:tcPr/>
                </a:tc>
                <a:extLst>
                  <a:ext uri="{0D108BD9-81ED-4DB2-BD59-A6C34878D82A}">
                    <a16:rowId xmlns:a16="http://schemas.microsoft.com/office/drawing/2014/main" val="4151262883"/>
                  </a:ext>
                </a:extLst>
              </a:tr>
            </a:tbl>
          </a:graphicData>
        </a:graphic>
      </p:graphicFrame>
      <p:sp>
        <p:nvSpPr>
          <p:cNvPr id="5" name="Slide Number Placeholder 4"/>
          <p:cNvSpPr>
            <a:spLocks noGrp="1"/>
          </p:cNvSpPr>
          <p:nvPr>
            <p:ph type="sldNum" sz="quarter" idx="4294967295"/>
          </p:nvPr>
        </p:nvSpPr>
        <p:spPr>
          <a:xfrm>
            <a:off x="11250348" y="301531"/>
            <a:ext cx="554038" cy="365125"/>
          </a:xfrm>
        </p:spPr>
        <p:txBody>
          <a:bodyPr/>
          <a:lstStyle/>
          <a:p>
            <a:pPr defTabSz="457200"/>
            <a:fld id="{82D8C377-218E-9740-8989-D3B3F2A4A5C9}" type="slidenum">
              <a:rPr lang="en-US">
                <a:solidFill>
                  <a:prstClr val="white"/>
                </a:solidFill>
                <a:latin typeface="Rockwell"/>
              </a:rPr>
              <a:pPr defTabSz="457200"/>
              <a:t>21</a:t>
            </a:fld>
            <a:endParaRPr lang="en-US" dirty="0">
              <a:solidFill>
                <a:prstClr val="white"/>
              </a:solidFill>
              <a:latin typeface="Rockwell"/>
            </a:endParaRPr>
          </a:p>
        </p:txBody>
      </p:sp>
    </p:spTree>
    <p:extLst>
      <p:ext uri="{BB962C8B-B14F-4D97-AF65-F5344CB8AC3E}">
        <p14:creationId xmlns:p14="http://schemas.microsoft.com/office/powerpoint/2010/main" val="2679682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869A72-E3EC-4968-BC80-F4063ECF2313}"/>
              </a:ext>
            </a:extLst>
          </p:cNvPr>
          <p:cNvSpPr>
            <a:spLocks noGrp="1"/>
          </p:cNvSpPr>
          <p:nvPr>
            <p:ph type="title"/>
          </p:nvPr>
        </p:nvSpPr>
        <p:spPr/>
        <p:txBody>
          <a:bodyPr/>
          <a:lstStyle/>
          <a:p>
            <a:r>
              <a:rPr lang="en-US" dirty="0"/>
              <a:t>Jonathan’s Career Pathway</a:t>
            </a:r>
          </a:p>
        </p:txBody>
      </p:sp>
      <p:pic>
        <p:nvPicPr>
          <p:cNvPr id="4" name="Content Placeholder 3" descr="Young man at work at his desk."/>
          <p:cNvPicPr>
            <a:picLocks noGrp="1" noChangeAspect="1"/>
          </p:cNvPicPr>
          <p:nvPr>
            <p:ph idx="1"/>
          </p:nvPr>
        </p:nvPicPr>
        <p:blipFill rotWithShape="1">
          <a:blip r:embed="rId2" cstate="screen">
            <a:extLst>
              <a:ext uri="{28A0092B-C50C-407E-A947-70E740481C1C}">
                <a14:useLocalDpi xmlns:a14="http://schemas.microsoft.com/office/drawing/2010/main"/>
              </a:ext>
            </a:extLst>
          </a:blip>
          <a:srcRect t="-1170" b="-1"/>
          <a:stretch/>
        </p:blipFill>
        <p:spPr>
          <a:xfrm rot="5400000">
            <a:off x="955511" y="1989539"/>
            <a:ext cx="3718057" cy="35890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p:cNvSpPr txBox="1"/>
          <p:nvPr/>
        </p:nvSpPr>
        <p:spPr>
          <a:xfrm>
            <a:off x="4996531" y="1600200"/>
            <a:ext cx="6786981" cy="4732065"/>
          </a:xfrm>
          <a:prstGeom prst="rect">
            <a:avLst/>
          </a:prstGeom>
          <a:noFill/>
        </p:spPr>
        <p:txBody>
          <a:bodyPr wrap="square" rtlCol="0">
            <a:spAutoFit/>
          </a:bodyPr>
          <a:lstStyle/>
          <a:p>
            <a:pPr marL="214313" indent="-214313" defTabSz="457200">
              <a:buFont typeface="Arial" panose="020B0604020202020204" pitchFamily="34" charset="0"/>
              <a:buChar char="•"/>
            </a:pPr>
            <a:r>
              <a:rPr lang="en-US" sz="2200" dirty="0">
                <a:solidFill>
                  <a:prstClr val="black"/>
                </a:solidFill>
                <a:latin typeface="Arial" panose="020B0604020202020204" pitchFamily="34" charset="0"/>
                <a:cs typeface="Arial" panose="020B0604020202020204" pitchFamily="34" charset="0"/>
              </a:rPr>
              <a:t>OVR consumer from Pikeville, KY</a:t>
            </a:r>
          </a:p>
          <a:p>
            <a:pPr marL="214313" indent="-214313" defTabSz="457200">
              <a:buFont typeface="Arial" panose="020B0604020202020204" pitchFamily="34" charset="0"/>
              <a:buChar char="•"/>
            </a:pPr>
            <a:r>
              <a:rPr lang="en-US" sz="2200" dirty="0">
                <a:solidFill>
                  <a:prstClr val="black"/>
                </a:solidFill>
                <a:latin typeface="Arial" panose="020B0604020202020204" pitchFamily="34" charset="0"/>
                <a:cs typeface="Arial" panose="020B0604020202020204" pitchFamily="34" charset="0"/>
              </a:rPr>
              <a:t>Associates of Science Big Sandy Community Technical College</a:t>
            </a:r>
          </a:p>
          <a:p>
            <a:pPr marL="214313" indent="-214313" defTabSz="457200">
              <a:buFont typeface="Arial" panose="020B0604020202020204" pitchFamily="34" charset="0"/>
              <a:buChar char="•"/>
            </a:pPr>
            <a:r>
              <a:rPr lang="en-US" sz="2200" dirty="0">
                <a:solidFill>
                  <a:prstClr val="black"/>
                </a:solidFill>
                <a:latin typeface="Arial" panose="020B0604020202020204" pitchFamily="34" charset="0"/>
                <a:cs typeface="Arial" panose="020B0604020202020204" pitchFamily="34" charset="0"/>
              </a:rPr>
              <a:t>A+ Computer Repair, Cisco Networking Basic, and Cisco Networking Enhanced</a:t>
            </a:r>
          </a:p>
          <a:p>
            <a:pPr marL="214313" indent="-214313" defTabSz="457200">
              <a:buFont typeface="Arial" panose="020B0604020202020204" pitchFamily="34" charset="0"/>
              <a:buChar char="•"/>
            </a:pPr>
            <a:r>
              <a:rPr lang="en-US" sz="2200" dirty="0">
                <a:solidFill>
                  <a:prstClr val="black"/>
                </a:solidFill>
                <a:latin typeface="Arial" panose="020B0604020202020204" pitchFamily="34" charset="0"/>
                <a:cs typeface="Arial" panose="020B0604020202020204" pitchFamily="34" charset="0"/>
              </a:rPr>
              <a:t>Bachelor’s degree in Computer Information Systems from Morehead State</a:t>
            </a:r>
          </a:p>
          <a:p>
            <a:pPr marL="214313" indent="-214313" defTabSz="457200">
              <a:buFont typeface="Arial" panose="020B0604020202020204" pitchFamily="34" charset="0"/>
              <a:buChar char="•"/>
            </a:pPr>
            <a:r>
              <a:rPr lang="en-US" sz="2200" dirty="0">
                <a:solidFill>
                  <a:prstClr val="black"/>
                </a:solidFill>
                <a:latin typeface="Arial" panose="020B0604020202020204" pitchFamily="34" charset="0"/>
                <a:cs typeface="Arial" panose="020B0604020202020204" pitchFamily="34" charset="0"/>
              </a:rPr>
              <a:t>HTML, Java, C++, Visual Studio, Microsoft Office, Apache, CSS, JavaScript, and Alice</a:t>
            </a:r>
          </a:p>
          <a:p>
            <a:pPr defTabSz="457200"/>
            <a:endParaRPr lang="en-US" sz="750" dirty="0">
              <a:solidFill>
                <a:prstClr val="black"/>
              </a:solidFill>
              <a:latin typeface="Arial" panose="020B0604020202020204" pitchFamily="34" charset="0"/>
              <a:cs typeface="Arial" panose="020B0604020202020204" pitchFamily="34" charset="0"/>
            </a:endParaRPr>
          </a:p>
          <a:p>
            <a:pPr defTabSz="457200"/>
            <a:r>
              <a:rPr lang="en-US" sz="2400" b="1" dirty="0">
                <a:solidFill>
                  <a:prstClr val="black"/>
                </a:solidFill>
                <a:latin typeface="Arial" panose="020B0604020202020204" pitchFamily="34" charset="0"/>
                <a:cs typeface="Arial" panose="020B0604020202020204" pitchFamily="34" charset="0"/>
              </a:rPr>
              <a:t>Support Services addressed:</a:t>
            </a:r>
          </a:p>
          <a:p>
            <a:pPr marL="800100" lvl="1" indent="-342900" defTabSz="457200">
              <a:buFont typeface="Arial" panose="020B0604020202020204" pitchFamily="34" charset="0"/>
              <a:buChar char="•"/>
            </a:pPr>
            <a:r>
              <a:rPr lang="en-US" sz="2400" b="1" dirty="0">
                <a:solidFill>
                  <a:prstClr val="black"/>
                </a:solidFill>
                <a:latin typeface="Arial" panose="020B0604020202020204" pitchFamily="34" charset="0"/>
                <a:cs typeface="Arial" panose="020B0604020202020204" pitchFamily="34" charset="0"/>
              </a:rPr>
              <a:t>Personal Needs</a:t>
            </a:r>
          </a:p>
          <a:p>
            <a:pPr marL="800100" lvl="1" indent="-342900" defTabSz="457200">
              <a:buFont typeface="Arial" panose="020B0604020202020204" pitchFamily="34" charset="0"/>
              <a:buChar char="•"/>
            </a:pPr>
            <a:r>
              <a:rPr lang="en-US" sz="2400" b="1" dirty="0">
                <a:solidFill>
                  <a:prstClr val="black"/>
                </a:solidFill>
                <a:latin typeface="Arial" panose="020B0604020202020204" pitchFamily="34" charset="0"/>
                <a:cs typeface="Arial" panose="020B0604020202020204" pitchFamily="34" charset="0"/>
              </a:rPr>
              <a:t>Employability Skills</a:t>
            </a:r>
          </a:p>
          <a:p>
            <a:pPr marL="800100" lvl="1" indent="-342900" defTabSz="457200">
              <a:buFont typeface="Arial" panose="020B0604020202020204" pitchFamily="34" charset="0"/>
              <a:buChar char="•"/>
            </a:pPr>
            <a:r>
              <a:rPr lang="en-US" sz="2400" b="1" dirty="0">
                <a:solidFill>
                  <a:prstClr val="black"/>
                </a:solidFill>
                <a:latin typeface="Arial" panose="020B0604020202020204" pitchFamily="34" charset="0"/>
                <a:cs typeface="Arial" panose="020B0604020202020204" pitchFamily="34" charset="0"/>
              </a:rPr>
              <a:t>Job Entry Skills</a:t>
            </a:r>
          </a:p>
        </p:txBody>
      </p:sp>
      <p:sp>
        <p:nvSpPr>
          <p:cNvPr id="5" name="Slide Number Placeholder 4"/>
          <p:cNvSpPr>
            <a:spLocks noGrp="1"/>
          </p:cNvSpPr>
          <p:nvPr>
            <p:ph type="sldNum" sz="quarter" idx="4294967295"/>
          </p:nvPr>
        </p:nvSpPr>
        <p:spPr>
          <a:xfrm>
            <a:off x="11261558" y="301531"/>
            <a:ext cx="554038" cy="365125"/>
          </a:xfrm>
        </p:spPr>
        <p:txBody>
          <a:bodyPr/>
          <a:lstStyle/>
          <a:p>
            <a:pPr defTabSz="457200"/>
            <a:fld id="{82D8C377-218E-9740-8989-D3B3F2A4A5C9}" type="slidenum">
              <a:rPr lang="en-US">
                <a:solidFill>
                  <a:prstClr val="white"/>
                </a:solidFill>
                <a:latin typeface="Rockwell"/>
              </a:rPr>
              <a:pPr defTabSz="457200"/>
              <a:t>22</a:t>
            </a:fld>
            <a:endParaRPr lang="en-US" dirty="0">
              <a:solidFill>
                <a:prstClr val="white"/>
              </a:solidFill>
              <a:latin typeface="Rockwell"/>
            </a:endParaRPr>
          </a:p>
        </p:txBody>
      </p:sp>
    </p:spTree>
    <p:extLst>
      <p:ext uri="{BB962C8B-B14F-4D97-AF65-F5344CB8AC3E}">
        <p14:creationId xmlns:p14="http://schemas.microsoft.com/office/powerpoint/2010/main" val="2954093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73779"/>
                </a:solidFill>
              </a:rPr>
              <a:t>Kentucky CPID (3 of 3) </a:t>
            </a:r>
            <a:r>
              <a:rPr lang="en-US" dirty="0"/>
              <a:t>	</a:t>
            </a:r>
          </a:p>
        </p:txBody>
      </p:sp>
      <p:sp>
        <p:nvSpPr>
          <p:cNvPr id="3" name="Content Placeholder 2"/>
          <p:cNvSpPr>
            <a:spLocks noGrp="1"/>
          </p:cNvSpPr>
          <p:nvPr>
            <p:ph idx="1"/>
          </p:nvPr>
        </p:nvSpPr>
        <p:spPr>
          <a:xfrm>
            <a:off x="664633" y="1469823"/>
            <a:ext cx="10075084" cy="5128672"/>
          </a:xfrm>
        </p:spPr>
        <p:txBody>
          <a:bodyPr>
            <a:noAutofit/>
          </a:bodyPr>
          <a:lstStyle/>
          <a:p>
            <a:pPr marL="0" indent="0" algn="ctr">
              <a:spcBef>
                <a:spcPts val="0"/>
              </a:spcBef>
              <a:buNone/>
            </a:pPr>
            <a:r>
              <a:rPr lang="en-US" sz="2400" b="1" dirty="0">
                <a:solidFill>
                  <a:srgbClr val="000000"/>
                </a:solidFill>
              </a:rPr>
              <a:t>Sustainability and Systems Change</a:t>
            </a:r>
          </a:p>
          <a:p>
            <a:pPr marL="0" indent="0" algn="ctr">
              <a:spcBef>
                <a:spcPts val="0"/>
              </a:spcBef>
              <a:buNone/>
            </a:pPr>
            <a:endParaRPr lang="en-US" sz="1400" b="1" dirty="0">
              <a:solidFill>
                <a:srgbClr val="000000"/>
              </a:solidFill>
            </a:endParaRPr>
          </a:p>
          <a:p>
            <a:pPr marL="457200" indent="-457200">
              <a:spcBef>
                <a:spcPts val="0"/>
              </a:spcBef>
              <a:buFont typeface="+mj-lt"/>
              <a:buAutoNum type="arabicPeriod"/>
            </a:pPr>
            <a:r>
              <a:rPr lang="en-US" sz="2200" dirty="0">
                <a:solidFill>
                  <a:srgbClr val="000000"/>
                </a:solidFill>
              </a:rPr>
              <a:t>Incorporate continuous staff development which encourages a Career Pathways approach to VR services and case management, with a focus on:</a:t>
            </a:r>
          </a:p>
          <a:p>
            <a:pPr lvl="3">
              <a:spcBef>
                <a:spcPts val="0"/>
              </a:spcBef>
            </a:pPr>
            <a:r>
              <a:rPr lang="en-US" sz="2000" dirty="0">
                <a:solidFill>
                  <a:srgbClr val="000000"/>
                </a:solidFill>
              </a:rPr>
              <a:t>(IPE) Plan development that promotes in-demand credential attainment and advancement in a career</a:t>
            </a:r>
          </a:p>
          <a:p>
            <a:pPr lvl="3">
              <a:spcBef>
                <a:spcPts val="0"/>
              </a:spcBef>
            </a:pPr>
            <a:r>
              <a:rPr lang="en-US" sz="2000" dirty="0">
                <a:solidFill>
                  <a:srgbClr val="000000"/>
                </a:solidFill>
              </a:rPr>
              <a:t>Referring consumers into workforce partner programs that enhance job readiness</a:t>
            </a:r>
          </a:p>
          <a:p>
            <a:pPr lvl="3">
              <a:spcBef>
                <a:spcPts val="0"/>
              </a:spcBef>
            </a:pPr>
            <a:endParaRPr lang="en-US" sz="2000" dirty="0">
              <a:solidFill>
                <a:srgbClr val="000000"/>
              </a:solidFill>
            </a:endParaRPr>
          </a:p>
          <a:p>
            <a:pPr marL="457200" indent="-457200">
              <a:spcBef>
                <a:spcPts val="0"/>
              </a:spcBef>
              <a:buFont typeface="+mj-lt"/>
              <a:buAutoNum type="arabicPeriod"/>
            </a:pPr>
            <a:r>
              <a:rPr lang="en-US" sz="2200" dirty="0">
                <a:solidFill>
                  <a:srgbClr val="000000"/>
                </a:solidFill>
              </a:rPr>
              <a:t>Continue successful CPC services using VR Employer Services Branch staff to facilitate tours, work experiences</a:t>
            </a:r>
          </a:p>
          <a:p>
            <a:pPr marL="457200" indent="-457200">
              <a:spcBef>
                <a:spcPts val="0"/>
              </a:spcBef>
              <a:buFont typeface="+mj-lt"/>
              <a:buAutoNum type="arabicPeriod"/>
            </a:pPr>
            <a:endParaRPr lang="en-US" sz="2400" dirty="0">
              <a:solidFill>
                <a:srgbClr val="000000"/>
              </a:solidFill>
            </a:endParaRPr>
          </a:p>
          <a:p>
            <a:pPr marL="457200" indent="-457200">
              <a:spcBef>
                <a:spcPts val="0"/>
              </a:spcBef>
              <a:buFont typeface="+mj-lt"/>
              <a:buAutoNum type="arabicPeriod"/>
            </a:pPr>
            <a:r>
              <a:rPr lang="en-US" sz="2200" dirty="0">
                <a:solidFill>
                  <a:srgbClr val="000000"/>
                </a:solidFill>
              </a:rPr>
              <a:t>Use VR agency data to:</a:t>
            </a:r>
          </a:p>
          <a:p>
            <a:pPr lvl="3">
              <a:spcBef>
                <a:spcPts val="0"/>
              </a:spcBef>
            </a:pPr>
            <a:r>
              <a:rPr lang="en-US" sz="2000" dirty="0">
                <a:solidFill>
                  <a:srgbClr val="000000"/>
                </a:solidFill>
              </a:rPr>
              <a:t>Tell a story of our skilled, credentialed job seekers </a:t>
            </a:r>
          </a:p>
          <a:p>
            <a:pPr lvl="3">
              <a:spcBef>
                <a:spcPts val="0"/>
              </a:spcBef>
            </a:pPr>
            <a:r>
              <a:rPr lang="en-US" sz="2000" dirty="0">
                <a:solidFill>
                  <a:srgbClr val="000000"/>
                </a:solidFill>
              </a:rPr>
              <a:t>Provide timely targeted advising about job opportunities</a:t>
            </a:r>
          </a:p>
        </p:txBody>
      </p:sp>
      <p:sp>
        <p:nvSpPr>
          <p:cNvPr id="5" name="Slide Number Placeholder 4"/>
          <p:cNvSpPr>
            <a:spLocks noGrp="1"/>
          </p:cNvSpPr>
          <p:nvPr>
            <p:ph type="sldNum" sz="quarter" idx="4294967295"/>
          </p:nvPr>
        </p:nvSpPr>
        <p:spPr>
          <a:xfrm>
            <a:off x="11250348" y="301531"/>
            <a:ext cx="554038" cy="365125"/>
          </a:xfrm>
        </p:spPr>
        <p:txBody>
          <a:bodyPr/>
          <a:lstStyle/>
          <a:p>
            <a:pPr defTabSz="457200"/>
            <a:fld id="{82D8C377-218E-9740-8989-D3B3F2A4A5C9}" type="slidenum">
              <a:rPr lang="en-US">
                <a:solidFill>
                  <a:prstClr val="white"/>
                </a:solidFill>
                <a:latin typeface="Rockwell"/>
              </a:rPr>
              <a:pPr defTabSz="457200"/>
              <a:t>23</a:t>
            </a:fld>
            <a:endParaRPr lang="en-US" dirty="0">
              <a:solidFill>
                <a:prstClr val="white"/>
              </a:solidFill>
              <a:latin typeface="Rockwell"/>
            </a:endParaRPr>
          </a:p>
        </p:txBody>
      </p:sp>
    </p:spTree>
    <p:extLst>
      <p:ext uri="{BB962C8B-B14F-4D97-AF65-F5344CB8AC3E}">
        <p14:creationId xmlns:p14="http://schemas.microsoft.com/office/powerpoint/2010/main" val="3723569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9196" y="3194167"/>
            <a:ext cx="5638800" cy="822592"/>
          </a:xfrm>
        </p:spPr>
        <p:txBody>
          <a:bodyPr>
            <a:normAutofit/>
          </a:bodyPr>
          <a:lstStyle/>
          <a:p>
            <a:r>
              <a:rPr lang="en-US" sz="4400" dirty="0"/>
              <a:t>Nebraska</a:t>
            </a:r>
          </a:p>
        </p:txBody>
      </p:sp>
      <p:sp>
        <p:nvSpPr>
          <p:cNvPr id="5" name="Slide Number Placeholder 4"/>
          <p:cNvSpPr>
            <a:spLocks noGrp="1"/>
          </p:cNvSpPr>
          <p:nvPr>
            <p:ph type="sldNum" sz="quarter" idx="4294967295"/>
          </p:nvPr>
        </p:nvSpPr>
        <p:spPr>
          <a:xfrm>
            <a:off x="11129211" y="313196"/>
            <a:ext cx="554038" cy="365125"/>
          </a:xfrm>
        </p:spPr>
        <p:txBody>
          <a:bodyPr/>
          <a:lstStyle/>
          <a:p>
            <a:pPr defTabSz="457200"/>
            <a:fld id="{82D8C377-218E-9740-8989-D3B3F2A4A5C9}" type="slidenum">
              <a:rPr lang="en-US">
                <a:solidFill>
                  <a:prstClr val="white"/>
                </a:solidFill>
                <a:latin typeface="Rockwell"/>
              </a:rPr>
              <a:pPr defTabSz="457200"/>
              <a:t>24</a:t>
            </a:fld>
            <a:endParaRPr lang="en-US" dirty="0">
              <a:solidFill>
                <a:prstClr val="white"/>
              </a:solidFill>
              <a:latin typeface="Rockwell"/>
            </a:endParaRPr>
          </a:p>
        </p:txBody>
      </p:sp>
    </p:spTree>
    <p:extLst>
      <p:ext uri="{BB962C8B-B14F-4D97-AF65-F5344CB8AC3E}">
        <p14:creationId xmlns:p14="http://schemas.microsoft.com/office/powerpoint/2010/main" val="2548600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F47E8-33E3-A249-8E3E-2E4E39295EF1}"/>
              </a:ext>
            </a:extLst>
          </p:cNvPr>
          <p:cNvSpPr>
            <a:spLocks noGrp="1"/>
          </p:cNvSpPr>
          <p:nvPr>
            <p:ph type="title"/>
          </p:nvPr>
        </p:nvSpPr>
        <p:spPr/>
        <p:txBody>
          <a:bodyPr/>
          <a:lstStyle/>
          <a:p>
            <a:r>
              <a:rPr lang="en-US" dirty="0"/>
              <a:t>Vision and Purpose of Grant</a:t>
            </a:r>
          </a:p>
        </p:txBody>
      </p:sp>
      <p:pic>
        <p:nvPicPr>
          <p:cNvPr id="7" name="Content Placeholder 6" descr="two arrows with the words Upskill Backfill">
            <a:extLst>
              <a:ext uri="{FF2B5EF4-FFF2-40B4-BE49-F238E27FC236}">
                <a16:creationId xmlns:a16="http://schemas.microsoft.com/office/drawing/2014/main" id="{8D959CA4-D39B-1D4E-97BC-98C06A3B6DAF}"/>
              </a:ext>
            </a:extLst>
          </p:cNvPr>
          <p:cNvPicPr>
            <a:picLocks noGrp="1" noChangeAspect="1"/>
          </p:cNvPicPr>
          <p:nvPr>
            <p:ph sz="half" idx="2"/>
          </p:nvPr>
        </p:nvPicPr>
        <p:blipFill>
          <a:blip r:embed="rId3" cstate="screen">
            <a:extLst>
              <a:ext uri="{28A0092B-C50C-407E-A947-70E740481C1C}">
                <a14:useLocalDpi xmlns:a14="http://schemas.microsoft.com/office/drawing/2010/main"/>
              </a:ext>
            </a:extLst>
          </a:blip>
          <a:stretch>
            <a:fillRect/>
          </a:stretch>
        </p:blipFill>
        <p:spPr>
          <a:xfrm rot="20459686">
            <a:off x="553001" y="2640732"/>
            <a:ext cx="4017334" cy="1963471"/>
          </a:xfrm>
          <a:prstGeom prst="rect">
            <a:avLst/>
          </a:prstGeom>
        </p:spPr>
      </p:pic>
      <p:sp>
        <p:nvSpPr>
          <p:cNvPr id="3" name="Content Placeholder 2">
            <a:extLst>
              <a:ext uri="{FF2B5EF4-FFF2-40B4-BE49-F238E27FC236}">
                <a16:creationId xmlns:a16="http://schemas.microsoft.com/office/drawing/2014/main" id="{28816F65-4215-E94D-9F6A-682004EF96BC}"/>
              </a:ext>
            </a:extLst>
          </p:cNvPr>
          <p:cNvSpPr>
            <a:spLocks noGrp="1"/>
          </p:cNvSpPr>
          <p:nvPr>
            <p:ph sz="half" idx="1"/>
          </p:nvPr>
        </p:nvSpPr>
        <p:spPr>
          <a:xfrm>
            <a:off x="4780547" y="2414262"/>
            <a:ext cx="5959170" cy="2794567"/>
          </a:xfrm>
        </p:spPr>
        <p:txBody>
          <a:bodyPr>
            <a:noAutofit/>
          </a:bodyPr>
          <a:lstStyle/>
          <a:p>
            <a:r>
              <a:rPr lang="en-US" sz="2400" dirty="0">
                <a:solidFill>
                  <a:schemeClr val="tx1"/>
                </a:solidFill>
              </a:rPr>
              <a:t>Upskill individuals with disabilities by providing opportunities to advance in their employment.</a:t>
            </a:r>
          </a:p>
          <a:p>
            <a:r>
              <a:rPr lang="en-US" sz="2400" dirty="0">
                <a:solidFill>
                  <a:schemeClr val="tx1"/>
                </a:solidFill>
              </a:rPr>
              <a:t>Backfill positions through access to Nebraska VR’s un-tapped talent bank.</a:t>
            </a:r>
          </a:p>
        </p:txBody>
      </p:sp>
      <p:sp>
        <p:nvSpPr>
          <p:cNvPr id="5" name="Slide Number Placeholder 4">
            <a:extLst>
              <a:ext uri="{FF2B5EF4-FFF2-40B4-BE49-F238E27FC236}">
                <a16:creationId xmlns:a16="http://schemas.microsoft.com/office/drawing/2014/main" id="{FD2DC5E8-255C-45BC-8366-F57C10242C0C}"/>
              </a:ext>
            </a:extLst>
          </p:cNvPr>
          <p:cNvSpPr txBox="1">
            <a:spLocks/>
          </p:cNvSpPr>
          <p:nvPr/>
        </p:nvSpPr>
        <p:spPr>
          <a:xfrm>
            <a:off x="11250348" y="301531"/>
            <a:ext cx="554038" cy="365125"/>
          </a:xfrm>
          <a:prstGeom prst="rect">
            <a:avLst/>
          </a:prstGeom>
        </p:spPr>
        <p:txBody>
          <a:bodyPr vert="horz" lIns="91440" tIns="45720" rIns="91440" bIns="45720" rtlCol="0" anchor="ctr"/>
          <a:lstStyle>
            <a:defPPr>
              <a:defRPr lang="en-US"/>
            </a:defPPr>
            <a:lvl1pPr marL="0" algn="r" defTabSz="914400" rtl="0" eaLnBrk="1" latinLnBrk="0" hangingPunct="1">
              <a:defRPr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fld id="{82D8C377-218E-9740-8989-D3B3F2A4A5C9}" type="slidenum">
              <a:rPr lang="en-US" smtClean="0">
                <a:solidFill>
                  <a:prstClr val="white"/>
                </a:solidFill>
                <a:latin typeface="Rockwell"/>
              </a:rPr>
              <a:pPr defTabSz="457200"/>
              <a:t>25</a:t>
            </a:fld>
            <a:endParaRPr lang="en-US" dirty="0">
              <a:solidFill>
                <a:prstClr val="white"/>
              </a:solidFill>
              <a:latin typeface="Rockwell"/>
            </a:endParaRPr>
          </a:p>
        </p:txBody>
      </p:sp>
    </p:spTree>
    <p:extLst>
      <p:ext uri="{BB962C8B-B14F-4D97-AF65-F5344CB8AC3E}">
        <p14:creationId xmlns:p14="http://schemas.microsoft.com/office/powerpoint/2010/main" val="2765618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14CCF-9966-0C4C-AC07-8C9FAE06B23C}"/>
              </a:ext>
            </a:extLst>
          </p:cNvPr>
          <p:cNvSpPr>
            <a:spLocks noGrp="1"/>
          </p:cNvSpPr>
          <p:nvPr>
            <p:ph type="title"/>
          </p:nvPr>
        </p:nvSpPr>
        <p:spPr/>
        <p:txBody>
          <a:bodyPr>
            <a:normAutofit/>
          </a:bodyPr>
          <a:lstStyle/>
          <a:p>
            <a:r>
              <a:rPr lang="en-US" dirty="0">
                <a:solidFill>
                  <a:srgbClr val="073779"/>
                </a:solidFill>
              </a:rPr>
              <a:t>Nebraska: CPAP Outcomes</a:t>
            </a:r>
          </a:p>
        </p:txBody>
      </p:sp>
      <p:sp>
        <p:nvSpPr>
          <p:cNvPr id="3" name="Content Placeholder 2">
            <a:extLst>
              <a:ext uri="{FF2B5EF4-FFF2-40B4-BE49-F238E27FC236}">
                <a16:creationId xmlns:a16="http://schemas.microsoft.com/office/drawing/2014/main" id="{7DA7BFB9-D83A-5A47-8471-76D14F95BB4C}"/>
              </a:ext>
            </a:extLst>
          </p:cNvPr>
          <p:cNvSpPr>
            <a:spLocks noGrp="1"/>
          </p:cNvSpPr>
          <p:nvPr>
            <p:ph idx="1"/>
          </p:nvPr>
        </p:nvSpPr>
        <p:spPr>
          <a:xfrm>
            <a:off x="664633" y="1438154"/>
            <a:ext cx="10075084" cy="4688010"/>
          </a:xfrm>
        </p:spPr>
        <p:txBody>
          <a:bodyPr>
            <a:normAutofit/>
          </a:bodyPr>
          <a:lstStyle/>
          <a:p>
            <a:pPr marL="0" indent="0">
              <a:spcBef>
                <a:spcPts val="600"/>
              </a:spcBef>
              <a:buNone/>
            </a:pPr>
            <a:r>
              <a:rPr lang="en-US" sz="3000" dirty="0">
                <a:solidFill>
                  <a:srgbClr val="000000"/>
                </a:solidFill>
              </a:rPr>
              <a:t>301 CPAP Cases</a:t>
            </a:r>
          </a:p>
          <a:p>
            <a:pPr lvl="1"/>
            <a:r>
              <a:rPr lang="en-US" sz="2600" dirty="0">
                <a:solidFill>
                  <a:srgbClr val="000000"/>
                </a:solidFill>
              </a:rPr>
              <a:t>180 Cases Have Closed - 59.8%</a:t>
            </a:r>
          </a:p>
          <a:p>
            <a:pPr lvl="1"/>
            <a:r>
              <a:rPr lang="en-US" sz="2600" dirty="0">
                <a:solidFill>
                  <a:srgbClr val="000000"/>
                </a:solidFill>
              </a:rPr>
              <a:t>121 Remain Open - 40.2%</a:t>
            </a:r>
          </a:p>
          <a:p>
            <a:pPr lvl="2"/>
            <a:r>
              <a:rPr lang="en-US" sz="2400" dirty="0">
                <a:solidFill>
                  <a:srgbClr val="000000"/>
                </a:solidFill>
              </a:rPr>
              <a:t>95 Closed into Competitive Integrated Employment - 52.3%</a:t>
            </a:r>
          </a:p>
          <a:p>
            <a:pPr lvl="3"/>
            <a:r>
              <a:rPr lang="en-US" sz="2100" dirty="0">
                <a:solidFill>
                  <a:srgbClr val="000000"/>
                </a:solidFill>
              </a:rPr>
              <a:t>Anticipated an additional 77 cases will close by the end of grant 9/30/20. </a:t>
            </a:r>
          </a:p>
          <a:p>
            <a:pPr lvl="3"/>
            <a:r>
              <a:rPr lang="en-US" sz="2100" dirty="0">
                <a:solidFill>
                  <a:srgbClr val="000000"/>
                </a:solidFill>
              </a:rPr>
              <a:t>97.9% Clients increased their average weekly wage</a:t>
            </a:r>
          </a:p>
          <a:p>
            <a:pPr lvl="3"/>
            <a:r>
              <a:rPr lang="en-US" sz="2100" dirty="0">
                <a:solidFill>
                  <a:srgbClr val="000000"/>
                </a:solidFill>
              </a:rPr>
              <a:t>76.8% Clients increased their employed provided benefits from application to closure</a:t>
            </a:r>
          </a:p>
          <a:p>
            <a:pPr lvl="2"/>
            <a:endParaRPr lang="en-US" dirty="0"/>
          </a:p>
          <a:p>
            <a:pPr lvl="1"/>
            <a:endParaRPr lang="en-US" dirty="0"/>
          </a:p>
          <a:p>
            <a:pPr lvl="1"/>
            <a:endParaRPr lang="en-US" dirty="0"/>
          </a:p>
          <a:p>
            <a:endParaRPr lang="en-US" dirty="0"/>
          </a:p>
          <a:p>
            <a:endParaRPr lang="en-US" dirty="0"/>
          </a:p>
          <a:p>
            <a:endParaRPr lang="en-US" dirty="0"/>
          </a:p>
        </p:txBody>
      </p:sp>
      <p:sp>
        <p:nvSpPr>
          <p:cNvPr id="5" name="Slide Number Placeholder 4"/>
          <p:cNvSpPr>
            <a:spLocks noGrp="1"/>
          </p:cNvSpPr>
          <p:nvPr>
            <p:ph type="sldNum" sz="quarter" idx="4294967295"/>
          </p:nvPr>
        </p:nvSpPr>
        <p:spPr>
          <a:xfrm>
            <a:off x="11250348" y="301531"/>
            <a:ext cx="554038" cy="365125"/>
          </a:xfrm>
        </p:spPr>
        <p:txBody>
          <a:bodyPr/>
          <a:lstStyle/>
          <a:p>
            <a:pPr defTabSz="457200"/>
            <a:fld id="{82D8C377-218E-9740-8989-D3B3F2A4A5C9}" type="slidenum">
              <a:rPr lang="en-US">
                <a:solidFill>
                  <a:prstClr val="white"/>
                </a:solidFill>
                <a:latin typeface="Rockwell"/>
              </a:rPr>
              <a:pPr defTabSz="457200"/>
              <a:t>26</a:t>
            </a:fld>
            <a:endParaRPr lang="en-US" dirty="0">
              <a:solidFill>
                <a:prstClr val="white"/>
              </a:solidFill>
              <a:latin typeface="Rockwell"/>
            </a:endParaRPr>
          </a:p>
        </p:txBody>
      </p:sp>
    </p:spTree>
    <p:extLst>
      <p:ext uri="{BB962C8B-B14F-4D97-AF65-F5344CB8AC3E}">
        <p14:creationId xmlns:p14="http://schemas.microsoft.com/office/powerpoint/2010/main" val="2901160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EE23A-7811-EA42-AC7A-A65F8F83B543}"/>
              </a:ext>
            </a:extLst>
          </p:cNvPr>
          <p:cNvSpPr>
            <a:spLocks noGrp="1"/>
          </p:cNvSpPr>
          <p:nvPr>
            <p:ph type="title"/>
          </p:nvPr>
        </p:nvSpPr>
        <p:spPr/>
        <p:txBody>
          <a:bodyPr>
            <a:normAutofit/>
          </a:bodyPr>
          <a:lstStyle/>
          <a:p>
            <a:r>
              <a:rPr lang="en-US" dirty="0">
                <a:solidFill>
                  <a:srgbClr val="073779"/>
                </a:solidFill>
              </a:rPr>
              <a:t>Nebraska: Weekly Wage Increase</a:t>
            </a:r>
          </a:p>
        </p:txBody>
      </p:sp>
      <p:sp>
        <p:nvSpPr>
          <p:cNvPr id="3" name="Content Placeholder 2">
            <a:extLst>
              <a:ext uri="{FF2B5EF4-FFF2-40B4-BE49-F238E27FC236}">
                <a16:creationId xmlns:a16="http://schemas.microsoft.com/office/drawing/2014/main" id="{8F92EA25-67E9-4742-AB25-ACFAB171D7F7}"/>
              </a:ext>
            </a:extLst>
          </p:cNvPr>
          <p:cNvSpPr>
            <a:spLocks noGrp="1"/>
          </p:cNvSpPr>
          <p:nvPr>
            <p:ph idx="1"/>
          </p:nvPr>
        </p:nvSpPr>
        <p:spPr>
          <a:xfrm>
            <a:off x="664633" y="1600200"/>
            <a:ext cx="10075083" cy="3826717"/>
          </a:xfrm>
        </p:spPr>
        <p:txBody>
          <a:bodyPr>
            <a:normAutofit/>
          </a:bodyPr>
          <a:lstStyle/>
          <a:p>
            <a:r>
              <a:rPr lang="en-US" sz="2400" dirty="0">
                <a:solidFill>
                  <a:srgbClr val="000000"/>
                </a:solidFill>
              </a:rPr>
              <a:t>Wages increased by an average of </a:t>
            </a:r>
            <a:r>
              <a:rPr lang="en-US" sz="2400" b="1" dirty="0">
                <a:solidFill>
                  <a:srgbClr val="000000"/>
                </a:solidFill>
              </a:rPr>
              <a:t>$387/week</a:t>
            </a:r>
            <a:r>
              <a:rPr lang="en-US" sz="2400" dirty="0">
                <a:solidFill>
                  <a:srgbClr val="000000"/>
                </a:solidFill>
              </a:rPr>
              <a:t> (median increase </a:t>
            </a:r>
            <a:r>
              <a:rPr lang="en-US" sz="2400" b="1" dirty="0">
                <a:solidFill>
                  <a:srgbClr val="000000"/>
                </a:solidFill>
              </a:rPr>
              <a:t>$300/week</a:t>
            </a:r>
            <a:r>
              <a:rPr lang="en-US" sz="2400" dirty="0">
                <a:solidFill>
                  <a:srgbClr val="000000"/>
                </a:solidFill>
              </a:rPr>
              <a:t>) from CPAP application to CPAP case closure</a:t>
            </a:r>
          </a:p>
          <a:p>
            <a:pPr marL="0" indent="0">
              <a:buNone/>
            </a:pPr>
            <a:endParaRPr lang="en-US" sz="1400" dirty="0">
              <a:solidFill>
                <a:srgbClr val="000000"/>
              </a:solidFill>
            </a:endParaRPr>
          </a:p>
          <a:p>
            <a:pPr lvl="1"/>
            <a:r>
              <a:rPr lang="en-US" sz="2400" dirty="0">
                <a:solidFill>
                  <a:srgbClr val="000000"/>
                </a:solidFill>
              </a:rPr>
              <a:t>Weekly wages at closure: Average </a:t>
            </a:r>
            <a:r>
              <a:rPr lang="en-US" sz="2400" b="1" dirty="0">
                <a:solidFill>
                  <a:srgbClr val="000000"/>
                </a:solidFill>
              </a:rPr>
              <a:t>$899/week</a:t>
            </a:r>
            <a:r>
              <a:rPr lang="en-US" sz="2400" dirty="0">
                <a:solidFill>
                  <a:srgbClr val="000000"/>
                </a:solidFill>
              </a:rPr>
              <a:t> and median of </a:t>
            </a:r>
            <a:r>
              <a:rPr lang="en-US" sz="2400" b="1" dirty="0">
                <a:solidFill>
                  <a:srgbClr val="000000"/>
                </a:solidFill>
              </a:rPr>
              <a:t>$780/week</a:t>
            </a:r>
          </a:p>
          <a:p>
            <a:pPr lvl="1"/>
            <a:endParaRPr lang="en-US" sz="1600" dirty="0">
              <a:solidFill>
                <a:srgbClr val="000000"/>
              </a:solidFill>
            </a:endParaRPr>
          </a:p>
          <a:p>
            <a:pPr lvl="1"/>
            <a:r>
              <a:rPr lang="en-US" sz="2400" dirty="0">
                <a:solidFill>
                  <a:srgbClr val="000000"/>
                </a:solidFill>
              </a:rPr>
              <a:t>Weekly wages at application: Average </a:t>
            </a:r>
            <a:r>
              <a:rPr lang="en-US" sz="2400" b="1" dirty="0">
                <a:solidFill>
                  <a:srgbClr val="000000"/>
                </a:solidFill>
              </a:rPr>
              <a:t>$512/week</a:t>
            </a:r>
            <a:r>
              <a:rPr lang="en-US" sz="2400" dirty="0">
                <a:solidFill>
                  <a:srgbClr val="000000"/>
                </a:solidFill>
              </a:rPr>
              <a:t> and median of </a:t>
            </a:r>
            <a:r>
              <a:rPr lang="en-US" sz="2400" b="1" dirty="0">
                <a:solidFill>
                  <a:srgbClr val="000000"/>
                </a:solidFill>
              </a:rPr>
              <a:t>$520/week</a:t>
            </a:r>
            <a:r>
              <a:rPr lang="en-US" sz="2400" dirty="0">
                <a:solidFill>
                  <a:srgbClr val="000000"/>
                </a:solidFill>
              </a:rPr>
              <a:t> </a:t>
            </a:r>
          </a:p>
        </p:txBody>
      </p:sp>
      <p:sp>
        <p:nvSpPr>
          <p:cNvPr id="6" name="Slide Number Placeholder 5"/>
          <p:cNvSpPr>
            <a:spLocks noGrp="1"/>
          </p:cNvSpPr>
          <p:nvPr>
            <p:ph type="sldNum" sz="quarter" idx="4294967295"/>
          </p:nvPr>
        </p:nvSpPr>
        <p:spPr>
          <a:xfrm>
            <a:off x="11250348" y="301531"/>
            <a:ext cx="554038" cy="365125"/>
          </a:xfrm>
        </p:spPr>
        <p:txBody>
          <a:bodyPr/>
          <a:lstStyle/>
          <a:p>
            <a:pPr defTabSz="457200"/>
            <a:fld id="{82D8C377-218E-9740-8989-D3B3F2A4A5C9}" type="slidenum">
              <a:rPr lang="en-US">
                <a:solidFill>
                  <a:prstClr val="white"/>
                </a:solidFill>
                <a:latin typeface="Rockwell"/>
              </a:rPr>
              <a:pPr defTabSz="457200"/>
              <a:t>27</a:t>
            </a:fld>
            <a:endParaRPr lang="en-US" dirty="0">
              <a:solidFill>
                <a:prstClr val="white"/>
              </a:solidFill>
              <a:latin typeface="Rockwell"/>
            </a:endParaRPr>
          </a:p>
        </p:txBody>
      </p:sp>
      <p:pic>
        <p:nvPicPr>
          <p:cNvPr id="4" name="Picture 3" descr="Green arrow over increasing stacks of money"/>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578787" y="4481695"/>
            <a:ext cx="2321859" cy="2124453"/>
          </a:xfrm>
          <a:prstGeom prst="rect">
            <a:avLst/>
          </a:prstGeom>
        </p:spPr>
      </p:pic>
    </p:spTree>
    <p:extLst>
      <p:ext uri="{BB962C8B-B14F-4D97-AF65-F5344CB8AC3E}">
        <p14:creationId xmlns:p14="http://schemas.microsoft.com/office/powerpoint/2010/main" val="3926061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F9A58-78D5-C147-92A3-27B0386469D7}"/>
              </a:ext>
            </a:extLst>
          </p:cNvPr>
          <p:cNvSpPr>
            <a:spLocks noGrp="1"/>
          </p:cNvSpPr>
          <p:nvPr>
            <p:ph type="title"/>
          </p:nvPr>
        </p:nvSpPr>
        <p:spPr>
          <a:xfrm>
            <a:off x="660640" y="487481"/>
            <a:ext cx="10183730" cy="1325563"/>
          </a:xfrm>
        </p:spPr>
        <p:txBody>
          <a:bodyPr/>
          <a:lstStyle/>
          <a:p>
            <a:r>
              <a:rPr lang="en-US" dirty="0">
                <a:solidFill>
                  <a:srgbClr val="073779"/>
                </a:solidFill>
              </a:rPr>
              <a:t>Nebraska: Benefit Increase</a:t>
            </a:r>
          </a:p>
        </p:txBody>
      </p:sp>
      <p:sp>
        <p:nvSpPr>
          <p:cNvPr id="3" name="Content Placeholder 2">
            <a:extLst>
              <a:ext uri="{FF2B5EF4-FFF2-40B4-BE49-F238E27FC236}">
                <a16:creationId xmlns:a16="http://schemas.microsoft.com/office/drawing/2014/main" id="{E5A9B7D1-4077-D548-9201-4FE16C27F892}"/>
              </a:ext>
            </a:extLst>
          </p:cNvPr>
          <p:cNvSpPr>
            <a:spLocks noGrp="1"/>
          </p:cNvSpPr>
          <p:nvPr>
            <p:ph idx="1"/>
          </p:nvPr>
        </p:nvSpPr>
        <p:spPr>
          <a:xfrm>
            <a:off x="660640" y="1623824"/>
            <a:ext cx="10183730" cy="4795107"/>
          </a:xfrm>
        </p:spPr>
        <p:txBody>
          <a:bodyPr>
            <a:normAutofit lnSpcReduction="10000"/>
          </a:bodyPr>
          <a:lstStyle/>
          <a:p>
            <a:pPr lvl="0"/>
            <a:r>
              <a:rPr lang="en-US" sz="2400" dirty="0">
                <a:solidFill>
                  <a:srgbClr val="000000"/>
                </a:solidFill>
              </a:rPr>
              <a:t>73 out of 95 (76.8%) CPAP clients increased the total number of employer-provided benefits from application to closure. </a:t>
            </a:r>
          </a:p>
          <a:p>
            <a:pPr lvl="0"/>
            <a:r>
              <a:rPr lang="en-US" sz="2400" dirty="0">
                <a:solidFill>
                  <a:srgbClr val="000000"/>
                </a:solidFill>
              </a:rPr>
              <a:t>Employer-provided benefits increased:</a:t>
            </a:r>
          </a:p>
          <a:p>
            <a:pPr lvl="1"/>
            <a:r>
              <a:rPr lang="en-US" sz="2000" dirty="0">
                <a:solidFill>
                  <a:srgbClr val="000000"/>
                </a:solidFill>
              </a:rPr>
              <a:t>By a median count of 2 (mean of 2.17)</a:t>
            </a:r>
          </a:p>
          <a:p>
            <a:pPr lvl="1"/>
            <a:r>
              <a:rPr lang="en-US" sz="2000" dirty="0">
                <a:solidFill>
                  <a:srgbClr val="000000"/>
                </a:solidFill>
              </a:rPr>
              <a:t>Seventeen clients (17.9%) had no change in benefits</a:t>
            </a:r>
          </a:p>
          <a:p>
            <a:pPr lvl="1"/>
            <a:r>
              <a:rPr lang="en-US" sz="2000" dirty="0">
                <a:solidFill>
                  <a:srgbClr val="000000"/>
                </a:solidFill>
              </a:rPr>
              <a:t>Five (5.3%) had a decrease in benefits; however, this includes clients who had benefitted positions at application and maintained those benefits (no or minimal net change)</a:t>
            </a:r>
          </a:p>
          <a:p>
            <a:pPr lvl="1"/>
            <a:r>
              <a:rPr lang="en-US" sz="2000" dirty="0">
                <a:solidFill>
                  <a:srgbClr val="000000"/>
                </a:solidFill>
              </a:rPr>
              <a:t>Of the 95 successful CPAP cases closed, only four are employed in non-benefitted positions</a:t>
            </a:r>
          </a:p>
          <a:p>
            <a:pPr lvl="0"/>
            <a:r>
              <a:rPr lang="en-US" sz="2400" dirty="0">
                <a:solidFill>
                  <a:srgbClr val="000000"/>
                </a:solidFill>
              </a:rPr>
              <a:t>24 of 95 CPAP clients remained employed at the same business while most moved into positions with new employers. </a:t>
            </a:r>
          </a:p>
          <a:p>
            <a:endParaRPr lang="en-US" dirty="0"/>
          </a:p>
        </p:txBody>
      </p:sp>
      <p:sp>
        <p:nvSpPr>
          <p:cNvPr id="5" name="Slide Number Placeholder 4"/>
          <p:cNvSpPr>
            <a:spLocks noGrp="1"/>
          </p:cNvSpPr>
          <p:nvPr>
            <p:ph type="sldNum" sz="quarter" idx="4294967295"/>
          </p:nvPr>
        </p:nvSpPr>
        <p:spPr>
          <a:xfrm>
            <a:off x="11254341" y="304918"/>
            <a:ext cx="554038" cy="365125"/>
          </a:xfrm>
        </p:spPr>
        <p:txBody>
          <a:bodyPr/>
          <a:lstStyle/>
          <a:p>
            <a:pPr defTabSz="457200"/>
            <a:fld id="{82D8C377-218E-9740-8989-D3B3F2A4A5C9}" type="slidenum">
              <a:rPr lang="en-US">
                <a:solidFill>
                  <a:prstClr val="white"/>
                </a:solidFill>
                <a:latin typeface="Rockwell"/>
              </a:rPr>
              <a:pPr defTabSz="457200"/>
              <a:t>28</a:t>
            </a:fld>
            <a:endParaRPr lang="en-US" dirty="0">
              <a:solidFill>
                <a:prstClr val="white"/>
              </a:solidFill>
              <a:latin typeface="Rockwell"/>
            </a:endParaRPr>
          </a:p>
        </p:txBody>
      </p:sp>
    </p:spTree>
    <p:extLst>
      <p:ext uri="{BB962C8B-B14F-4D97-AF65-F5344CB8AC3E}">
        <p14:creationId xmlns:p14="http://schemas.microsoft.com/office/powerpoint/2010/main" val="776465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C5501-9DF4-C944-B7BF-A659C7728665}"/>
              </a:ext>
            </a:extLst>
          </p:cNvPr>
          <p:cNvSpPr>
            <a:spLocks noGrp="1"/>
          </p:cNvSpPr>
          <p:nvPr>
            <p:ph type="title"/>
          </p:nvPr>
        </p:nvSpPr>
        <p:spPr/>
        <p:txBody>
          <a:bodyPr>
            <a:normAutofit/>
          </a:bodyPr>
          <a:lstStyle/>
          <a:p>
            <a:r>
              <a:rPr lang="en-US" dirty="0">
                <a:solidFill>
                  <a:srgbClr val="073779"/>
                </a:solidFill>
              </a:rPr>
              <a:t>Nebraska: Sustainability and Systems Change</a:t>
            </a:r>
          </a:p>
        </p:txBody>
      </p:sp>
      <p:sp>
        <p:nvSpPr>
          <p:cNvPr id="3" name="Content Placeholder 2">
            <a:extLst>
              <a:ext uri="{FF2B5EF4-FFF2-40B4-BE49-F238E27FC236}">
                <a16:creationId xmlns:a16="http://schemas.microsoft.com/office/drawing/2014/main" id="{24CE2CC4-B2C5-294D-B886-6726D78B2213}"/>
              </a:ext>
            </a:extLst>
          </p:cNvPr>
          <p:cNvSpPr>
            <a:spLocks noGrp="1"/>
          </p:cNvSpPr>
          <p:nvPr>
            <p:ph idx="1"/>
          </p:nvPr>
        </p:nvSpPr>
        <p:spPr>
          <a:xfrm>
            <a:off x="664633" y="1612232"/>
            <a:ext cx="10075084" cy="3255433"/>
          </a:xfrm>
        </p:spPr>
        <p:txBody>
          <a:bodyPr>
            <a:normAutofit/>
          </a:bodyPr>
          <a:lstStyle/>
          <a:p>
            <a:r>
              <a:rPr lang="en-US" sz="2400" dirty="0">
                <a:solidFill>
                  <a:srgbClr val="000000"/>
                </a:solidFill>
              </a:rPr>
              <a:t>Career Advancement as a VR Service to Jobseekers and Incumbent Workers</a:t>
            </a:r>
          </a:p>
          <a:p>
            <a:r>
              <a:rPr lang="en-US" sz="2400" dirty="0">
                <a:solidFill>
                  <a:srgbClr val="000000"/>
                </a:solidFill>
              </a:rPr>
              <a:t>Communication and Outreach Around Career Advancement as a VR Service Category</a:t>
            </a:r>
          </a:p>
          <a:p>
            <a:r>
              <a:rPr lang="en-US" sz="2400" dirty="0">
                <a:solidFill>
                  <a:srgbClr val="000000"/>
                </a:solidFill>
              </a:rPr>
              <a:t>Career Advancement as a Dual-Customer Strategy</a:t>
            </a:r>
            <a:endParaRPr lang="en-US" sz="2400" dirty="0"/>
          </a:p>
          <a:p>
            <a:endParaRPr lang="en-US" dirty="0"/>
          </a:p>
          <a:p>
            <a:endParaRPr lang="en-US" dirty="0"/>
          </a:p>
        </p:txBody>
      </p:sp>
      <p:pic>
        <p:nvPicPr>
          <p:cNvPr id="9" name="Picture 8" descr="Notepad with a pin in it and the words &quot;change&quot; written."/>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241339" y="4412550"/>
            <a:ext cx="3009009" cy="2143919"/>
          </a:xfrm>
          <a:prstGeom prst="rect">
            <a:avLst/>
          </a:prstGeom>
        </p:spPr>
      </p:pic>
      <p:sp>
        <p:nvSpPr>
          <p:cNvPr id="5" name="Slide Number Placeholder 4"/>
          <p:cNvSpPr>
            <a:spLocks noGrp="1"/>
          </p:cNvSpPr>
          <p:nvPr>
            <p:ph type="sldNum" sz="quarter" idx="4294967295"/>
          </p:nvPr>
        </p:nvSpPr>
        <p:spPr>
          <a:xfrm>
            <a:off x="11250348" y="301531"/>
            <a:ext cx="554038" cy="365125"/>
          </a:xfrm>
        </p:spPr>
        <p:txBody>
          <a:bodyPr/>
          <a:lstStyle/>
          <a:p>
            <a:pPr defTabSz="457200"/>
            <a:fld id="{82D8C377-218E-9740-8989-D3B3F2A4A5C9}" type="slidenum">
              <a:rPr lang="en-US">
                <a:solidFill>
                  <a:prstClr val="white"/>
                </a:solidFill>
                <a:latin typeface="Rockwell"/>
              </a:rPr>
              <a:pPr defTabSz="457200"/>
              <a:t>29</a:t>
            </a:fld>
            <a:endParaRPr lang="en-US" dirty="0">
              <a:solidFill>
                <a:prstClr val="white"/>
              </a:solidFill>
              <a:latin typeface="Rockwell"/>
            </a:endParaRPr>
          </a:p>
        </p:txBody>
      </p:sp>
    </p:spTree>
    <p:extLst>
      <p:ext uri="{BB962C8B-B14F-4D97-AF65-F5344CB8AC3E}">
        <p14:creationId xmlns:p14="http://schemas.microsoft.com/office/powerpoint/2010/main" val="2563755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73779"/>
                </a:solidFill>
              </a:rPr>
              <a:t>Purpose - CPID Model Demonstration Projects</a:t>
            </a:r>
          </a:p>
        </p:txBody>
      </p:sp>
      <p:sp>
        <p:nvSpPr>
          <p:cNvPr id="3" name="Content Placeholder 2"/>
          <p:cNvSpPr>
            <a:spLocks noGrp="1"/>
          </p:cNvSpPr>
          <p:nvPr>
            <p:ph idx="1"/>
          </p:nvPr>
        </p:nvSpPr>
        <p:spPr>
          <a:xfrm>
            <a:off x="664633" y="1456873"/>
            <a:ext cx="10075084" cy="4191885"/>
          </a:xfrm>
        </p:spPr>
        <p:txBody>
          <a:bodyPr>
            <a:noAutofit/>
          </a:bodyPr>
          <a:lstStyle/>
          <a:p>
            <a:r>
              <a:rPr lang="en-US" sz="2200" dirty="0">
                <a:solidFill>
                  <a:srgbClr val="000000"/>
                </a:solidFill>
              </a:rPr>
              <a:t>“The purpose of the Career Pathways for Individuals with Disabilities Model Demonstrations is to demonstrate promising practices in the use of career pathways in order to improve employment outcomes for individuals with disabilities. </a:t>
            </a:r>
          </a:p>
          <a:p>
            <a:r>
              <a:rPr lang="en-US" sz="2200" dirty="0">
                <a:solidFill>
                  <a:srgbClr val="000000"/>
                </a:solidFill>
              </a:rPr>
              <a:t>Specifically, the projects are designed to promote State VR agency partnerships in the development of and the use of career pathways to help individuals with disabilities eligible for VR services, including youth with disabilities, to acquire marketable skills and recognized postsecondary credentials and secure competitive integrated employment in high–demand, high–quality occupations. “</a:t>
            </a:r>
          </a:p>
        </p:txBody>
      </p:sp>
      <p:sp>
        <p:nvSpPr>
          <p:cNvPr id="6" name="Slide Number Placeholder 5"/>
          <p:cNvSpPr>
            <a:spLocks noGrp="1"/>
          </p:cNvSpPr>
          <p:nvPr>
            <p:ph type="sldNum" sz="quarter" idx="4294967295"/>
          </p:nvPr>
        </p:nvSpPr>
        <p:spPr>
          <a:xfrm>
            <a:off x="11250348" y="301531"/>
            <a:ext cx="554038" cy="365125"/>
          </a:xfrm>
        </p:spPr>
        <p:txBody>
          <a:bodyPr/>
          <a:lstStyle/>
          <a:p>
            <a:pPr defTabSz="457200"/>
            <a:fld id="{82D8C377-218E-9740-8989-D3B3F2A4A5C9}" type="slidenum">
              <a:rPr lang="en-US">
                <a:solidFill>
                  <a:prstClr val="white"/>
                </a:solidFill>
                <a:latin typeface="Rockwell"/>
              </a:rPr>
              <a:pPr defTabSz="457200"/>
              <a:t>3</a:t>
            </a:fld>
            <a:endParaRPr lang="en-US" dirty="0">
              <a:solidFill>
                <a:prstClr val="white"/>
              </a:solidFill>
              <a:latin typeface="Rockwell"/>
            </a:endParaRPr>
          </a:p>
        </p:txBody>
      </p:sp>
      <p:pic>
        <p:nvPicPr>
          <p:cNvPr id="4" name="Picture 3" descr="6 blocks increasing in size with the word career above them and a ladder against the tallest block."/>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8005010" y="4988867"/>
            <a:ext cx="3799375" cy="1869133"/>
          </a:xfrm>
          <a:prstGeom prst="rect">
            <a:avLst/>
          </a:prstGeom>
        </p:spPr>
      </p:pic>
    </p:spTree>
    <p:extLst>
      <p:ext uri="{BB962C8B-B14F-4D97-AF65-F5344CB8AC3E}">
        <p14:creationId xmlns:p14="http://schemas.microsoft.com/office/powerpoint/2010/main" val="11460430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3153" y="3300664"/>
            <a:ext cx="5638800" cy="681037"/>
          </a:xfrm>
        </p:spPr>
        <p:txBody>
          <a:bodyPr>
            <a:noAutofit/>
          </a:bodyPr>
          <a:lstStyle/>
          <a:p>
            <a:r>
              <a:rPr lang="en-US" sz="4400" dirty="0"/>
              <a:t>Virginia</a:t>
            </a:r>
          </a:p>
        </p:txBody>
      </p:sp>
      <p:sp>
        <p:nvSpPr>
          <p:cNvPr id="5" name="Slide Number Placeholder 4"/>
          <p:cNvSpPr>
            <a:spLocks noGrp="1"/>
          </p:cNvSpPr>
          <p:nvPr>
            <p:ph type="sldNum" sz="quarter" idx="4294967295"/>
          </p:nvPr>
        </p:nvSpPr>
        <p:spPr>
          <a:xfrm>
            <a:off x="11129211" y="313196"/>
            <a:ext cx="554038" cy="365125"/>
          </a:xfrm>
        </p:spPr>
        <p:txBody>
          <a:bodyPr/>
          <a:lstStyle/>
          <a:p>
            <a:pPr defTabSz="457200"/>
            <a:fld id="{82D8C377-218E-9740-8989-D3B3F2A4A5C9}" type="slidenum">
              <a:rPr lang="en-US">
                <a:solidFill>
                  <a:prstClr val="white"/>
                </a:solidFill>
                <a:latin typeface="Rockwell"/>
              </a:rPr>
              <a:pPr defTabSz="457200"/>
              <a:t>30</a:t>
            </a:fld>
            <a:endParaRPr lang="en-US" dirty="0">
              <a:solidFill>
                <a:prstClr val="white"/>
              </a:solidFill>
              <a:latin typeface="Rockwell"/>
            </a:endParaRPr>
          </a:p>
        </p:txBody>
      </p:sp>
    </p:spTree>
    <p:extLst>
      <p:ext uri="{BB962C8B-B14F-4D97-AF65-F5344CB8AC3E}">
        <p14:creationId xmlns:p14="http://schemas.microsoft.com/office/powerpoint/2010/main" val="447609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73779"/>
                </a:solidFill>
              </a:rPr>
              <a:t>Virginia CPID Demographics</a:t>
            </a:r>
          </a:p>
        </p:txBody>
      </p:sp>
      <p:sp>
        <p:nvSpPr>
          <p:cNvPr id="3" name="Content Placeholder 2"/>
          <p:cNvSpPr>
            <a:spLocks noGrp="1"/>
          </p:cNvSpPr>
          <p:nvPr>
            <p:ph idx="1"/>
          </p:nvPr>
        </p:nvSpPr>
        <p:spPr>
          <a:xfrm>
            <a:off x="664633" y="1600201"/>
            <a:ext cx="10075084" cy="4525963"/>
          </a:xfrm>
        </p:spPr>
        <p:txBody>
          <a:bodyPr>
            <a:normAutofit/>
          </a:bodyPr>
          <a:lstStyle/>
          <a:p>
            <a:r>
              <a:rPr lang="en-US" sz="2400" dirty="0">
                <a:solidFill>
                  <a:srgbClr val="000000"/>
                </a:solidFill>
              </a:rPr>
              <a:t>73% are aged 14-23</a:t>
            </a:r>
          </a:p>
          <a:p>
            <a:r>
              <a:rPr lang="en-US" sz="2400" dirty="0">
                <a:solidFill>
                  <a:srgbClr val="000000"/>
                </a:solidFill>
              </a:rPr>
              <a:t>85% are MSD</a:t>
            </a:r>
          </a:p>
          <a:p>
            <a:r>
              <a:rPr lang="en-US" sz="2400" dirty="0">
                <a:solidFill>
                  <a:srgbClr val="000000"/>
                </a:solidFill>
              </a:rPr>
              <a:t>Affected by OOS</a:t>
            </a:r>
          </a:p>
          <a:p>
            <a:r>
              <a:rPr lang="en-US" sz="2400" dirty="0">
                <a:solidFill>
                  <a:srgbClr val="000000"/>
                </a:solidFill>
              </a:rPr>
              <a:t>Individuals in Delayed Status</a:t>
            </a:r>
          </a:p>
          <a:p>
            <a:r>
              <a:rPr lang="en-US" sz="2400" dirty="0">
                <a:solidFill>
                  <a:srgbClr val="000000"/>
                </a:solidFill>
              </a:rPr>
              <a:t>Both DARS and DBVI</a:t>
            </a:r>
          </a:p>
        </p:txBody>
      </p:sp>
      <p:sp>
        <p:nvSpPr>
          <p:cNvPr id="5" name="Slide Number Placeholder 4"/>
          <p:cNvSpPr>
            <a:spLocks noGrp="1"/>
          </p:cNvSpPr>
          <p:nvPr>
            <p:ph type="sldNum" sz="quarter" idx="4294967295"/>
          </p:nvPr>
        </p:nvSpPr>
        <p:spPr>
          <a:xfrm>
            <a:off x="11250348" y="301531"/>
            <a:ext cx="554038" cy="365125"/>
          </a:xfrm>
        </p:spPr>
        <p:txBody>
          <a:bodyPr/>
          <a:lstStyle/>
          <a:p>
            <a:pPr defTabSz="457200"/>
            <a:fld id="{82D8C377-218E-9740-8989-D3B3F2A4A5C9}" type="slidenum">
              <a:rPr lang="en-US">
                <a:solidFill>
                  <a:prstClr val="white"/>
                </a:solidFill>
                <a:latin typeface="Rockwell"/>
              </a:rPr>
              <a:pPr defTabSz="457200"/>
              <a:t>31</a:t>
            </a:fld>
            <a:endParaRPr lang="en-US" dirty="0">
              <a:solidFill>
                <a:prstClr val="white"/>
              </a:solidFill>
              <a:latin typeface="Rockwell"/>
            </a:endParaRPr>
          </a:p>
        </p:txBody>
      </p:sp>
    </p:spTree>
    <p:extLst>
      <p:ext uri="{BB962C8B-B14F-4D97-AF65-F5344CB8AC3E}">
        <p14:creationId xmlns:p14="http://schemas.microsoft.com/office/powerpoint/2010/main" val="32614622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73779"/>
                </a:solidFill>
              </a:rPr>
              <a:t>Virginia Sustainable Strategies</a:t>
            </a:r>
          </a:p>
        </p:txBody>
      </p:sp>
      <p:sp>
        <p:nvSpPr>
          <p:cNvPr id="3" name="Content Placeholder 2"/>
          <p:cNvSpPr>
            <a:spLocks noGrp="1"/>
          </p:cNvSpPr>
          <p:nvPr>
            <p:ph idx="1"/>
          </p:nvPr>
        </p:nvSpPr>
        <p:spPr>
          <a:xfrm>
            <a:off x="664633" y="1480303"/>
            <a:ext cx="10075084" cy="4366721"/>
          </a:xfrm>
        </p:spPr>
        <p:txBody>
          <a:bodyPr>
            <a:normAutofit/>
          </a:bodyPr>
          <a:lstStyle/>
          <a:p>
            <a:r>
              <a:rPr lang="en-US" sz="2600" dirty="0">
                <a:solidFill>
                  <a:srgbClr val="000000"/>
                </a:solidFill>
              </a:rPr>
              <a:t>Business Driven Strategies</a:t>
            </a:r>
          </a:p>
          <a:p>
            <a:r>
              <a:rPr lang="en-US" sz="2600" dirty="0">
                <a:solidFill>
                  <a:srgbClr val="000000"/>
                </a:solidFill>
              </a:rPr>
              <a:t>Training/Credential Training</a:t>
            </a:r>
          </a:p>
          <a:p>
            <a:pPr lvl="1"/>
            <a:r>
              <a:rPr lang="en-US" sz="2400" dirty="0">
                <a:solidFill>
                  <a:srgbClr val="000000"/>
                </a:solidFill>
              </a:rPr>
              <a:t>Assistive Tech/Occupational Therapy</a:t>
            </a:r>
          </a:p>
          <a:p>
            <a:pPr lvl="1"/>
            <a:r>
              <a:rPr lang="en-US" sz="2400" dirty="0">
                <a:solidFill>
                  <a:srgbClr val="000000"/>
                </a:solidFill>
              </a:rPr>
              <a:t>Pilot with Wilson Workforce and Rehabilitation Center</a:t>
            </a:r>
          </a:p>
          <a:p>
            <a:pPr lvl="1"/>
            <a:r>
              <a:rPr lang="en-US" sz="2400" dirty="0">
                <a:solidFill>
                  <a:srgbClr val="000000"/>
                </a:solidFill>
              </a:rPr>
              <a:t>Accessible Training: Cohort Development &amp; Supports</a:t>
            </a:r>
          </a:p>
        </p:txBody>
      </p:sp>
      <p:sp>
        <p:nvSpPr>
          <p:cNvPr id="6" name="Slide Number Placeholder 5"/>
          <p:cNvSpPr>
            <a:spLocks noGrp="1"/>
          </p:cNvSpPr>
          <p:nvPr>
            <p:ph type="sldNum" sz="quarter" idx="4294967295"/>
          </p:nvPr>
        </p:nvSpPr>
        <p:spPr>
          <a:xfrm>
            <a:off x="11250348" y="301531"/>
            <a:ext cx="554038" cy="365125"/>
          </a:xfrm>
        </p:spPr>
        <p:txBody>
          <a:bodyPr/>
          <a:lstStyle/>
          <a:p>
            <a:pPr defTabSz="457200"/>
            <a:fld id="{82D8C377-218E-9740-8989-D3B3F2A4A5C9}" type="slidenum">
              <a:rPr lang="en-US">
                <a:solidFill>
                  <a:prstClr val="white"/>
                </a:solidFill>
                <a:latin typeface="Rockwell"/>
              </a:rPr>
              <a:pPr defTabSz="457200"/>
              <a:t>32</a:t>
            </a:fld>
            <a:endParaRPr lang="en-US" dirty="0">
              <a:solidFill>
                <a:prstClr val="white"/>
              </a:solidFill>
              <a:latin typeface="Rockwell"/>
            </a:endParaRPr>
          </a:p>
        </p:txBody>
      </p:sp>
      <p:pic>
        <p:nvPicPr>
          <p:cNvPr id="4" name="Picture 3" descr="Man sitting at his desk at work on a compute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107686" y="4081841"/>
            <a:ext cx="3721841" cy="24746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193164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73779"/>
                </a:solidFill>
              </a:rPr>
              <a:t>Virginia WIOA Collaborations</a:t>
            </a:r>
          </a:p>
        </p:txBody>
      </p:sp>
      <p:sp>
        <p:nvSpPr>
          <p:cNvPr id="3" name="Content Placeholder 2"/>
          <p:cNvSpPr>
            <a:spLocks noGrp="1"/>
          </p:cNvSpPr>
          <p:nvPr>
            <p:ph idx="1"/>
          </p:nvPr>
        </p:nvSpPr>
        <p:spPr>
          <a:xfrm>
            <a:off x="664633" y="1600201"/>
            <a:ext cx="10075084" cy="4525963"/>
          </a:xfrm>
        </p:spPr>
        <p:txBody>
          <a:bodyPr>
            <a:normAutofit/>
          </a:bodyPr>
          <a:lstStyle/>
          <a:p>
            <a:r>
              <a:rPr lang="en-US" sz="2600" dirty="0">
                <a:solidFill>
                  <a:srgbClr val="000000"/>
                </a:solidFill>
              </a:rPr>
              <a:t>Workforce Co-Enrolled</a:t>
            </a:r>
          </a:p>
          <a:p>
            <a:r>
              <a:rPr lang="en-US" sz="2600" dirty="0">
                <a:solidFill>
                  <a:srgbClr val="000000"/>
                </a:solidFill>
              </a:rPr>
              <a:t>Adult Education</a:t>
            </a:r>
          </a:p>
          <a:p>
            <a:r>
              <a:rPr lang="en-US" sz="2600" dirty="0">
                <a:solidFill>
                  <a:srgbClr val="000000"/>
                </a:solidFill>
              </a:rPr>
              <a:t>Partnerships with VCCS and other Training Providers</a:t>
            </a:r>
          </a:p>
          <a:p>
            <a:r>
              <a:rPr lang="en-US" sz="2600" dirty="0">
                <a:solidFill>
                  <a:srgbClr val="000000"/>
                </a:solidFill>
              </a:rPr>
              <a:t>Relationships built with VA Manufacturing Association and Northern VA Technology Council</a:t>
            </a:r>
          </a:p>
        </p:txBody>
      </p:sp>
      <p:sp>
        <p:nvSpPr>
          <p:cNvPr id="5" name="Slide Number Placeholder 4"/>
          <p:cNvSpPr>
            <a:spLocks noGrp="1"/>
          </p:cNvSpPr>
          <p:nvPr>
            <p:ph type="sldNum" sz="quarter" idx="4294967295"/>
          </p:nvPr>
        </p:nvSpPr>
        <p:spPr>
          <a:xfrm>
            <a:off x="11250348" y="301531"/>
            <a:ext cx="554038" cy="365125"/>
          </a:xfrm>
        </p:spPr>
        <p:txBody>
          <a:bodyPr/>
          <a:lstStyle/>
          <a:p>
            <a:pPr defTabSz="457200"/>
            <a:fld id="{82D8C377-218E-9740-8989-D3B3F2A4A5C9}" type="slidenum">
              <a:rPr lang="en-US">
                <a:solidFill>
                  <a:prstClr val="white"/>
                </a:solidFill>
                <a:latin typeface="Rockwell"/>
              </a:rPr>
              <a:pPr defTabSz="457200"/>
              <a:t>33</a:t>
            </a:fld>
            <a:endParaRPr lang="en-US" dirty="0">
              <a:solidFill>
                <a:prstClr val="white"/>
              </a:solidFill>
              <a:latin typeface="Rockwell"/>
            </a:endParaRPr>
          </a:p>
        </p:txBody>
      </p:sp>
    </p:spTree>
    <p:extLst>
      <p:ext uri="{BB962C8B-B14F-4D97-AF65-F5344CB8AC3E}">
        <p14:creationId xmlns:p14="http://schemas.microsoft.com/office/powerpoint/2010/main" val="31116359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Virginia Outcomes</a:t>
            </a:r>
          </a:p>
        </p:txBody>
      </p:sp>
      <p:graphicFrame>
        <p:nvGraphicFramePr>
          <p:cNvPr id="4" name="Table 3" descr="Table displaying Virginia outcomes by year"/>
          <p:cNvGraphicFramePr>
            <a:graphicFrameLocks noGrp="1"/>
          </p:cNvGraphicFramePr>
          <p:nvPr>
            <p:extLst>
              <p:ext uri="{D42A27DB-BD31-4B8C-83A1-F6EECF244321}">
                <p14:modId xmlns:p14="http://schemas.microsoft.com/office/powerpoint/2010/main" val="663850411"/>
              </p:ext>
            </p:extLst>
          </p:nvPr>
        </p:nvGraphicFramePr>
        <p:xfrm>
          <a:off x="766783" y="1628274"/>
          <a:ext cx="9870783" cy="2394284"/>
        </p:xfrm>
        <a:graphic>
          <a:graphicData uri="http://schemas.openxmlformats.org/drawingml/2006/table">
            <a:tbl>
              <a:tblPr firstRow="1" bandRow="1">
                <a:tableStyleId>{5C22544A-7EE6-4342-B048-85BDC9FD1C3A}</a:tableStyleId>
              </a:tblPr>
              <a:tblGrid>
                <a:gridCol w="3877511">
                  <a:extLst>
                    <a:ext uri="{9D8B030D-6E8A-4147-A177-3AD203B41FA5}">
                      <a16:colId xmlns:a16="http://schemas.microsoft.com/office/drawing/2014/main" val="3557239805"/>
                    </a:ext>
                  </a:extLst>
                </a:gridCol>
                <a:gridCol w="1220449">
                  <a:extLst>
                    <a:ext uri="{9D8B030D-6E8A-4147-A177-3AD203B41FA5}">
                      <a16:colId xmlns:a16="http://schemas.microsoft.com/office/drawing/2014/main" val="2782620178"/>
                    </a:ext>
                  </a:extLst>
                </a:gridCol>
                <a:gridCol w="1242240">
                  <a:extLst>
                    <a:ext uri="{9D8B030D-6E8A-4147-A177-3AD203B41FA5}">
                      <a16:colId xmlns:a16="http://schemas.microsoft.com/office/drawing/2014/main" val="222042395"/>
                    </a:ext>
                  </a:extLst>
                </a:gridCol>
                <a:gridCol w="1198655">
                  <a:extLst>
                    <a:ext uri="{9D8B030D-6E8A-4147-A177-3AD203B41FA5}">
                      <a16:colId xmlns:a16="http://schemas.microsoft.com/office/drawing/2014/main" val="4113389028"/>
                    </a:ext>
                  </a:extLst>
                </a:gridCol>
                <a:gridCol w="1198655">
                  <a:extLst>
                    <a:ext uri="{9D8B030D-6E8A-4147-A177-3AD203B41FA5}">
                      <a16:colId xmlns:a16="http://schemas.microsoft.com/office/drawing/2014/main" val="3762782269"/>
                    </a:ext>
                  </a:extLst>
                </a:gridCol>
                <a:gridCol w="1133273">
                  <a:extLst>
                    <a:ext uri="{9D8B030D-6E8A-4147-A177-3AD203B41FA5}">
                      <a16:colId xmlns:a16="http://schemas.microsoft.com/office/drawing/2014/main" val="4271551422"/>
                    </a:ext>
                  </a:extLst>
                </a:gridCol>
              </a:tblGrid>
              <a:tr h="438052">
                <a:tc>
                  <a:txBody>
                    <a:bodyPr/>
                    <a:lstStyle/>
                    <a:p>
                      <a:r>
                        <a:rPr lang="en-US" sz="2000" dirty="0"/>
                        <a:t>Outcome</a:t>
                      </a:r>
                      <a:r>
                        <a:rPr lang="en-US" sz="2000" baseline="0" dirty="0"/>
                        <a:t> Elements</a:t>
                      </a:r>
                      <a:endParaRPr lang="en-US" sz="2000" dirty="0"/>
                    </a:p>
                  </a:txBody>
                  <a:tcPr/>
                </a:tc>
                <a:tc>
                  <a:txBody>
                    <a:bodyPr/>
                    <a:lstStyle/>
                    <a:p>
                      <a:r>
                        <a:rPr lang="en-US" sz="2000" dirty="0"/>
                        <a:t>2016</a:t>
                      </a:r>
                    </a:p>
                  </a:txBody>
                  <a:tcPr/>
                </a:tc>
                <a:tc>
                  <a:txBody>
                    <a:bodyPr/>
                    <a:lstStyle/>
                    <a:p>
                      <a:r>
                        <a:rPr lang="en-US" sz="2000" dirty="0"/>
                        <a:t>2017</a:t>
                      </a:r>
                    </a:p>
                  </a:txBody>
                  <a:tcPr/>
                </a:tc>
                <a:tc>
                  <a:txBody>
                    <a:bodyPr/>
                    <a:lstStyle/>
                    <a:p>
                      <a:r>
                        <a:rPr lang="en-US" sz="2000" dirty="0"/>
                        <a:t>2018</a:t>
                      </a:r>
                    </a:p>
                  </a:txBody>
                  <a:tcPr/>
                </a:tc>
                <a:tc>
                  <a:txBody>
                    <a:bodyPr/>
                    <a:lstStyle/>
                    <a:p>
                      <a:r>
                        <a:rPr lang="en-US" sz="2000" dirty="0"/>
                        <a:t>2019</a:t>
                      </a:r>
                    </a:p>
                  </a:txBody>
                  <a:tcPr/>
                </a:tc>
                <a:tc>
                  <a:txBody>
                    <a:bodyPr/>
                    <a:lstStyle/>
                    <a:p>
                      <a:r>
                        <a:rPr lang="en-US" sz="2000" dirty="0"/>
                        <a:t>2020</a:t>
                      </a:r>
                    </a:p>
                  </a:txBody>
                  <a:tcPr/>
                </a:tc>
                <a:extLst>
                  <a:ext uri="{0D108BD9-81ED-4DB2-BD59-A6C34878D82A}">
                    <a16:rowId xmlns:a16="http://schemas.microsoft.com/office/drawing/2014/main" val="290745719"/>
                  </a:ext>
                </a:extLst>
              </a:tr>
              <a:tr h="1080128">
                <a:tc>
                  <a:txBody>
                    <a:bodyPr/>
                    <a:lstStyle/>
                    <a:p>
                      <a:r>
                        <a:rPr lang="en-US" sz="2000" dirty="0"/>
                        <a:t>Number of participants</a:t>
                      </a:r>
                      <a:r>
                        <a:rPr lang="en-US" sz="2000" baseline="0" dirty="0"/>
                        <a:t> currently enrolled in career pathways training</a:t>
                      </a:r>
                      <a:endParaRPr lang="en-US" sz="2000" dirty="0"/>
                    </a:p>
                  </a:txBody>
                  <a:tcPr/>
                </a:tc>
                <a:tc>
                  <a:txBody>
                    <a:bodyPr/>
                    <a:lstStyle/>
                    <a:p>
                      <a:r>
                        <a:rPr lang="en-US" sz="2000" dirty="0"/>
                        <a:t>9</a:t>
                      </a:r>
                    </a:p>
                  </a:txBody>
                  <a:tcPr/>
                </a:tc>
                <a:tc>
                  <a:txBody>
                    <a:bodyPr/>
                    <a:lstStyle/>
                    <a:p>
                      <a:r>
                        <a:rPr lang="en-US" sz="2000" dirty="0"/>
                        <a:t>31</a:t>
                      </a:r>
                    </a:p>
                  </a:txBody>
                  <a:tcPr/>
                </a:tc>
                <a:tc>
                  <a:txBody>
                    <a:bodyPr/>
                    <a:lstStyle/>
                    <a:p>
                      <a:r>
                        <a:rPr lang="en-US" sz="2000" dirty="0"/>
                        <a:t>57</a:t>
                      </a:r>
                    </a:p>
                  </a:txBody>
                  <a:tcPr/>
                </a:tc>
                <a:tc>
                  <a:txBody>
                    <a:bodyPr/>
                    <a:lstStyle/>
                    <a:p>
                      <a:r>
                        <a:rPr lang="en-US" sz="2000" dirty="0"/>
                        <a:t>150</a:t>
                      </a:r>
                    </a:p>
                  </a:txBody>
                  <a:tcPr/>
                </a:tc>
                <a:tc>
                  <a:txBody>
                    <a:bodyPr/>
                    <a:lstStyle/>
                    <a:p>
                      <a:r>
                        <a:rPr lang="en-US" sz="2000" dirty="0"/>
                        <a:t>160</a:t>
                      </a:r>
                    </a:p>
                  </a:txBody>
                  <a:tcPr/>
                </a:tc>
                <a:extLst>
                  <a:ext uri="{0D108BD9-81ED-4DB2-BD59-A6C34878D82A}">
                    <a16:rowId xmlns:a16="http://schemas.microsoft.com/office/drawing/2014/main" val="1292101999"/>
                  </a:ext>
                </a:extLst>
              </a:tr>
              <a:tr h="438052">
                <a:tc>
                  <a:txBody>
                    <a:bodyPr/>
                    <a:lstStyle/>
                    <a:p>
                      <a:r>
                        <a:rPr lang="en-US" sz="2000" dirty="0"/>
                        <a:t>Credentials Obtained</a:t>
                      </a:r>
                    </a:p>
                  </a:txBody>
                  <a:tcPr/>
                </a:tc>
                <a:tc>
                  <a:txBody>
                    <a:bodyPr/>
                    <a:lstStyle/>
                    <a:p>
                      <a:r>
                        <a:rPr lang="en-US" sz="2000" dirty="0"/>
                        <a:t>8</a:t>
                      </a:r>
                    </a:p>
                  </a:txBody>
                  <a:tcPr/>
                </a:tc>
                <a:tc>
                  <a:txBody>
                    <a:bodyPr/>
                    <a:lstStyle/>
                    <a:p>
                      <a:r>
                        <a:rPr lang="en-US" sz="2000" dirty="0"/>
                        <a:t>16</a:t>
                      </a:r>
                    </a:p>
                  </a:txBody>
                  <a:tcPr/>
                </a:tc>
                <a:tc>
                  <a:txBody>
                    <a:bodyPr/>
                    <a:lstStyle/>
                    <a:p>
                      <a:r>
                        <a:rPr lang="en-US" sz="2000" dirty="0"/>
                        <a:t>65</a:t>
                      </a:r>
                    </a:p>
                  </a:txBody>
                  <a:tcPr/>
                </a:tc>
                <a:tc>
                  <a:txBody>
                    <a:bodyPr/>
                    <a:lstStyle/>
                    <a:p>
                      <a:r>
                        <a:rPr lang="en-US" sz="2000" dirty="0"/>
                        <a:t>133</a:t>
                      </a:r>
                    </a:p>
                  </a:txBody>
                  <a:tcPr/>
                </a:tc>
                <a:tc>
                  <a:txBody>
                    <a:bodyPr/>
                    <a:lstStyle/>
                    <a:p>
                      <a:r>
                        <a:rPr lang="en-US" sz="2000" dirty="0"/>
                        <a:t>56</a:t>
                      </a:r>
                    </a:p>
                  </a:txBody>
                  <a:tcPr/>
                </a:tc>
                <a:extLst>
                  <a:ext uri="{0D108BD9-81ED-4DB2-BD59-A6C34878D82A}">
                    <a16:rowId xmlns:a16="http://schemas.microsoft.com/office/drawing/2014/main" val="1578181902"/>
                  </a:ext>
                </a:extLst>
              </a:tr>
              <a:tr h="438052">
                <a:tc>
                  <a:txBody>
                    <a:bodyPr/>
                    <a:lstStyle/>
                    <a:p>
                      <a:r>
                        <a:rPr lang="en-US" sz="2000" dirty="0"/>
                        <a:t>Number Closed with CIEOs</a:t>
                      </a:r>
                    </a:p>
                  </a:txBody>
                  <a:tcPr/>
                </a:tc>
                <a:tc>
                  <a:txBody>
                    <a:bodyPr/>
                    <a:lstStyle/>
                    <a:p>
                      <a:r>
                        <a:rPr lang="en-US" sz="2000" dirty="0"/>
                        <a:t>7</a:t>
                      </a:r>
                    </a:p>
                  </a:txBody>
                  <a:tcPr/>
                </a:tc>
                <a:tc>
                  <a:txBody>
                    <a:bodyPr/>
                    <a:lstStyle/>
                    <a:p>
                      <a:r>
                        <a:rPr lang="en-US" sz="2000" dirty="0"/>
                        <a:t>28</a:t>
                      </a:r>
                    </a:p>
                  </a:txBody>
                  <a:tcPr/>
                </a:tc>
                <a:tc>
                  <a:txBody>
                    <a:bodyPr/>
                    <a:lstStyle/>
                    <a:p>
                      <a:r>
                        <a:rPr lang="en-US" sz="2000" dirty="0"/>
                        <a:t>93</a:t>
                      </a:r>
                    </a:p>
                  </a:txBody>
                  <a:tcPr/>
                </a:tc>
                <a:tc>
                  <a:txBody>
                    <a:bodyPr/>
                    <a:lstStyle/>
                    <a:p>
                      <a:r>
                        <a:rPr lang="en-US" sz="2000" dirty="0"/>
                        <a:t>140</a:t>
                      </a:r>
                    </a:p>
                  </a:txBody>
                  <a:tcPr/>
                </a:tc>
                <a:tc>
                  <a:txBody>
                    <a:bodyPr/>
                    <a:lstStyle/>
                    <a:p>
                      <a:r>
                        <a:rPr lang="en-US" sz="2000" dirty="0"/>
                        <a:t>32</a:t>
                      </a:r>
                    </a:p>
                  </a:txBody>
                  <a:tcPr/>
                </a:tc>
                <a:extLst>
                  <a:ext uri="{0D108BD9-81ED-4DB2-BD59-A6C34878D82A}">
                    <a16:rowId xmlns:a16="http://schemas.microsoft.com/office/drawing/2014/main" val="597080323"/>
                  </a:ext>
                </a:extLst>
              </a:tr>
            </a:tbl>
          </a:graphicData>
        </a:graphic>
      </p:graphicFrame>
      <p:sp>
        <p:nvSpPr>
          <p:cNvPr id="3" name="Content Placeholder 2"/>
          <p:cNvSpPr>
            <a:spLocks noGrp="1"/>
          </p:cNvSpPr>
          <p:nvPr>
            <p:ph idx="1"/>
          </p:nvPr>
        </p:nvSpPr>
        <p:spPr>
          <a:xfrm>
            <a:off x="2325430" y="4275221"/>
            <a:ext cx="7541140" cy="2394284"/>
          </a:xfrm>
        </p:spPr>
        <p:txBody>
          <a:bodyPr>
            <a:normAutofit/>
          </a:bodyPr>
          <a:lstStyle/>
          <a:p>
            <a:pPr algn="ctr"/>
            <a:r>
              <a:rPr lang="en-US" sz="2400" dirty="0">
                <a:solidFill>
                  <a:srgbClr val="000000"/>
                </a:solidFill>
              </a:rPr>
              <a:t>VR Integration (DARS and DBVI)</a:t>
            </a:r>
          </a:p>
          <a:p>
            <a:pPr algn="ctr"/>
            <a:r>
              <a:rPr lang="en-US" sz="2400" dirty="0">
                <a:solidFill>
                  <a:srgbClr val="000000"/>
                </a:solidFill>
              </a:rPr>
              <a:t>Credentials</a:t>
            </a:r>
          </a:p>
          <a:p>
            <a:pPr algn="ctr"/>
            <a:r>
              <a:rPr lang="en-US" sz="2400" dirty="0">
                <a:solidFill>
                  <a:srgbClr val="000000"/>
                </a:solidFill>
              </a:rPr>
              <a:t>Delayed Candidates</a:t>
            </a:r>
          </a:p>
          <a:p>
            <a:pPr algn="ctr"/>
            <a:r>
              <a:rPr lang="en-US" sz="2400" dirty="0">
                <a:solidFill>
                  <a:srgbClr val="000000"/>
                </a:solidFill>
              </a:rPr>
              <a:t>Employed</a:t>
            </a:r>
          </a:p>
        </p:txBody>
      </p:sp>
      <p:sp>
        <p:nvSpPr>
          <p:cNvPr id="6" name="Slide Number Placeholder 4">
            <a:extLst>
              <a:ext uri="{FF2B5EF4-FFF2-40B4-BE49-F238E27FC236}">
                <a16:creationId xmlns:a16="http://schemas.microsoft.com/office/drawing/2014/main" id="{B0C51F70-7CD5-41F6-AF44-5CE12F298FD6}"/>
              </a:ext>
            </a:extLst>
          </p:cNvPr>
          <p:cNvSpPr txBox="1">
            <a:spLocks/>
          </p:cNvSpPr>
          <p:nvPr/>
        </p:nvSpPr>
        <p:spPr>
          <a:xfrm>
            <a:off x="11250348" y="301531"/>
            <a:ext cx="554038" cy="365125"/>
          </a:xfrm>
          <a:prstGeom prst="rect">
            <a:avLst/>
          </a:prstGeom>
        </p:spPr>
        <p:txBody>
          <a:bodyPr vert="horz" lIns="91440" tIns="45720" rIns="91440" bIns="45720" rtlCol="0" anchor="ctr"/>
          <a:lstStyle>
            <a:defPPr>
              <a:defRPr lang="en-US"/>
            </a:defPPr>
            <a:lvl1pPr marL="0" algn="r" defTabSz="914400" rtl="0" eaLnBrk="1" latinLnBrk="0" hangingPunct="1">
              <a:defRPr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fld id="{82D8C377-218E-9740-8989-D3B3F2A4A5C9}" type="slidenum">
              <a:rPr lang="en-US" smtClean="0">
                <a:solidFill>
                  <a:prstClr val="white"/>
                </a:solidFill>
                <a:latin typeface="Rockwell"/>
              </a:rPr>
              <a:pPr defTabSz="457200"/>
              <a:t>34</a:t>
            </a:fld>
            <a:endParaRPr lang="en-US" dirty="0">
              <a:solidFill>
                <a:prstClr val="white"/>
              </a:solidFill>
              <a:latin typeface="Rockwell"/>
            </a:endParaRPr>
          </a:p>
        </p:txBody>
      </p:sp>
    </p:spTree>
    <p:extLst>
      <p:ext uri="{BB962C8B-B14F-4D97-AF65-F5344CB8AC3E}">
        <p14:creationId xmlns:p14="http://schemas.microsoft.com/office/powerpoint/2010/main" val="3553377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Stay Tuned</a:t>
            </a:r>
            <a:endParaRPr lang="en-US" dirty="0">
              <a:solidFill>
                <a:srgbClr val="073779"/>
              </a:solidFill>
            </a:endParaRPr>
          </a:p>
        </p:txBody>
      </p:sp>
      <p:sp>
        <p:nvSpPr>
          <p:cNvPr id="3" name="Content Placeholder 2"/>
          <p:cNvSpPr>
            <a:spLocks noGrp="1"/>
          </p:cNvSpPr>
          <p:nvPr>
            <p:ph idx="1"/>
          </p:nvPr>
        </p:nvSpPr>
        <p:spPr>
          <a:xfrm>
            <a:off x="664633" y="1600201"/>
            <a:ext cx="10075084" cy="4525963"/>
          </a:xfrm>
        </p:spPr>
        <p:txBody>
          <a:bodyPr/>
          <a:lstStyle/>
          <a:p>
            <a:r>
              <a:rPr lang="en-US" sz="2800" dirty="0">
                <a:solidFill>
                  <a:srgbClr val="000000"/>
                </a:solidFill>
              </a:rPr>
              <a:t>2 page Information Sheet linked to webinar  </a:t>
            </a:r>
          </a:p>
          <a:p>
            <a:r>
              <a:rPr lang="en-US" sz="2800" dirty="0">
                <a:solidFill>
                  <a:srgbClr val="000000"/>
                </a:solidFill>
              </a:rPr>
              <a:t>Tool Kits</a:t>
            </a:r>
          </a:p>
          <a:p>
            <a:r>
              <a:rPr lang="en-US" sz="2800" dirty="0">
                <a:solidFill>
                  <a:srgbClr val="000000"/>
                </a:solidFill>
              </a:rPr>
              <a:t>In-Depth Webinars</a:t>
            </a:r>
          </a:p>
          <a:p>
            <a:endParaRPr lang="en-US" dirty="0"/>
          </a:p>
        </p:txBody>
      </p:sp>
      <p:sp>
        <p:nvSpPr>
          <p:cNvPr id="6" name="Slide Number Placeholder 5"/>
          <p:cNvSpPr>
            <a:spLocks noGrp="1"/>
          </p:cNvSpPr>
          <p:nvPr>
            <p:ph type="sldNum" sz="quarter" idx="4294967295"/>
          </p:nvPr>
        </p:nvSpPr>
        <p:spPr>
          <a:xfrm>
            <a:off x="11250348" y="301531"/>
            <a:ext cx="554038" cy="365125"/>
          </a:xfrm>
        </p:spPr>
        <p:txBody>
          <a:bodyPr/>
          <a:lstStyle/>
          <a:p>
            <a:pPr defTabSz="457200"/>
            <a:fld id="{82D8C377-218E-9740-8989-D3B3F2A4A5C9}" type="slidenum">
              <a:rPr lang="en-US">
                <a:solidFill>
                  <a:prstClr val="white"/>
                </a:solidFill>
                <a:latin typeface="Rockwell"/>
              </a:rPr>
              <a:pPr defTabSz="457200"/>
              <a:t>35</a:t>
            </a:fld>
            <a:endParaRPr lang="en-US" dirty="0">
              <a:solidFill>
                <a:prstClr val="white"/>
              </a:solidFill>
              <a:latin typeface="Rockwell"/>
            </a:endParaRPr>
          </a:p>
        </p:txBody>
      </p:sp>
      <p:pic>
        <p:nvPicPr>
          <p:cNvPr id="4" name="Picture 3" descr="Toolbox with the words Toolkit below it."/>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300180" y="3429000"/>
            <a:ext cx="3227187" cy="3227187"/>
          </a:xfrm>
          <a:prstGeom prst="ellipse">
            <a:avLst/>
          </a:prstGeom>
          <a:solidFill>
            <a:schemeClr val="bg1"/>
          </a:solidFill>
          <a:ln>
            <a:noFill/>
          </a:ln>
          <a:effectLst>
            <a:softEdge rad="112500"/>
          </a:effectLst>
        </p:spPr>
      </p:pic>
    </p:spTree>
    <p:extLst>
      <p:ext uri="{BB962C8B-B14F-4D97-AF65-F5344CB8AC3E}">
        <p14:creationId xmlns:p14="http://schemas.microsoft.com/office/powerpoint/2010/main" val="18912858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73779"/>
                </a:solidFill>
              </a:rPr>
              <a:t>For More Information</a:t>
            </a:r>
          </a:p>
        </p:txBody>
      </p:sp>
      <p:sp>
        <p:nvSpPr>
          <p:cNvPr id="3" name="Content Placeholder 2"/>
          <p:cNvSpPr>
            <a:spLocks noGrp="1"/>
          </p:cNvSpPr>
          <p:nvPr>
            <p:ph idx="1"/>
          </p:nvPr>
        </p:nvSpPr>
        <p:spPr>
          <a:xfrm>
            <a:off x="664633" y="1644316"/>
            <a:ext cx="10075084" cy="4144963"/>
          </a:xfrm>
        </p:spPr>
        <p:txBody>
          <a:bodyPr>
            <a:normAutofit/>
          </a:bodyPr>
          <a:lstStyle/>
          <a:p>
            <a:r>
              <a:rPr lang="en-US" sz="2800" dirty="0">
                <a:solidFill>
                  <a:srgbClr val="000000"/>
                </a:solidFill>
              </a:rPr>
              <a:t>Georgia </a:t>
            </a:r>
            <a:r>
              <a:rPr lang="mr-IN" sz="2800" dirty="0">
                <a:solidFill>
                  <a:srgbClr val="000000"/>
                </a:solidFill>
              </a:rPr>
              <a:t>–</a:t>
            </a:r>
            <a:r>
              <a:rPr lang="en-US" sz="2800" dirty="0">
                <a:solidFill>
                  <a:srgbClr val="000000"/>
                </a:solidFill>
              </a:rPr>
              <a:t> Lee Bryan - </a:t>
            </a:r>
            <a:r>
              <a:rPr lang="en-US" sz="2800" dirty="0">
                <a:solidFill>
                  <a:schemeClr val="accent1"/>
                </a:solidFill>
              </a:rPr>
              <a:t>Lee.Bryan@gvs.ga.gov </a:t>
            </a:r>
          </a:p>
          <a:p>
            <a:r>
              <a:rPr lang="en-US" sz="2800" dirty="0">
                <a:solidFill>
                  <a:srgbClr val="000000"/>
                </a:solidFill>
              </a:rPr>
              <a:t>Kentucky </a:t>
            </a:r>
            <a:r>
              <a:rPr lang="mr-IN" sz="2800" dirty="0">
                <a:solidFill>
                  <a:srgbClr val="000000"/>
                </a:solidFill>
              </a:rPr>
              <a:t>–</a:t>
            </a:r>
            <a:r>
              <a:rPr lang="en-US" sz="2800" dirty="0">
                <a:solidFill>
                  <a:srgbClr val="000000"/>
                </a:solidFill>
              </a:rPr>
              <a:t> Helga Gilbert - </a:t>
            </a:r>
            <a:r>
              <a:rPr lang="en-US" sz="2800" dirty="0">
                <a:solidFill>
                  <a:schemeClr val="accent1"/>
                </a:solidFill>
              </a:rPr>
              <a:t>Helga.Gilbert@ky.gov</a:t>
            </a:r>
          </a:p>
          <a:p>
            <a:r>
              <a:rPr lang="en-US" sz="2800" dirty="0">
                <a:solidFill>
                  <a:srgbClr val="000000"/>
                </a:solidFill>
              </a:rPr>
              <a:t>Nebraska </a:t>
            </a:r>
            <a:r>
              <a:rPr lang="mr-IN" sz="2800" dirty="0">
                <a:solidFill>
                  <a:srgbClr val="000000"/>
                </a:solidFill>
              </a:rPr>
              <a:t>–</a:t>
            </a:r>
            <a:r>
              <a:rPr lang="en-US" sz="2800" dirty="0">
                <a:solidFill>
                  <a:srgbClr val="000000"/>
                </a:solidFill>
              </a:rPr>
              <a:t> Janet </a:t>
            </a:r>
            <a:r>
              <a:rPr lang="en-US" sz="2800" dirty="0" err="1">
                <a:solidFill>
                  <a:srgbClr val="000000"/>
                </a:solidFill>
              </a:rPr>
              <a:t>Drudik</a:t>
            </a:r>
            <a:r>
              <a:rPr lang="en-US" sz="2800" dirty="0">
                <a:solidFill>
                  <a:srgbClr val="000000"/>
                </a:solidFill>
              </a:rPr>
              <a:t> - </a:t>
            </a:r>
            <a:r>
              <a:rPr lang="en-US" sz="2800" dirty="0">
                <a:solidFill>
                  <a:schemeClr val="accent1"/>
                </a:solidFill>
              </a:rPr>
              <a:t>Janet.Drudik@nebraska.gov</a:t>
            </a:r>
          </a:p>
          <a:p>
            <a:r>
              <a:rPr lang="en-US" sz="2800" dirty="0">
                <a:solidFill>
                  <a:srgbClr val="000000"/>
                </a:solidFill>
              </a:rPr>
              <a:t>Virginia </a:t>
            </a:r>
            <a:r>
              <a:rPr lang="mr-IN" sz="2800" dirty="0">
                <a:solidFill>
                  <a:srgbClr val="000000"/>
                </a:solidFill>
              </a:rPr>
              <a:t>–</a:t>
            </a:r>
            <a:r>
              <a:rPr lang="en-US" sz="2800" dirty="0">
                <a:solidFill>
                  <a:srgbClr val="000000"/>
                </a:solidFill>
              </a:rPr>
              <a:t> Kate </a:t>
            </a:r>
            <a:r>
              <a:rPr lang="en-US" sz="2800" dirty="0" err="1">
                <a:solidFill>
                  <a:srgbClr val="000000"/>
                </a:solidFill>
              </a:rPr>
              <a:t>Kaegi</a:t>
            </a:r>
            <a:r>
              <a:rPr lang="en-US" sz="2800" dirty="0">
                <a:solidFill>
                  <a:srgbClr val="000000"/>
                </a:solidFill>
              </a:rPr>
              <a:t> - </a:t>
            </a:r>
            <a:r>
              <a:rPr lang="en-US" sz="2800" dirty="0">
                <a:solidFill>
                  <a:schemeClr val="accent1"/>
                </a:solidFill>
              </a:rPr>
              <a:t>Kate.Kaegi@dars.virginia.gov</a:t>
            </a:r>
          </a:p>
        </p:txBody>
      </p:sp>
      <p:sp>
        <p:nvSpPr>
          <p:cNvPr id="5" name="Slide Number Placeholder 4"/>
          <p:cNvSpPr>
            <a:spLocks noGrp="1"/>
          </p:cNvSpPr>
          <p:nvPr>
            <p:ph type="sldNum" sz="quarter" idx="4294967295"/>
          </p:nvPr>
        </p:nvSpPr>
        <p:spPr>
          <a:xfrm>
            <a:off x="11250348" y="301531"/>
            <a:ext cx="554038" cy="365125"/>
          </a:xfrm>
        </p:spPr>
        <p:txBody>
          <a:bodyPr/>
          <a:lstStyle/>
          <a:p>
            <a:pPr defTabSz="457200"/>
            <a:fld id="{82D8C377-218E-9740-8989-D3B3F2A4A5C9}" type="slidenum">
              <a:rPr lang="en-US">
                <a:solidFill>
                  <a:prstClr val="white"/>
                </a:solidFill>
                <a:latin typeface="Rockwell"/>
              </a:rPr>
              <a:pPr defTabSz="457200"/>
              <a:t>36</a:t>
            </a:fld>
            <a:endParaRPr lang="en-US" dirty="0">
              <a:solidFill>
                <a:prstClr val="white"/>
              </a:solidFill>
              <a:latin typeface="Rockwell"/>
            </a:endParaRPr>
          </a:p>
        </p:txBody>
      </p:sp>
    </p:spTree>
    <p:extLst>
      <p:ext uri="{BB962C8B-B14F-4D97-AF65-F5344CB8AC3E}">
        <p14:creationId xmlns:p14="http://schemas.microsoft.com/office/powerpoint/2010/main" val="24682614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D986D-875D-4496-A6DE-4C44A2FCDCBE}"/>
              </a:ext>
            </a:extLst>
          </p:cNvPr>
          <p:cNvSpPr>
            <a:spLocks noGrp="1"/>
          </p:cNvSpPr>
          <p:nvPr>
            <p:ph type="ctrTitle"/>
          </p:nvPr>
        </p:nvSpPr>
        <p:spPr>
          <a:xfrm>
            <a:off x="385011" y="4624668"/>
            <a:ext cx="11400589" cy="933450"/>
          </a:xfrm>
        </p:spPr>
        <p:txBody>
          <a:bodyPr>
            <a:noAutofit/>
          </a:bodyPr>
          <a:lstStyle/>
          <a:p>
            <a:pPr algn="ctr"/>
            <a:r>
              <a:rPr lang="en-US" sz="4400" dirty="0"/>
              <a:t>Thank you!</a:t>
            </a:r>
          </a:p>
        </p:txBody>
      </p:sp>
    </p:spTree>
    <p:extLst>
      <p:ext uri="{BB962C8B-B14F-4D97-AF65-F5344CB8AC3E}">
        <p14:creationId xmlns:p14="http://schemas.microsoft.com/office/powerpoint/2010/main" val="1247249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73779"/>
                </a:solidFill>
              </a:rPr>
              <a:t>CPID - Background</a:t>
            </a:r>
          </a:p>
        </p:txBody>
      </p:sp>
      <p:sp>
        <p:nvSpPr>
          <p:cNvPr id="3" name="Content Placeholder 2"/>
          <p:cNvSpPr>
            <a:spLocks noGrp="1"/>
          </p:cNvSpPr>
          <p:nvPr>
            <p:ph idx="1"/>
          </p:nvPr>
        </p:nvSpPr>
        <p:spPr>
          <a:xfrm>
            <a:off x="664633" y="1453453"/>
            <a:ext cx="10075084" cy="4849941"/>
          </a:xfrm>
        </p:spPr>
        <p:txBody>
          <a:bodyPr>
            <a:normAutofit lnSpcReduction="10000"/>
          </a:bodyPr>
          <a:lstStyle/>
          <a:p>
            <a:r>
              <a:rPr lang="en-US" sz="2400" dirty="0">
                <a:solidFill>
                  <a:srgbClr val="000000"/>
                </a:solidFill>
              </a:rPr>
              <a:t>Grant funding was awarded to 4 state vocational rehabilitation agencies.</a:t>
            </a:r>
          </a:p>
          <a:p>
            <a:r>
              <a:rPr lang="en-US" sz="2400" dirty="0">
                <a:solidFill>
                  <a:srgbClr val="000000"/>
                </a:solidFill>
              </a:rPr>
              <a:t>Each agency was essentially tasked with answering the same question: </a:t>
            </a:r>
            <a:r>
              <a:rPr lang="en-US" sz="2400" b="1" i="1" dirty="0">
                <a:solidFill>
                  <a:srgbClr val="000000"/>
                </a:solidFill>
              </a:rPr>
              <a:t>‘Can you demonstrate how to use a career pathways model within VR?’ </a:t>
            </a:r>
          </a:p>
          <a:p>
            <a:r>
              <a:rPr lang="en-US" sz="2400" dirty="0">
                <a:solidFill>
                  <a:srgbClr val="000000"/>
                </a:solidFill>
              </a:rPr>
              <a:t>All projects used the same WIOA building blocks</a:t>
            </a:r>
            <a:r>
              <a:rPr lang="en-US" dirty="0">
                <a:solidFill>
                  <a:srgbClr val="000000"/>
                </a:solidFill>
              </a:rPr>
              <a:t> </a:t>
            </a:r>
          </a:p>
          <a:p>
            <a:pPr lvl="1"/>
            <a:r>
              <a:rPr lang="en-US" sz="2000" dirty="0">
                <a:solidFill>
                  <a:srgbClr val="000000"/>
                </a:solidFill>
              </a:rPr>
              <a:t>WIOA definition</a:t>
            </a:r>
          </a:p>
          <a:p>
            <a:pPr lvl="1"/>
            <a:r>
              <a:rPr lang="en-US" sz="2000" dirty="0">
                <a:solidFill>
                  <a:srgbClr val="000000"/>
                </a:solidFill>
              </a:rPr>
              <a:t>Skills and education </a:t>
            </a:r>
          </a:p>
          <a:p>
            <a:pPr lvl="1"/>
            <a:r>
              <a:rPr lang="en-US" sz="2000" dirty="0">
                <a:solidFill>
                  <a:srgbClr val="000000"/>
                </a:solidFill>
              </a:rPr>
              <a:t>Workforce partners </a:t>
            </a:r>
          </a:p>
          <a:p>
            <a:pPr lvl="1"/>
            <a:r>
              <a:rPr lang="en-US" sz="2000" dirty="0">
                <a:solidFill>
                  <a:srgbClr val="000000"/>
                </a:solidFill>
              </a:rPr>
              <a:t>Career counseling, etc. </a:t>
            </a:r>
          </a:p>
          <a:p>
            <a:pPr marL="228600" lvl="1" indent="0">
              <a:buNone/>
            </a:pPr>
            <a:r>
              <a:rPr lang="en-US" sz="2000" dirty="0">
                <a:solidFill>
                  <a:srgbClr val="000000"/>
                </a:solidFill>
              </a:rPr>
              <a:t>Those building blocks are apparent in the structuring and prioritization used by the projects, but there are 4 distinct projects in the end.</a:t>
            </a:r>
          </a:p>
          <a:p>
            <a:endParaRPr lang="en-US" dirty="0"/>
          </a:p>
        </p:txBody>
      </p:sp>
      <p:sp>
        <p:nvSpPr>
          <p:cNvPr id="5" name="Slide Number Placeholder 4"/>
          <p:cNvSpPr>
            <a:spLocks noGrp="1"/>
          </p:cNvSpPr>
          <p:nvPr>
            <p:ph type="sldNum" sz="quarter" idx="4294967295"/>
          </p:nvPr>
        </p:nvSpPr>
        <p:spPr>
          <a:xfrm>
            <a:off x="11250348" y="301531"/>
            <a:ext cx="554038" cy="365125"/>
          </a:xfrm>
        </p:spPr>
        <p:txBody>
          <a:bodyPr/>
          <a:lstStyle/>
          <a:p>
            <a:pPr defTabSz="457200"/>
            <a:fld id="{82D8C377-218E-9740-8989-D3B3F2A4A5C9}" type="slidenum">
              <a:rPr lang="en-US">
                <a:solidFill>
                  <a:prstClr val="white"/>
                </a:solidFill>
                <a:latin typeface="Rockwell"/>
              </a:rPr>
              <a:pPr defTabSz="457200"/>
              <a:t>4</a:t>
            </a:fld>
            <a:endParaRPr lang="en-US" dirty="0">
              <a:solidFill>
                <a:prstClr val="white"/>
              </a:solidFill>
              <a:latin typeface="Rockwell"/>
            </a:endParaRPr>
          </a:p>
        </p:txBody>
      </p:sp>
    </p:spTree>
    <p:extLst>
      <p:ext uri="{BB962C8B-B14F-4D97-AF65-F5344CB8AC3E}">
        <p14:creationId xmlns:p14="http://schemas.microsoft.com/office/powerpoint/2010/main" val="1424113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73779"/>
                </a:solidFill>
              </a:rPr>
              <a:t>Today’s Presenters</a:t>
            </a:r>
          </a:p>
        </p:txBody>
      </p:sp>
      <p:sp>
        <p:nvSpPr>
          <p:cNvPr id="3" name="Content Placeholder 2"/>
          <p:cNvSpPr>
            <a:spLocks noGrp="1"/>
          </p:cNvSpPr>
          <p:nvPr>
            <p:ph idx="1"/>
          </p:nvPr>
        </p:nvSpPr>
        <p:spPr>
          <a:xfrm>
            <a:off x="664633" y="1353136"/>
            <a:ext cx="8914155" cy="4144963"/>
          </a:xfrm>
        </p:spPr>
        <p:txBody>
          <a:bodyPr>
            <a:normAutofit/>
          </a:bodyPr>
          <a:lstStyle/>
          <a:p>
            <a:r>
              <a:rPr lang="en-US" sz="2800" dirty="0">
                <a:solidFill>
                  <a:srgbClr val="000000"/>
                </a:solidFill>
              </a:rPr>
              <a:t>Lee Bryan, Career Pathways for Georgia</a:t>
            </a:r>
          </a:p>
          <a:p>
            <a:r>
              <a:rPr lang="it-IT" sz="2800" dirty="0">
                <a:solidFill>
                  <a:srgbClr val="000000"/>
                </a:solidFill>
              </a:rPr>
              <a:t>Helga Gilbert, </a:t>
            </a:r>
            <a:r>
              <a:rPr lang="en-US" sz="2800" dirty="0">
                <a:solidFill>
                  <a:srgbClr val="000000"/>
                </a:solidFill>
              </a:rPr>
              <a:t>Kentucky’s Project CASE</a:t>
            </a:r>
            <a:endParaRPr lang="it-IT" sz="2800" dirty="0">
              <a:solidFill>
                <a:srgbClr val="000000"/>
              </a:solidFill>
            </a:endParaRPr>
          </a:p>
          <a:p>
            <a:r>
              <a:rPr lang="it-IT" sz="2800" dirty="0">
                <a:solidFill>
                  <a:srgbClr val="000000"/>
                </a:solidFill>
              </a:rPr>
              <a:t>Janet Drudik, </a:t>
            </a:r>
            <a:r>
              <a:rPr lang="en-US" sz="2800" dirty="0">
                <a:solidFill>
                  <a:srgbClr val="000000"/>
                </a:solidFill>
              </a:rPr>
              <a:t>Nebraska’s VR Career Pathway Advancement Project (CPAP)</a:t>
            </a:r>
            <a:endParaRPr lang="it-IT" sz="2800" dirty="0">
              <a:solidFill>
                <a:srgbClr val="000000"/>
              </a:solidFill>
            </a:endParaRPr>
          </a:p>
          <a:p>
            <a:r>
              <a:rPr lang="it-IT" sz="2800" dirty="0">
                <a:solidFill>
                  <a:srgbClr val="000000"/>
                </a:solidFill>
              </a:rPr>
              <a:t>Kate Kaegi, </a:t>
            </a:r>
            <a:r>
              <a:rPr lang="en-US" sz="2800" dirty="0">
                <a:solidFill>
                  <a:srgbClr val="000000"/>
                </a:solidFill>
              </a:rPr>
              <a:t>Virginia’s Career Pathways for Individuals with Disabilities</a:t>
            </a:r>
          </a:p>
          <a:p>
            <a:endParaRPr lang="en-US" dirty="0"/>
          </a:p>
        </p:txBody>
      </p:sp>
      <p:pic>
        <p:nvPicPr>
          <p:cNvPr id="9" name="Picture 8" descr="Project C.A.S.E. 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64633" y="5181934"/>
            <a:ext cx="2103120" cy="1145256"/>
          </a:xfrm>
          <a:prstGeom prst="rect">
            <a:avLst/>
          </a:prstGeom>
        </p:spPr>
      </p:pic>
      <p:pic>
        <p:nvPicPr>
          <p:cNvPr id="5" name="Picture 4" descr="Career Pathway Advancement Project (CPAP) logo"/>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37286" y="5534364"/>
            <a:ext cx="2099734" cy="807231"/>
          </a:xfrm>
          <a:prstGeom prst="rect">
            <a:avLst/>
          </a:prstGeom>
        </p:spPr>
      </p:pic>
      <p:pic>
        <p:nvPicPr>
          <p:cNvPr id="7" name="Picture 6" descr="Career Pathways for Individuals with Disabilities logo"/>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610574" y="5451395"/>
            <a:ext cx="2103120" cy="899704"/>
          </a:xfrm>
          <a:prstGeom prst="rect">
            <a:avLst/>
          </a:prstGeom>
        </p:spPr>
      </p:pic>
      <p:pic>
        <p:nvPicPr>
          <p:cNvPr id="8" name="Picture 7" descr="Georgia Vocational Rehabilitation Agency (GVRA) logo "/>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578788" y="4670570"/>
            <a:ext cx="1524000" cy="1914144"/>
          </a:xfrm>
          <a:prstGeom prst="rect">
            <a:avLst/>
          </a:prstGeom>
        </p:spPr>
      </p:pic>
      <p:sp>
        <p:nvSpPr>
          <p:cNvPr id="6" name="Slide Number Placeholder 5"/>
          <p:cNvSpPr>
            <a:spLocks noGrp="1"/>
          </p:cNvSpPr>
          <p:nvPr>
            <p:ph type="sldNum" sz="quarter" idx="4294967295"/>
          </p:nvPr>
        </p:nvSpPr>
        <p:spPr>
          <a:xfrm>
            <a:off x="11250348" y="301531"/>
            <a:ext cx="554038" cy="365125"/>
          </a:xfrm>
        </p:spPr>
        <p:txBody>
          <a:bodyPr/>
          <a:lstStyle/>
          <a:p>
            <a:pPr defTabSz="457200"/>
            <a:fld id="{82D8C377-218E-9740-8989-D3B3F2A4A5C9}" type="slidenum">
              <a:rPr lang="en-US">
                <a:solidFill>
                  <a:prstClr val="white"/>
                </a:solidFill>
                <a:latin typeface="Rockwell"/>
              </a:rPr>
              <a:pPr defTabSz="457200"/>
              <a:t>5</a:t>
            </a:fld>
            <a:endParaRPr lang="en-US" dirty="0">
              <a:solidFill>
                <a:prstClr val="white"/>
              </a:solidFill>
              <a:latin typeface="Rockwell"/>
            </a:endParaRPr>
          </a:p>
        </p:txBody>
      </p:sp>
    </p:spTree>
    <p:extLst>
      <p:ext uri="{BB962C8B-B14F-4D97-AF65-F5344CB8AC3E}">
        <p14:creationId xmlns:p14="http://schemas.microsoft.com/office/powerpoint/2010/main" val="1556679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0" y="3124201"/>
            <a:ext cx="6513095" cy="1362075"/>
          </a:xfrm>
        </p:spPr>
        <p:txBody>
          <a:bodyPr>
            <a:normAutofit/>
          </a:bodyPr>
          <a:lstStyle/>
          <a:p>
            <a:r>
              <a:rPr lang="en-US" sz="3600" dirty="0"/>
              <a:t>CPID PROJECTS </a:t>
            </a:r>
            <a:r>
              <a:rPr lang="mr-IN" sz="3600" dirty="0"/>
              <a:t>–</a:t>
            </a:r>
            <a:r>
              <a:rPr lang="en-US" sz="3600" dirty="0"/>
              <a:t> Important Related Constructs </a:t>
            </a:r>
          </a:p>
        </p:txBody>
      </p:sp>
      <p:sp>
        <p:nvSpPr>
          <p:cNvPr id="3" name="Slide Number Placeholder 2"/>
          <p:cNvSpPr>
            <a:spLocks noGrp="1"/>
          </p:cNvSpPr>
          <p:nvPr>
            <p:ph type="sldNum" sz="quarter" idx="4294967295"/>
          </p:nvPr>
        </p:nvSpPr>
        <p:spPr>
          <a:xfrm>
            <a:off x="11145253" y="313195"/>
            <a:ext cx="554038" cy="365125"/>
          </a:xfrm>
        </p:spPr>
        <p:txBody>
          <a:bodyPr/>
          <a:lstStyle/>
          <a:p>
            <a:pPr defTabSz="457200"/>
            <a:fld id="{82D8C377-218E-9740-8989-D3B3F2A4A5C9}" type="slidenum">
              <a:rPr lang="en-US">
                <a:solidFill>
                  <a:prstClr val="white"/>
                </a:solidFill>
                <a:latin typeface="Rockwell"/>
              </a:rPr>
              <a:pPr defTabSz="457200"/>
              <a:t>6</a:t>
            </a:fld>
            <a:endParaRPr lang="en-US" dirty="0">
              <a:solidFill>
                <a:prstClr val="white"/>
              </a:solidFill>
              <a:latin typeface="Rockwell"/>
            </a:endParaRPr>
          </a:p>
        </p:txBody>
      </p:sp>
    </p:spTree>
    <p:extLst>
      <p:ext uri="{BB962C8B-B14F-4D97-AF65-F5344CB8AC3E}">
        <p14:creationId xmlns:p14="http://schemas.microsoft.com/office/powerpoint/2010/main" val="3080465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73779"/>
                </a:solidFill>
              </a:rPr>
              <a:t>Targeted Occupational Clusters</a:t>
            </a:r>
          </a:p>
        </p:txBody>
      </p:sp>
      <p:sp>
        <p:nvSpPr>
          <p:cNvPr id="6" name="Content Placeholder 2" descr="Manufacturing: Kentucky, Nebraska, Virginia, Georgia"/>
          <p:cNvSpPr txBox="1">
            <a:spLocks/>
          </p:cNvSpPr>
          <p:nvPr/>
        </p:nvSpPr>
        <p:spPr>
          <a:xfrm>
            <a:off x="2087935" y="1337696"/>
            <a:ext cx="7093580" cy="88580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pPr marL="0" indent="0" algn="ctr">
              <a:buClr>
                <a:srgbClr val="073779"/>
              </a:buClr>
              <a:buNone/>
            </a:pPr>
            <a:r>
              <a:rPr lang="en-US" sz="2600" dirty="0">
                <a:solidFill>
                  <a:srgbClr val="000000"/>
                </a:solidFill>
                <a:latin typeface="Rockwell"/>
              </a:rPr>
              <a:t>Manufacturing:</a:t>
            </a:r>
          </a:p>
          <a:p>
            <a:pPr marL="0" indent="0" algn="ctr">
              <a:buClr>
                <a:srgbClr val="073779"/>
              </a:buClr>
              <a:buNone/>
            </a:pPr>
            <a:r>
              <a:rPr lang="en-US" sz="2200" dirty="0">
                <a:solidFill>
                  <a:srgbClr val="000000"/>
                </a:solidFill>
                <a:latin typeface="Rockwell"/>
              </a:rPr>
              <a:t>Kentucky, Nebraska, Virginia, Georgia</a:t>
            </a:r>
          </a:p>
        </p:txBody>
      </p:sp>
      <p:sp>
        <p:nvSpPr>
          <p:cNvPr id="20" name="Content Placeholder 2" descr="Healthcare, Information Technology:&#10;Kentucky, Nebraska, Virginia&#10;"/>
          <p:cNvSpPr txBox="1">
            <a:spLocks/>
          </p:cNvSpPr>
          <p:nvPr/>
        </p:nvSpPr>
        <p:spPr>
          <a:xfrm>
            <a:off x="2059133" y="2381615"/>
            <a:ext cx="7093580" cy="88580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pPr marL="0" indent="0" algn="ctr">
              <a:buClr>
                <a:srgbClr val="073779"/>
              </a:buClr>
              <a:buNone/>
            </a:pPr>
            <a:r>
              <a:rPr lang="en-US" sz="2600" dirty="0">
                <a:solidFill>
                  <a:srgbClr val="000000"/>
                </a:solidFill>
                <a:latin typeface="Rockwell"/>
              </a:rPr>
              <a:t>Healthcare, Information Technology:</a:t>
            </a:r>
          </a:p>
          <a:p>
            <a:pPr marL="0" indent="0" algn="ctr">
              <a:buClr>
                <a:srgbClr val="073779"/>
              </a:buClr>
              <a:buNone/>
            </a:pPr>
            <a:r>
              <a:rPr lang="en-US" dirty="0">
                <a:solidFill>
                  <a:srgbClr val="000000"/>
                </a:solidFill>
                <a:latin typeface="Rockwell"/>
              </a:rPr>
              <a:t>Kentucky, Nebraska, Virginia</a:t>
            </a:r>
          </a:p>
        </p:txBody>
      </p:sp>
      <p:sp>
        <p:nvSpPr>
          <p:cNvPr id="19" name="Content Placeholder 2" descr="Transportation, Distribution, Logistics (TDL): &#10;Nebraska, Virginia&#10;"/>
          <p:cNvSpPr txBox="1">
            <a:spLocks/>
          </p:cNvSpPr>
          <p:nvPr/>
        </p:nvSpPr>
        <p:spPr>
          <a:xfrm>
            <a:off x="2145805" y="3367774"/>
            <a:ext cx="6977839" cy="885808"/>
          </a:xfrm>
          <a:prstGeom prst="rect">
            <a:avLst/>
          </a:prstGeom>
          <a:noFill/>
        </p:spPr>
        <p:txBody>
          <a:bodyPr vert="horz" lIns="91440" tIns="45720" rIns="91440" bIns="45720" rtlCol="0">
            <a:normAutofit fontScale="92500" lnSpcReduction="20000"/>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pPr marL="0" indent="0" algn="ctr">
              <a:buClr>
                <a:srgbClr val="073779"/>
              </a:buClr>
              <a:buNone/>
            </a:pPr>
            <a:r>
              <a:rPr lang="en-US" sz="2600" dirty="0">
                <a:solidFill>
                  <a:srgbClr val="000000"/>
                </a:solidFill>
                <a:latin typeface="Rockwell"/>
              </a:rPr>
              <a:t>Transportation, Distribution, Logistics (TDL):</a:t>
            </a:r>
          </a:p>
          <a:p>
            <a:pPr marL="0" indent="0" algn="ctr">
              <a:buClr>
                <a:srgbClr val="073779"/>
              </a:buClr>
              <a:buNone/>
            </a:pPr>
            <a:r>
              <a:rPr lang="en-US" dirty="0">
                <a:solidFill>
                  <a:srgbClr val="000000"/>
                </a:solidFill>
                <a:latin typeface="Rockwell"/>
              </a:rPr>
              <a:t>Nebraska, Virginia</a:t>
            </a:r>
          </a:p>
        </p:txBody>
      </p:sp>
      <p:sp>
        <p:nvSpPr>
          <p:cNvPr id="18" name="Content Placeholder 2" descr="Architecture/Construction:&#10;Nebraska&#10;"/>
          <p:cNvSpPr txBox="1">
            <a:spLocks/>
          </p:cNvSpPr>
          <p:nvPr/>
        </p:nvSpPr>
        <p:spPr>
          <a:xfrm>
            <a:off x="2087935" y="4380143"/>
            <a:ext cx="7093580" cy="88580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pPr marL="0" indent="0" algn="ctr">
              <a:buClr>
                <a:srgbClr val="073779"/>
              </a:buClr>
              <a:buNone/>
            </a:pPr>
            <a:r>
              <a:rPr lang="en-US" sz="2600" dirty="0">
                <a:solidFill>
                  <a:srgbClr val="000000"/>
                </a:solidFill>
                <a:latin typeface="Rockwell"/>
              </a:rPr>
              <a:t>Architecture/Construction:</a:t>
            </a:r>
          </a:p>
          <a:p>
            <a:pPr marL="0" indent="0" algn="ctr">
              <a:buClr>
                <a:srgbClr val="073779"/>
              </a:buClr>
              <a:buNone/>
            </a:pPr>
            <a:r>
              <a:rPr lang="en-US" sz="2200" dirty="0">
                <a:solidFill>
                  <a:srgbClr val="000000"/>
                </a:solidFill>
                <a:latin typeface="Rockwell"/>
              </a:rPr>
              <a:t>Nebraska</a:t>
            </a:r>
          </a:p>
        </p:txBody>
      </p:sp>
      <p:sp>
        <p:nvSpPr>
          <p:cNvPr id="16" name="Content Placeholder 2" descr="Auto Mechanics and Welding:  &#10;Virginia&#10;"/>
          <p:cNvSpPr txBox="1">
            <a:spLocks/>
          </p:cNvSpPr>
          <p:nvPr/>
        </p:nvSpPr>
        <p:spPr>
          <a:xfrm>
            <a:off x="2056709" y="5334752"/>
            <a:ext cx="7093580" cy="88580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pPr marL="0" indent="0" algn="ctr">
              <a:buClr>
                <a:srgbClr val="073779"/>
              </a:buClr>
              <a:buNone/>
            </a:pPr>
            <a:r>
              <a:rPr lang="en-US" sz="2600" dirty="0">
                <a:solidFill>
                  <a:prstClr val="black"/>
                </a:solidFill>
                <a:latin typeface="Rockwell"/>
              </a:rPr>
              <a:t>Auto Mechanics and Welding:</a:t>
            </a:r>
          </a:p>
          <a:p>
            <a:pPr marL="0" indent="0" algn="ctr">
              <a:buClr>
                <a:srgbClr val="073779"/>
              </a:buClr>
              <a:buNone/>
            </a:pPr>
            <a:r>
              <a:rPr lang="en-US" sz="2200" dirty="0">
                <a:solidFill>
                  <a:prstClr val="black"/>
                </a:solidFill>
                <a:latin typeface="Rockwell"/>
              </a:rPr>
              <a:t>Virginia</a:t>
            </a:r>
          </a:p>
        </p:txBody>
      </p:sp>
      <p:sp>
        <p:nvSpPr>
          <p:cNvPr id="4" name="Slide Number Placeholder 3"/>
          <p:cNvSpPr>
            <a:spLocks noGrp="1"/>
          </p:cNvSpPr>
          <p:nvPr>
            <p:ph type="sldNum" sz="quarter" idx="4294967295"/>
          </p:nvPr>
        </p:nvSpPr>
        <p:spPr>
          <a:xfrm>
            <a:off x="11250348" y="301531"/>
            <a:ext cx="554037" cy="365125"/>
          </a:xfrm>
        </p:spPr>
        <p:txBody>
          <a:bodyPr/>
          <a:lstStyle/>
          <a:p>
            <a:pPr defTabSz="457200"/>
            <a:fld id="{82D8C377-218E-9740-8989-D3B3F2A4A5C9}" type="slidenum">
              <a:rPr lang="en-US">
                <a:solidFill>
                  <a:prstClr val="white"/>
                </a:solidFill>
                <a:latin typeface="Rockwell"/>
              </a:rPr>
              <a:pPr defTabSz="457200"/>
              <a:t>7</a:t>
            </a:fld>
            <a:endParaRPr lang="en-US" dirty="0">
              <a:solidFill>
                <a:prstClr val="white"/>
              </a:solidFill>
              <a:latin typeface="Rockwell"/>
            </a:endParaRPr>
          </a:p>
        </p:txBody>
      </p:sp>
    </p:spTree>
    <p:extLst>
      <p:ext uri="{BB962C8B-B14F-4D97-AF65-F5344CB8AC3E}">
        <p14:creationId xmlns:p14="http://schemas.microsoft.com/office/powerpoint/2010/main" val="1833816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38B20-0383-3846-93AC-61975F5EFD4F}"/>
              </a:ext>
            </a:extLst>
          </p:cNvPr>
          <p:cNvSpPr>
            <a:spLocks noGrp="1"/>
          </p:cNvSpPr>
          <p:nvPr>
            <p:ph type="title"/>
          </p:nvPr>
        </p:nvSpPr>
        <p:spPr/>
        <p:txBody>
          <a:bodyPr/>
          <a:lstStyle/>
          <a:p>
            <a:r>
              <a:rPr lang="en-US" dirty="0">
                <a:solidFill>
                  <a:srgbClr val="073779"/>
                </a:solidFill>
              </a:rPr>
              <a:t>Credential Attainment</a:t>
            </a:r>
          </a:p>
        </p:txBody>
      </p:sp>
      <p:sp>
        <p:nvSpPr>
          <p:cNvPr id="3" name="Content Placeholder 2">
            <a:extLst>
              <a:ext uri="{FF2B5EF4-FFF2-40B4-BE49-F238E27FC236}">
                <a16:creationId xmlns:a16="http://schemas.microsoft.com/office/drawing/2014/main" id="{6F7C724B-5BC9-B84F-B44F-F5A9AC4B5547}"/>
              </a:ext>
            </a:extLst>
          </p:cNvPr>
          <p:cNvSpPr>
            <a:spLocks noGrp="1"/>
          </p:cNvSpPr>
          <p:nvPr>
            <p:ph idx="1"/>
          </p:nvPr>
        </p:nvSpPr>
        <p:spPr>
          <a:xfrm>
            <a:off x="664633" y="1446752"/>
            <a:ext cx="10075084" cy="3894073"/>
          </a:xfrm>
        </p:spPr>
        <p:txBody>
          <a:bodyPr>
            <a:noAutofit/>
          </a:bodyPr>
          <a:lstStyle/>
          <a:p>
            <a:pPr>
              <a:spcBef>
                <a:spcPts val="0"/>
              </a:spcBef>
            </a:pPr>
            <a:r>
              <a:rPr lang="en-US" dirty="0">
                <a:solidFill>
                  <a:srgbClr val="000000"/>
                </a:solidFill>
              </a:rPr>
              <a:t>Expand the number of students and/or adults with disabilities participating in existing Career Pathways or newly developed Career Pathways.</a:t>
            </a:r>
          </a:p>
          <a:p>
            <a:pPr>
              <a:spcBef>
                <a:spcPts val="0"/>
              </a:spcBef>
            </a:pPr>
            <a:r>
              <a:rPr lang="en-US" dirty="0">
                <a:solidFill>
                  <a:srgbClr val="000000"/>
                </a:solidFill>
              </a:rPr>
              <a:t>Increase the number of credential realized by students and/ or adults with disabilities.</a:t>
            </a:r>
          </a:p>
          <a:p>
            <a:pPr>
              <a:spcBef>
                <a:spcPts val="0"/>
              </a:spcBef>
            </a:pPr>
            <a:r>
              <a:rPr lang="en-US" dirty="0">
                <a:solidFill>
                  <a:srgbClr val="000000"/>
                </a:solidFill>
              </a:rPr>
              <a:t>Ensure the legacy of the grant efforts through staff training and processes to support a VR culture of career development vs. job placement. </a:t>
            </a:r>
          </a:p>
          <a:p>
            <a:pPr>
              <a:spcBef>
                <a:spcPts val="0"/>
              </a:spcBef>
            </a:pPr>
            <a:r>
              <a:rPr lang="en-US" dirty="0">
                <a:solidFill>
                  <a:srgbClr val="000000"/>
                </a:solidFill>
              </a:rPr>
              <a:t>Enhance the role of the Career Pathways Specialists and other VR Transition staff in the integration of best practice case management to sustain a culture of career development within the VR program. </a:t>
            </a:r>
          </a:p>
          <a:p>
            <a:pPr>
              <a:spcBef>
                <a:spcPts val="0"/>
              </a:spcBef>
            </a:pPr>
            <a:r>
              <a:rPr lang="en-US" dirty="0">
                <a:solidFill>
                  <a:srgbClr val="000000"/>
                </a:solidFill>
              </a:rPr>
              <a:t>Aggregate Total of Credentials Obtained = GA – 331; KY – 345; NE – 140; VA – 278. </a:t>
            </a:r>
            <a:endParaRPr lang="en-US" dirty="0"/>
          </a:p>
        </p:txBody>
      </p:sp>
      <p:graphicFrame>
        <p:nvGraphicFramePr>
          <p:cNvPr id="6" name="Content Placeholder 4" descr="Image explaining the role of career pathways specialists and other VR transition staff"/>
          <p:cNvGraphicFramePr>
            <a:graphicFrameLocks/>
          </p:cNvGraphicFramePr>
          <p:nvPr>
            <p:extLst>
              <p:ext uri="{D42A27DB-BD31-4B8C-83A1-F6EECF244321}">
                <p14:modId xmlns:p14="http://schemas.microsoft.com/office/powerpoint/2010/main" val="1780444511"/>
              </p:ext>
            </p:extLst>
          </p:nvPr>
        </p:nvGraphicFramePr>
        <p:xfrm>
          <a:off x="1164438" y="3620143"/>
          <a:ext cx="9075473" cy="37105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4294967295"/>
          </p:nvPr>
        </p:nvSpPr>
        <p:spPr>
          <a:xfrm>
            <a:off x="11250348" y="301531"/>
            <a:ext cx="554038" cy="365125"/>
          </a:xfrm>
        </p:spPr>
        <p:txBody>
          <a:bodyPr/>
          <a:lstStyle/>
          <a:p>
            <a:pPr defTabSz="457200"/>
            <a:fld id="{82D8C377-218E-9740-8989-D3B3F2A4A5C9}" type="slidenum">
              <a:rPr lang="en-US">
                <a:solidFill>
                  <a:prstClr val="white"/>
                </a:solidFill>
                <a:latin typeface="Rockwell"/>
              </a:rPr>
              <a:pPr defTabSz="457200"/>
              <a:t>8</a:t>
            </a:fld>
            <a:endParaRPr lang="en-US" dirty="0">
              <a:solidFill>
                <a:prstClr val="white"/>
              </a:solidFill>
              <a:latin typeface="Rockwell"/>
            </a:endParaRPr>
          </a:p>
        </p:txBody>
      </p:sp>
    </p:spTree>
    <p:extLst>
      <p:ext uri="{BB962C8B-B14F-4D97-AF65-F5344CB8AC3E}">
        <p14:creationId xmlns:p14="http://schemas.microsoft.com/office/powerpoint/2010/main" val="2529567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14CCF-9966-0C4C-AC07-8C9FAE06B23C}"/>
              </a:ext>
            </a:extLst>
          </p:cNvPr>
          <p:cNvSpPr>
            <a:spLocks noGrp="1"/>
          </p:cNvSpPr>
          <p:nvPr>
            <p:ph type="title"/>
          </p:nvPr>
        </p:nvSpPr>
        <p:spPr/>
        <p:txBody>
          <a:bodyPr/>
          <a:lstStyle/>
          <a:p>
            <a:r>
              <a:rPr lang="en-US" dirty="0">
                <a:solidFill>
                  <a:srgbClr val="073779"/>
                </a:solidFill>
              </a:rPr>
              <a:t>Workforce Partners</a:t>
            </a:r>
          </a:p>
        </p:txBody>
      </p:sp>
      <p:sp>
        <p:nvSpPr>
          <p:cNvPr id="3" name="Content Placeholder 2">
            <a:extLst>
              <a:ext uri="{FF2B5EF4-FFF2-40B4-BE49-F238E27FC236}">
                <a16:creationId xmlns:a16="http://schemas.microsoft.com/office/drawing/2014/main" id="{7DA7BFB9-D83A-5A47-8471-76D14F95BB4C}"/>
              </a:ext>
            </a:extLst>
          </p:cNvPr>
          <p:cNvSpPr>
            <a:spLocks noGrp="1"/>
          </p:cNvSpPr>
          <p:nvPr>
            <p:ph idx="1"/>
          </p:nvPr>
        </p:nvSpPr>
        <p:spPr>
          <a:xfrm>
            <a:off x="664633" y="1453453"/>
            <a:ext cx="10075084" cy="4672711"/>
          </a:xfrm>
        </p:spPr>
        <p:txBody>
          <a:bodyPr>
            <a:normAutofit/>
          </a:bodyPr>
          <a:lstStyle/>
          <a:p>
            <a:r>
              <a:rPr lang="en-US" sz="2400" dirty="0">
                <a:solidFill>
                  <a:srgbClr val="000000"/>
                </a:solidFill>
              </a:rPr>
              <a:t>Provide outreach and develop relationships with Workforce Partners from grant inception </a:t>
            </a:r>
          </a:p>
          <a:p>
            <a:r>
              <a:rPr lang="en-US" sz="2400" dirty="0">
                <a:solidFill>
                  <a:srgbClr val="000000"/>
                </a:solidFill>
              </a:rPr>
              <a:t>Co-Enroll Clients – Share business leads through business account managers</a:t>
            </a:r>
          </a:p>
          <a:p>
            <a:r>
              <a:rPr lang="en-US" sz="2400" dirty="0">
                <a:solidFill>
                  <a:srgbClr val="000000"/>
                </a:solidFill>
              </a:rPr>
              <a:t>Planned tours of businesses for WIOA partners</a:t>
            </a:r>
          </a:p>
          <a:p>
            <a:r>
              <a:rPr lang="en-US" sz="2400" dirty="0">
                <a:solidFill>
                  <a:srgbClr val="000000"/>
                </a:solidFill>
              </a:rPr>
              <a:t>Industry specific academies and industry tours</a:t>
            </a:r>
          </a:p>
          <a:p>
            <a:r>
              <a:rPr lang="en-US" sz="2400" dirty="0">
                <a:solidFill>
                  <a:srgbClr val="000000"/>
                </a:solidFill>
              </a:rPr>
              <a:t>Develop relationships with the community colleges. </a:t>
            </a:r>
          </a:p>
          <a:p>
            <a:r>
              <a:rPr lang="en-US" sz="2400" dirty="0">
                <a:solidFill>
                  <a:srgbClr val="000000"/>
                </a:solidFill>
              </a:rPr>
              <a:t>Working closely with Department of Education and Career, Technical and Agricultural Education. </a:t>
            </a:r>
          </a:p>
          <a:p>
            <a:pPr marL="0" indent="0">
              <a:buNone/>
            </a:pPr>
            <a:endParaRPr lang="en-US" dirty="0"/>
          </a:p>
          <a:p>
            <a:pPr marL="0" indent="0">
              <a:buNone/>
            </a:pPr>
            <a:endParaRPr lang="en-US" dirty="0"/>
          </a:p>
          <a:p>
            <a:endParaRPr lang="en-US" dirty="0"/>
          </a:p>
          <a:p>
            <a:endParaRPr lang="en-US" dirty="0"/>
          </a:p>
          <a:p>
            <a:endParaRPr lang="en-US" dirty="0"/>
          </a:p>
          <a:p>
            <a:endParaRPr lang="en-US" dirty="0"/>
          </a:p>
        </p:txBody>
      </p:sp>
      <p:sp>
        <p:nvSpPr>
          <p:cNvPr id="5" name="Slide Number Placeholder 4"/>
          <p:cNvSpPr>
            <a:spLocks noGrp="1"/>
          </p:cNvSpPr>
          <p:nvPr>
            <p:ph type="sldNum" sz="quarter" idx="4294967295"/>
          </p:nvPr>
        </p:nvSpPr>
        <p:spPr>
          <a:xfrm>
            <a:off x="11250348" y="301531"/>
            <a:ext cx="554038" cy="365125"/>
          </a:xfrm>
        </p:spPr>
        <p:txBody>
          <a:bodyPr/>
          <a:lstStyle/>
          <a:p>
            <a:pPr defTabSz="457200"/>
            <a:fld id="{82D8C377-218E-9740-8989-D3B3F2A4A5C9}" type="slidenum">
              <a:rPr lang="en-US">
                <a:solidFill>
                  <a:prstClr val="white"/>
                </a:solidFill>
                <a:latin typeface="Rockwell"/>
              </a:rPr>
              <a:pPr defTabSz="457200"/>
              <a:t>9</a:t>
            </a:fld>
            <a:endParaRPr lang="en-US" dirty="0">
              <a:solidFill>
                <a:prstClr val="white"/>
              </a:solidFill>
              <a:latin typeface="Rockwell"/>
            </a:endParaRPr>
          </a:p>
        </p:txBody>
      </p:sp>
    </p:spTree>
    <p:extLst>
      <p:ext uri="{BB962C8B-B14F-4D97-AF65-F5344CB8AC3E}">
        <p14:creationId xmlns:p14="http://schemas.microsoft.com/office/powerpoint/2010/main" val="4115854644"/>
      </p:ext>
    </p:extLst>
  </p:cSld>
  <p:clrMapOvr>
    <a:masterClrMapping/>
  </p:clrMapOvr>
</p:sld>
</file>

<file path=ppt/theme/theme1.xml><?xml version="1.0" encoding="utf-8"?>
<a:theme xmlns:a="http://schemas.openxmlformats.org/drawingml/2006/main" name="Advantage">
  <a:themeElements>
    <a:clrScheme name="Sky">
      <a:dk1>
        <a:sysClr val="windowText" lastClr="000000"/>
      </a:dk1>
      <a:lt1>
        <a:sysClr val="window" lastClr="FFFFFF"/>
      </a:lt1>
      <a:dk2>
        <a:srgbClr val="1782BF"/>
      </a:dk2>
      <a:lt2>
        <a:srgbClr val="62BCE9"/>
      </a:lt2>
      <a:accent1>
        <a:srgbClr val="073779"/>
      </a:accent1>
      <a:accent2>
        <a:srgbClr val="8FD9FB"/>
      </a:accent2>
      <a:accent3>
        <a:srgbClr val="FFCC00"/>
      </a:accent3>
      <a:accent4>
        <a:srgbClr val="EB6615"/>
      </a:accent4>
      <a:accent5>
        <a:srgbClr val="C76402"/>
      </a:accent5>
      <a:accent6>
        <a:srgbClr val="B523B4"/>
      </a:accent6>
      <a:hlink>
        <a:srgbClr val="FFDE26"/>
      </a:hlink>
      <a:folHlink>
        <a:srgbClr val="DEBE00"/>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FBBA4A992F454D886A34B37161644A" ma:contentTypeVersion="9" ma:contentTypeDescription="Create a new document." ma:contentTypeScope="" ma:versionID="d60595a3ec6cb94a9fcc2bc7c9a1bc81">
  <xsd:schema xmlns:xsd="http://www.w3.org/2001/XMLSchema" xmlns:xs="http://www.w3.org/2001/XMLSchema" xmlns:p="http://schemas.microsoft.com/office/2006/metadata/properties" xmlns:ns2="08c21772-c22a-478d-8fa1-e38c46229dd9" targetNamespace="http://schemas.microsoft.com/office/2006/metadata/properties" ma:root="true" ma:fieldsID="db9328023a3b6faee5979219445a851a" ns2:_="">
    <xsd:import namespace="08c21772-c22a-478d-8fa1-e38c46229dd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c21772-c22a-478d-8fa1-e38c46229d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97A2C46-8081-4D72-960B-6D4EBDD345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c21772-c22a-478d-8fa1-e38c46229d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09E4F3-FAFF-43ED-8EEE-A93A8EF2D4F0}">
  <ds:schemaRefs>
    <ds:schemaRef ds:uri="http://schemas.microsoft.com/sharepoint/v3/contenttype/forms"/>
  </ds:schemaRefs>
</ds:datastoreItem>
</file>

<file path=customXml/itemProps3.xml><?xml version="1.0" encoding="utf-8"?>
<ds:datastoreItem xmlns:ds="http://schemas.openxmlformats.org/officeDocument/2006/customXml" ds:itemID="{C3318E00-FECE-4086-9895-CAE2F33A9A0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389</TotalTime>
  <Words>3370</Words>
  <Application>Microsoft Macintosh PowerPoint</Application>
  <PresentationFormat>Widescreen</PresentationFormat>
  <Paragraphs>396</Paragraphs>
  <Slides>37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Rockwell</vt:lpstr>
      <vt:lpstr>Wingdings</vt:lpstr>
      <vt:lpstr>Advantage</vt:lpstr>
      <vt:lpstr>Career Pathways for Individuals with Disabilities (CPID)</vt:lpstr>
      <vt:lpstr>Today’s Objectives</vt:lpstr>
      <vt:lpstr>Purpose - CPID Model Demonstration Projects</vt:lpstr>
      <vt:lpstr>CPID - Background</vt:lpstr>
      <vt:lpstr>Today’s Presenters</vt:lpstr>
      <vt:lpstr>CPID PROJECTS – Important Related Constructs </vt:lpstr>
      <vt:lpstr>Targeted Occupational Clusters</vt:lpstr>
      <vt:lpstr>Credential Attainment</vt:lpstr>
      <vt:lpstr>Workforce Partners</vt:lpstr>
      <vt:lpstr>Business</vt:lpstr>
      <vt:lpstr>Apprenticeships, Customized Employment</vt:lpstr>
      <vt:lpstr>Internal Agency Operations</vt:lpstr>
      <vt:lpstr>Distinctive Features</vt:lpstr>
      <vt:lpstr>Outcomes, Systems Change, and Sustainability: Each state’s story</vt:lpstr>
      <vt:lpstr>Career Pathways for Georgia and the Continuum of VR Services</vt:lpstr>
      <vt:lpstr>Career Pathways for Georgia (1 of 3)</vt:lpstr>
      <vt:lpstr>Career Pathways for Georgia (2 of 3)</vt:lpstr>
      <vt:lpstr>Career Pathways for Georgia (3 of 3)</vt:lpstr>
      <vt:lpstr>Kentucky</vt:lpstr>
      <vt:lpstr>Kentucky CPID (1 of 3)</vt:lpstr>
      <vt:lpstr>Kentucky CPID (2 of 3)</vt:lpstr>
      <vt:lpstr>Jonathan’s Career Pathway</vt:lpstr>
      <vt:lpstr>Kentucky CPID (3 of 3)  </vt:lpstr>
      <vt:lpstr>Nebraska</vt:lpstr>
      <vt:lpstr>Vision and Purpose of Grant</vt:lpstr>
      <vt:lpstr>Nebraska: CPAP Outcomes</vt:lpstr>
      <vt:lpstr>Nebraska: Weekly Wage Increase</vt:lpstr>
      <vt:lpstr>Nebraska: Benefit Increase</vt:lpstr>
      <vt:lpstr>Nebraska: Sustainability and Systems Change</vt:lpstr>
      <vt:lpstr>Virginia</vt:lpstr>
      <vt:lpstr>Virginia CPID Demographics</vt:lpstr>
      <vt:lpstr>Virginia Sustainable Strategies</vt:lpstr>
      <vt:lpstr>Virginia WIOA Collaborations</vt:lpstr>
      <vt:lpstr>Virginia Outcomes</vt:lpstr>
      <vt:lpstr>Stay Tuned</vt:lpstr>
      <vt:lpstr>For More Information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Career Pathways for Individuals with Disability</dc:title>
  <dc:creator>Stewart Kelsey</dc:creator>
  <cp:lastModifiedBy>Julie C Reposa</cp:lastModifiedBy>
  <cp:revision>38</cp:revision>
  <dcterms:created xsi:type="dcterms:W3CDTF">2020-04-24T14:37:12Z</dcterms:created>
  <dcterms:modified xsi:type="dcterms:W3CDTF">2020-09-28T18:40:52Z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0x01010080FBBA4A992F454D886A34B37161644A</vt:lpwstr>
  </property>
</Properties>
</file>