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4" r:id="rId13"/>
    <p:sldId id="264" r:id="rId14"/>
    <p:sldId id="265" r:id="rId15"/>
    <p:sldId id="266" r:id="rId16"/>
    <p:sldId id="275" r:id="rId17"/>
    <p:sldId id="276" r:id="rId18"/>
    <p:sldId id="277" r:id="rId19"/>
    <p:sldId id="267" r:id="rId20"/>
    <p:sldId id="268" r:id="rId21"/>
    <p:sldId id="269" r:id="rId22"/>
    <p:sldId id="270" r:id="rId23"/>
    <p:sldId id="271" r:id="rId24"/>
    <p:sldId id="273" r:id="rId2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09"/>
  </p:normalViewPr>
  <p:slideViewPr>
    <p:cSldViewPr snapToGrid="0" snapToObjects="1">
      <p:cViewPr varScale="1">
        <p:scale>
          <a:sx n="69" d="100"/>
          <a:sy n="69" d="100"/>
        </p:scale>
        <p:origin x="12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</a:lvl1pPr>
          </a:lstStyle>
          <a:p>
            <a:r>
              <a:rPr dirty="0"/>
              <a:t>Project goals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3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101600" y="6442392"/>
            <a:ext cx="356950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4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2352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drdanajefferson@earthlink.net" TargetMode="External"/><Relationship Id="rId2" Type="http://schemas.openxmlformats.org/officeDocument/2006/relationships/hyperlink" Target="mailto:Jennifer.Scilacci@state.co.u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ppottenger@uacurrents.or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plorevr.org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 idx="4294967295"/>
          </p:nvPr>
        </p:nvSpPr>
        <p:spPr>
          <a:xfrm>
            <a:off x="-1" y="969819"/>
            <a:ext cx="9144002" cy="263063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182880"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rPr sz="2800" dirty="0">
                <a:solidFill>
                  <a:srgbClr val="0070C0"/>
                </a:solidFill>
              </a:rPr>
              <a:t>Job-Driven Technical Assistance Center (JD-VRTAC):</a:t>
            </a:r>
            <a:br>
              <a:rPr sz="2800" dirty="0">
                <a:solidFill>
                  <a:srgbClr val="0070C0"/>
                </a:solidFill>
              </a:rPr>
            </a:br>
            <a:r>
              <a:rPr sz="2800" dirty="0">
                <a:solidFill>
                  <a:srgbClr val="0070C0"/>
                </a:solidFill>
              </a:rPr>
              <a:t/>
            </a:r>
            <a:br>
              <a:rPr sz="2800" dirty="0">
                <a:solidFill>
                  <a:srgbClr val="0070C0"/>
                </a:solidFill>
              </a:rPr>
            </a:br>
            <a:r>
              <a:rPr lang="en-US" sz="2600" dirty="0" smtClean="0">
                <a:solidFill>
                  <a:srgbClr val="0070C0"/>
                </a:solidFill>
              </a:rPr>
              <a:t>Colorado DVR</a:t>
            </a:r>
            <a:r>
              <a:rPr sz="2600" dirty="0">
                <a:solidFill>
                  <a:srgbClr val="0070C0"/>
                </a:solidFill>
              </a:rPr>
              <a:t/>
            </a:r>
            <a:br>
              <a:rPr sz="2600" dirty="0">
                <a:solidFill>
                  <a:srgbClr val="0070C0"/>
                </a:solidFill>
              </a:rPr>
            </a:br>
            <a:r>
              <a:rPr dirty="0"/>
              <a:t/>
            </a:r>
            <a:br>
              <a:rPr dirty="0"/>
            </a:br>
            <a:endParaRPr dirty="0"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 algn="ctr">
              <a:buSzTx/>
              <a:buNone/>
              <a:defRPr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 algn="ctr">
              <a:buSzTx/>
              <a:buNone/>
              <a:defRPr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>
                <a:solidFill>
                  <a:schemeClr val="tx1"/>
                </a:solidFill>
              </a:rPr>
              <a:t>Jennifer Scilacci</a:t>
            </a:r>
          </a:p>
          <a:p>
            <a:pPr marL="0" indent="0" algn="ctr">
              <a:buSzTx/>
              <a:buNone/>
              <a:defRPr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>
                <a:solidFill>
                  <a:schemeClr val="tx1"/>
                </a:solidFill>
              </a:rPr>
              <a:t>Manager, Partnership Engagement and Communication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xfrm>
            <a:off x="101600" y="6442392"/>
            <a:ext cx="23054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 idx="4294967295"/>
          </p:nvPr>
        </p:nvSpPr>
        <p:spPr>
          <a:xfrm>
            <a:off x="-1" y="-1"/>
            <a:ext cx="9144002" cy="1143002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JD-VRTAC Project </a:t>
            </a:r>
            <a:r>
              <a:rPr lang="en-US" dirty="0" smtClean="0"/>
              <a:t>Background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4294967295"/>
          </p:nvPr>
        </p:nvSpPr>
        <p:spPr>
          <a:xfrm>
            <a:off x="2452255" y="1330036"/>
            <a:ext cx="6068290" cy="2050473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>
              <a:buChar char="•"/>
            </a:pPr>
            <a:r>
              <a:rPr lang="en-US" dirty="0" smtClean="0"/>
              <a:t> </a:t>
            </a:r>
            <a:r>
              <a:rPr lang="en-US" sz="5100" dirty="0" smtClean="0"/>
              <a:t>How can we increase the wages and quality outcomes of our clients?</a:t>
            </a:r>
          </a:p>
          <a:p>
            <a:pPr>
              <a:buChar char="•"/>
            </a:pPr>
            <a:endParaRPr lang="en-US" sz="3600" dirty="0" smtClean="0"/>
          </a:p>
          <a:p>
            <a:pPr>
              <a:buChar char="•"/>
            </a:pPr>
            <a:r>
              <a:rPr lang="en-US" sz="5100" dirty="0" smtClean="0"/>
              <a:t>Do our counselors have the tools they need and an understanding of LMI to conduct a great comprehensive assessment?</a:t>
            </a:r>
            <a:endParaRPr sz="5100"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xfrm>
            <a:off x="101600" y="6442392"/>
            <a:ext cx="23054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 dirty="0"/>
          </a:p>
        </p:txBody>
      </p:sp>
      <p:sp>
        <p:nvSpPr>
          <p:cNvPr id="3" name="Sun 2"/>
          <p:cNvSpPr/>
          <p:nvPr/>
        </p:nvSpPr>
        <p:spPr>
          <a:xfrm>
            <a:off x="0" y="2550502"/>
            <a:ext cx="2438401" cy="1815221"/>
          </a:xfrm>
          <a:prstGeom prst="sun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Spring of 2016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0002" y="3380509"/>
            <a:ext cx="5620326" cy="37856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 DVR </a:t>
            </a:r>
            <a:r>
              <a:rPr lang="en-US" sz="2400" dirty="0" smtClean="0"/>
              <a:t>was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working with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ODEP’s ESFMLP to finalize a SWOT for our Business Outreach Specialist Program  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 smtClean="0"/>
              <a:t>CO had the opportunity to apply for JD-VRTAC TA in two areas: LMI and Business Engagement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400" baseline="0" dirty="0"/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 idx="4294967295"/>
          </p:nvPr>
        </p:nvSpPr>
        <p:spPr>
          <a:xfrm>
            <a:off x="-1" y="-1"/>
            <a:ext cx="9144002" cy="1143002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JD-VRTAC </a:t>
            </a:r>
            <a:r>
              <a:rPr lang="en-US" dirty="0" smtClean="0"/>
              <a:t>Purpose and Goals</a:t>
            </a:r>
            <a:endParaRPr dirty="0"/>
          </a:p>
        </p:txBody>
      </p:sp>
      <p:sp>
        <p:nvSpPr>
          <p:cNvPr id="154" name="Shape 15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rPr lang="en-US" dirty="0" smtClean="0"/>
              <a:t>Increase Systematic Use of LMI to produce better client outcomes, include higher wages</a:t>
            </a:r>
          </a:p>
          <a:p>
            <a:pPr>
              <a:buChar char="•"/>
            </a:pPr>
            <a:endParaRPr lang="en-US" dirty="0"/>
          </a:p>
          <a:p>
            <a:pPr>
              <a:buChar char="•"/>
            </a:pPr>
            <a:endParaRPr lang="en-US" dirty="0" smtClean="0"/>
          </a:p>
          <a:p>
            <a:pPr>
              <a:buChar char="•"/>
            </a:pPr>
            <a:r>
              <a:rPr lang="en-US" dirty="0" smtClean="0"/>
              <a:t>Increase Business Engagement Effectiveness through partnerships and skill building</a:t>
            </a:r>
            <a:endParaRPr dirty="0"/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01600" y="6442392"/>
            <a:ext cx="356950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 idx="4294967295"/>
          </p:nvPr>
        </p:nvSpPr>
        <p:spPr>
          <a:xfrm>
            <a:off x="-21641" y="74595"/>
            <a:ext cx="9144002" cy="1143002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JD-VRTAC Project </a:t>
            </a:r>
            <a:r>
              <a:rPr lang="en-US" dirty="0" smtClean="0"/>
              <a:t>Implementation</a:t>
            </a:r>
            <a:endParaRPr dirty="0"/>
          </a:p>
        </p:txBody>
      </p:sp>
      <p:sp>
        <p:nvSpPr>
          <p:cNvPr id="158" name="Shape 158"/>
          <p:cNvSpPr>
            <a:spLocks noGrp="1"/>
          </p:cNvSpPr>
          <p:nvPr>
            <p:ph type="body" idx="4294967295"/>
          </p:nvPr>
        </p:nvSpPr>
        <p:spPr>
          <a:xfrm>
            <a:off x="435560" y="1600201"/>
            <a:ext cx="8229600" cy="78236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      Review of ESFMP’s SWOT Analysis of BOS Team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dirty="0"/>
          </a:p>
        </p:txBody>
      </p:sp>
      <p:sp>
        <p:nvSpPr>
          <p:cNvPr id="159" name="Shape 159"/>
          <p:cNvSpPr>
            <a:spLocks noGrp="1"/>
          </p:cNvSpPr>
          <p:nvPr>
            <p:ph type="sldNum" sz="quarter" idx="2"/>
          </p:nvPr>
        </p:nvSpPr>
        <p:spPr>
          <a:xfrm>
            <a:off x="101600" y="6442392"/>
            <a:ext cx="356950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35560" y="1459230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auhaus 93" panose="04030905020B02020C02" pitchFamily="82" charset="0"/>
              </a:rPr>
              <a:t>1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Bauhaus 93" panose="04030905020B02020C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8036" y="2523531"/>
            <a:ext cx="2493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   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4566" y="2662031"/>
            <a:ext cx="751983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Completed survey of BOS team on training needs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8036" y="3587831"/>
            <a:ext cx="249382" cy="9208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4566" y="3631529"/>
            <a:ext cx="7519834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Refined metrics with help of learning collaborative and completed  business services procedure manual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482101" y="4979201"/>
            <a:ext cx="3353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4</a:t>
            </a:r>
            <a:endParaRPr lang="en-US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4565" y="5016522"/>
            <a:ext cx="7162800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Enhanced partnerships with Workforce Centers, co-locations,</a:t>
            </a: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and targeted sectors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dirty="0" smtClean="0"/>
              <a:t>JD-VRTAC Project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564" y="1600201"/>
            <a:ext cx="7606145" cy="782782"/>
          </a:xfrm>
        </p:spPr>
        <p:txBody>
          <a:bodyPr>
            <a:noAutofit/>
          </a:bodyPr>
          <a:lstStyle/>
          <a:p>
            <a:pPr marL="440871" lvl="1" indent="-63500">
              <a:buNone/>
            </a:pPr>
            <a:r>
              <a:rPr lang="en-US" sz="2800" dirty="0" smtClean="0"/>
              <a:t>Researched LMI tools and decided TCI+ was our choice</a:t>
            </a:r>
          </a:p>
          <a:p>
            <a:pPr marL="440871" lvl="1" indent="-6350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21673" y="1459653"/>
            <a:ext cx="5818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5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4756" y="260511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6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7582" y="2605116"/>
            <a:ext cx="6968836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Trained Leadership on TCI +,</a:t>
            </a: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Change Management and LMI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244756" y="3750579"/>
            <a:ext cx="5588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7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7582" y="3781354"/>
            <a:ext cx="6546273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Developed</a:t>
            </a: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Communication Plan on TCI+ and LMI for Agency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1774" y="5001491"/>
            <a:ext cx="4187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8</a:t>
            </a:r>
            <a:endParaRPr lang="en-US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7583" y="4957593"/>
            <a:ext cx="7322126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Trained over 50+ Supervisors, leaders, Counselor</a:t>
            </a: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IIs and business engagement team on TCI +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33780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dirty="0" smtClean="0"/>
              <a:t>JD-VRTAC Project Accomplishments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6727" y="1310703"/>
            <a:ext cx="2927929" cy="4605187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7030A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67155" y="1288474"/>
            <a:ext cx="2848800" cy="4627417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7030A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68836" y="2563091"/>
            <a:ext cx="914400" cy="9144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46117" y="1310703"/>
            <a:ext cx="2917774" cy="4605188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7030A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636" y="3110260"/>
            <a:ext cx="2238374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Employer Brochure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 smtClean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Employe</a:t>
            </a:r>
            <a:r>
              <a:rPr lang="en-US" dirty="0" smtClean="0"/>
              <a:t>r Sell Sheet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 smtClean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Updated Website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Employer and client testimonials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47729" y="4407837"/>
            <a:ext cx="910571" cy="4986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3074" name="Picture 2" descr="Image result for image of broch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38" y="1517390"/>
            <a:ext cx="2235778" cy="138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389113" y="2999510"/>
            <a:ext cx="2318960" cy="2633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Business Outreach Procedure Manual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Enhance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 services and metrics that align with WFC Partners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aseline="0" dirty="0" smtClean="0"/>
              <a:t>Performance</a:t>
            </a:r>
            <a:r>
              <a:rPr lang="en-US" dirty="0" smtClean="0"/>
              <a:t> Plans that align with PM #6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3076" name="Picture 4" descr="Image result for image of alignm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890" y="1593273"/>
            <a:ext cx="2105891" cy="126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353999" y="2929876"/>
            <a:ext cx="2221965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Co-location with WFCs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Job develop with partners and BDRs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Employment specialist alliances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Increased sector initiative involvement </a:t>
            </a:r>
            <a:endParaRPr lang="en-US" dirty="0" smtClean="0"/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25491" y="1981200"/>
            <a:ext cx="175023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blaj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3078" name="Picture 6" descr="Image result for partnership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325" y="1438816"/>
            <a:ext cx="2295732" cy="133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65001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836" y="0"/>
            <a:ext cx="9144000" cy="1143000"/>
          </a:xfrm>
          <a:solidFill>
            <a:srgbClr val="0070C0"/>
          </a:solidFill>
        </p:spPr>
        <p:txBody>
          <a:bodyPr/>
          <a:lstStyle/>
          <a:p>
            <a:r>
              <a:rPr lang="en-US" dirty="0" smtClean="0"/>
              <a:t>JD-VRTAC Project Accomplishments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38545" y="1442232"/>
            <a:ext cx="2597725" cy="1371787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00B05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1673" y="1890694"/>
            <a:ext cx="229985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Training for Leadership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196935" y="1442232"/>
            <a:ext cx="2500747" cy="1381991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00B05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96935" y="1890694"/>
            <a:ext cx="18911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Training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for VRCs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019797" y="1432028"/>
            <a:ext cx="2500747" cy="1381991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00B05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8347" y="1890694"/>
            <a:ext cx="164869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Training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for BOS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38545" y="3262481"/>
            <a:ext cx="2500747" cy="1283906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00B05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LMI in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Comp Assess Documentation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196935" y="3246522"/>
            <a:ext cx="2500747" cy="1381991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00B05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6075220" y="3246521"/>
            <a:ext cx="2500747" cy="1381991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00B05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96936" y="3782291"/>
            <a:ext cx="20955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LMI in VR Academy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58347" y="3782291"/>
            <a:ext cx="189114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New Trainer + LMI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54186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 idx="4294967295"/>
          </p:nvPr>
        </p:nvSpPr>
        <p:spPr>
          <a:xfrm>
            <a:off x="-1" y="-1"/>
            <a:ext cx="9144002" cy="1143002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Challenges and Lessons Learned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buChar char="•"/>
            </a:pPr>
            <a:r>
              <a:rPr lang="en-US" dirty="0" smtClean="0"/>
              <a:t>Implementation when agency has competing priorities </a:t>
            </a:r>
          </a:p>
          <a:p>
            <a:pPr>
              <a:buChar char="•"/>
            </a:pPr>
            <a:endParaRPr lang="en-US" dirty="0" smtClean="0"/>
          </a:p>
          <a:p>
            <a:pPr>
              <a:buChar char="•"/>
            </a:pPr>
            <a:r>
              <a:rPr lang="en-US" dirty="0" smtClean="0"/>
              <a:t>Statewide consistency</a:t>
            </a:r>
          </a:p>
          <a:p>
            <a:pPr>
              <a:buChar char="•"/>
            </a:pPr>
            <a:endParaRPr lang="en-US" dirty="0"/>
          </a:p>
          <a:p>
            <a:pPr>
              <a:buChar char="•"/>
            </a:pPr>
            <a:r>
              <a:rPr lang="en-US" dirty="0" smtClean="0"/>
              <a:t>Documentation, documentation, documentation</a:t>
            </a:r>
          </a:p>
          <a:p>
            <a:pPr>
              <a:buChar char="•"/>
            </a:pPr>
            <a:endParaRPr lang="en-US" dirty="0" smtClean="0"/>
          </a:p>
          <a:p>
            <a:pPr>
              <a:buChar char="•"/>
            </a:pPr>
            <a:r>
              <a:rPr lang="en-US" dirty="0" smtClean="0"/>
              <a:t>Providing statewide, hands-on training </a:t>
            </a:r>
          </a:p>
          <a:p>
            <a:pPr>
              <a:buChar char="•"/>
            </a:pPr>
            <a:endParaRPr lang="en-US" dirty="0" smtClean="0"/>
          </a:p>
          <a:p>
            <a:pPr>
              <a:buChar char="•"/>
            </a:pPr>
            <a:endParaRPr lang="en-US" dirty="0" smtClean="0"/>
          </a:p>
          <a:p>
            <a:pPr>
              <a:buChar char="•"/>
            </a:pPr>
            <a:endParaRPr dirty="0"/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xfrm>
            <a:off x="101600" y="6442392"/>
            <a:ext cx="356950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 idx="4294967295"/>
          </p:nvPr>
        </p:nvSpPr>
        <p:spPr>
          <a:xfrm>
            <a:off x="-1" y="-1"/>
            <a:ext cx="9144002" cy="1143002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JD-VRTAC Project Today (current status)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3726873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Char char="•"/>
            </a:pPr>
            <a:r>
              <a:rPr lang="en-US" sz="2600" dirty="0" smtClean="0"/>
              <a:t>Implementation of TCI+ across the state</a:t>
            </a:r>
          </a:p>
          <a:p>
            <a:pPr>
              <a:buChar char="•"/>
            </a:pPr>
            <a:r>
              <a:rPr lang="en-US" sz="2600" dirty="0" smtClean="0"/>
              <a:t>Enthusiasm of counselors and leadership regarding using LMI and TCI+ as a tool</a:t>
            </a:r>
          </a:p>
          <a:p>
            <a:pPr>
              <a:buChar char="•"/>
            </a:pPr>
            <a:r>
              <a:rPr lang="en-US" sz="2600" dirty="0" smtClean="0"/>
              <a:t>Increased service documentation to employers and alignment in FS</a:t>
            </a:r>
          </a:p>
          <a:p>
            <a:pPr>
              <a:buChar char="•"/>
            </a:pPr>
            <a:endParaRPr lang="en-US" sz="2600" dirty="0" smtClean="0"/>
          </a:p>
          <a:p>
            <a:pPr>
              <a:buChar char="•"/>
            </a:pPr>
            <a:endParaRPr lang="en-US" dirty="0" smtClean="0"/>
          </a:p>
          <a:p>
            <a:pPr>
              <a:buChar char="•"/>
            </a:pPr>
            <a:endParaRPr dirty="0"/>
          </a:p>
        </p:txBody>
      </p:sp>
      <p:sp>
        <p:nvSpPr>
          <p:cNvPr id="167" name="Shape 167"/>
          <p:cNvSpPr>
            <a:spLocks noGrp="1"/>
          </p:cNvSpPr>
          <p:nvPr>
            <p:ph type="sldNum" sz="quarter" idx="2"/>
          </p:nvPr>
        </p:nvSpPr>
        <p:spPr>
          <a:xfrm>
            <a:off x="101600" y="6442392"/>
            <a:ext cx="356950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9870251" y="3800816"/>
            <a:ext cx="47559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jj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100" name="Picture 4" descr="Image result for persistence quo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74" y="1468582"/>
            <a:ext cx="4253344" cy="45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 idx="4294967295"/>
          </p:nvPr>
        </p:nvSpPr>
        <p:spPr>
          <a:xfrm>
            <a:off x="-1" y="-1"/>
            <a:ext cx="9144002" cy="1143002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What was most helpful about receiving TA?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4294967295"/>
          </p:nvPr>
        </p:nvSpPr>
        <p:spPr>
          <a:xfrm>
            <a:off x="457200" y="1482436"/>
            <a:ext cx="3920836" cy="421178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lvl="0" eaLnBrk="0" fontAlgn="base" hangingPunct="0"/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plan </a:t>
            </a:r>
            <a:endParaRPr lang="en-US" dirty="0"/>
          </a:p>
          <a:p>
            <a:pPr lvl="0" eaLnBrk="0" fontAlgn="base" hangingPunct="0"/>
            <a:r>
              <a:rPr lang="en-US" dirty="0"/>
              <a:t>Develop strategies</a:t>
            </a:r>
          </a:p>
          <a:p>
            <a:pPr lvl="0" eaLnBrk="0" fontAlgn="base" hangingPunct="0"/>
            <a:r>
              <a:rPr lang="en-US" dirty="0" smtClean="0"/>
              <a:t>Create </a:t>
            </a:r>
            <a:r>
              <a:rPr lang="en-US" dirty="0"/>
              <a:t>appropriate timelines and deadlines</a:t>
            </a:r>
          </a:p>
          <a:p>
            <a:pPr lvl="0" eaLnBrk="0" fontAlgn="base" hangingPunct="0"/>
            <a:r>
              <a:rPr lang="en-US" dirty="0"/>
              <a:t>Review objectives</a:t>
            </a:r>
          </a:p>
          <a:p>
            <a:r>
              <a:rPr lang="en-US" dirty="0"/>
              <a:t>Collaborate and </a:t>
            </a:r>
            <a:r>
              <a:rPr lang="en-US" dirty="0" smtClean="0"/>
              <a:t>learn with other states</a:t>
            </a:r>
            <a:endParaRPr dirty="0"/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xfrm>
            <a:off x="101600" y="6442392"/>
            <a:ext cx="356950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8562612" y="4201330"/>
            <a:ext cx="3943228" cy="45883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AutoShape 2" descr="Image result for success resources subject matter experts"/>
          <p:cNvSpPr>
            <a:spLocks noChangeAspect="1" noChangeArrowheads="1"/>
          </p:cNvSpPr>
          <p:nvPr/>
        </p:nvSpPr>
        <p:spPr bwMode="auto">
          <a:xfrm>
            <a:off x="4534044" y="3107594"/>
            <a:ext cx="272214" cy="47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4" name="Picture 4" descr="Image result for success resources subject matter expe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036" y="1357745"/>
            <a:ext cx="4253346" cy="433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 idx="4294967295"/>
          </p:nvPr>
        </p:nvSpPr>
        <p:spPr>
          <a:xfrm>
            <a:off x="-1" y="-1"/>
            <a:ext cx="9144002" cy="1143002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Next Steps, Future Directions, and Goals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rPr lang="en-US" dirty="0" smtClean="0"/>
              <a:t>Focus on </a:t>
            </a:r>
            <a:r>
              <a:rPr lang="en-US" dirty="0" smtClean="0">
                <a:solidFill>
                  <a:schemeClr val="accent4"/>
                </a:solidFill>
              </a:rPr>
              <a:t>Sustainability </a:t>
            </a:r>
            <a:r>
              <a:rPr lang="en-US" dirty="0" smtClean="0">
                <a:solidFill>
                  <a:schemeClr val="tx1"/>
                </a:solidFill>
              </a:rPr>
              <a:t>of LMI and TCI+</a:t>
            </a:r>
          </a:p>
          <a:p>
            <a:pPr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Dedicated BOS Manager and strengthening alignment and relationships with VRCs and Supervisors</a:t>
            </a:r>
          </a:p>
          <a:p>
            <a:pPr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WBL Strategic Initiative </a:t>
            </a:r>
          </a:p>
          <a:p>
            <a:pPr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Continue to enhance our partnerships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har char="•"/>
            </a:pPr>
            <a:endParaRPr dirty="0">
              <a:solidFill>
                <a:schemeClr val="accent4"/>
              </a:solidFill>
            </a:endParaRPr>
          </a:p>
        </p:txBody>
      </p:sp>
      <p:sp>
        <p:nvSpPr>
          <p:cNvPr id="175" name="Shape 175"/>
          <p:cNvSpPr>
            <a:spLocks noGrp="1"/>
          </p:cNvSpPr>
          <p:nvPr>
            <p:ph type="sldNum" sz="quarter" idx="2"/>
          </p:nvPr>
        </p:nvSpPr>
        <p:spPr>
          <a:xfrm>
            <a:off x="101600" y="6442392"/>
            <a:ext cx="356950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 idx="4294967295"/>
          </p:nvPr>
        </p:nvSpPr>
        <p:spPr>
          <a:xfrm>
            <a:off x="-1" y="-1"/>
            <a:ext cx="9144002" cy="1143002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Webinar Objectives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4294967295"/>
          </p:nvPr>
        </p:nvSpPr>
        <p:spPr>
          <a:xfrm>
            <a:off x="457200" y="1142999"/>
            <a:ext cx="8229600" cy="498316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400"/>
              </a:spcBef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Explain JD-VRTAC goals, partners, TA, and Learning Collaborative </a:t>
            </a:r>
            <a:endParaRPr lang="en-US" dirty="0" smtClean="0"/>
          </a:p>
          <a:p>
            <a:pPr>
              <a:lnSpc>
                <a:spcPct val="125000"/>
              </a:lnSpc>
              <a:spcBef>
                <a:spcPts val="400"/>
              </a:spcBef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Describe </a:t>
            </a:r>
            <a:r>
              <a:rPr dirty="0"/>
              <a:t>SVRA background/services</a:t>
            </a:r>
          </a:p>
          <a:p>
            <a:pPr>
              <a:lnSpc>
                <a:spcPct val="125000"/>
              </a:lnSpc>
              <a:spcBef>
                <a:spcPts val="400"/>
              </a:spcBef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Explain JD-VRTAC project background</a:t>
            </a:r>
          </a:p>
          <a:p>
            <a:pPr>
              <a:lnSpc>
                <a:spcPct val="125000"/>
              </a:lnSpc>
              <a:spcBef>
                <a:spcPts val="400"/>
              </a:spcBef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Discuss JD-VRTAC project purpose &amp; goals</a:t>
            </a:r>
          </a:p>
          <a:p>
            <a:pPr>
              <a:lnSpc>
                <a:spcPct val="125000"/>
              </a:lnSpc>
              <a:spcBef>
                <a:spcPts val="400"/>
              </a:spcBef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Describe JD-VRTAC project implementation</a:t>
            </a:r>
          </a:p>
          <a:p>
            <a:pPr>
              <a:lnSpc>
                <a:spcPct val="125000"/>
              </a:lnSpc>
              <a:spcBef>
                <a:spcPts val="400"/>
              </a:spcBef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Share JD-VRTAC project accomplishments</a:t>
            </a:r>
          </a:p>
          <a:p>
            <a:pPr>
              <a:lnSpc>
                <a:spcPct val="125000"/>
              </a:lnSpc>
              <a:spcBef>
                <a:spcPts val="400"/>
              </a:spcBef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Share challenges &amp; lessons learned from JD-VRTAC project</a:t>
            </a:r>
          </a:p>
          <a:p>
            <a:pPr>
              <a:lnSpc>
                <a:spcPct val="125000"/>
              </a:lnSpc>
              <a:spcBef>
                <a:spcPts val="400"/>
              </a:spcBef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Describe current status of JD-VRTAC project</a:t>
            </a:r>
          </a:p>
          <a:p>
            <a:pPr>
              <a:lnSpc>
                <a:spcPct val="125000"/>
              </a:lnSpc>
              <a:spcBef>
                <a:spcPts val="400"/>
              </a:spcBef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Discuss what was most helpful from the TA and Learning Collaborative throughout this process</a:t>
            </a:r>
          </a:p>
          <a:p>
            <a:pPr>
              <a:lnSpc>
                <a:spcPct val="125000"/>
              </a:lnSpc>
              <a:spcBef>
                <a:spcPts val="400"/>
              </a:spcBef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Share next steps, future direction, &amp; goals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101600" y="6442392"/>
            <a:ext cx="23054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 dirty="0"/>
          </a:p>
        </p:txBody>
      </p:sp>
      <p:pic>
        <p:nvPicPr>
          <p:cNvPr id="6148" name="Picture 4" descr="Image result for question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55" y="2092036"/>
            <a:ext cx="6095999" cy="292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 idx="4294967295"/>
          </p:nvPr>
        </p:nvSpPr>
        <p:spPr>
          <a:xfrm>
            <a:off x="-1" y="-1"/>
            <a:ext cx="9144002" cy="1143002"/>
          </a:xfrm>
          <a:prstGeom prst="rect">
            <a:avLst/>
          </a:prstGeom>
          <a:solidFill>
            <a:srgbClr val="0070C0"/>
          </a:solidFill>
        </p:spPr>
        <p:txBody>
          <a:bodyPr>
            <a:normAutofit fontScale="90000"/>
          </a:bodyPr>
          <a:lstStyle/>
          <a:p>
            <a:pPr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JD-VRTAC: </a:t>
            </a:r>
            <a:r>
              <a:rPr lang="en-US" dirty="0" smtClean="0"/>
              <a:t>CO VR and TA</a:t>
            </a:r>
            <a:r>
              <a:rPr dirty="0"/>
              <a:t/>
            </a:r>
            <a:br>
              <a:rPr dirty="0"/>
            </a:br>
            <a:r>
              <a:rPr dirty="0"/>
              <a:t>Contact Information 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State VR Agency Presenter Contact Information</a:t>
            </a:r>
            <a:r>
              <a:rPr sz="2800" dirty="0" smtClean="0"/>
              <a:t>:</a:t>
            </a:r>
            <a:endParaRPr lang="en-US" sz="2800" dirty="0" smtClean="0"/>
          </a:p>
          <a:p>
            <a:pPr marL="0" indent="0"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 smtClean="0">
                <a:hlinkClick r:id="rId2"/>
              </a:rPr>
              <a:t>Jennifer.Scilacci@state.co.us</a:t>
            </a:r>
            <a:endParaRPr lang="en-US" sz="2400" dirty="0" smtClean="0"/>
          </a:p>
          <a:p>
            <a:pPr marL="0" indent="0"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 smtClean="0"/>
              <a:t>970-623-3246</a:t>
            </a:r>
            <a:endParaRPr sz="2400" dirty="0"/>
          </a:p>
          <a:p>
            <a:pPr marL="0" indent="0"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JD-VRTAC TA Contact Information</a:t>
            </a:r>
            <a:r>
              <a:rPr sz="2800" dirty="0" smtClean="0"/>
              <a:t>:</a:t>
            </a:r>
            <a:endParaRPr lang="en-US" sz="2800" dirty="0" smtClean="0"/>
          </a:p>
          <a:p>
            <a:pPr marL="0" indent="0"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 smtClean="0"/>
              <a:t>Dr. Dana Jefferson</a:t>
            </a:r>
          </a:p>
          <a:p>
            <a:pPr marL="0" indent="0"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 smtClean="0">
                <a:hlinkClick r:id="rId3"/>
              </a:rPr>
              <a:t>drdanajefferson@earthlink.net</a:t>
            </a:r>
            <a:endParaRPr lang="en-US" sz="2400" dirty="0" smtClean="0"/>
          </a:p>
          <a:p>
            <a:pPr marL="0" indent="0"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 smtClean="0"/>
              <a:t>Paula </a:t>
            </a:r>
            <a:r>
              <a:rPr lang="en-US" sz="2400" dirty="0" err="1" smtClean="0"/>
              <a:t>Pottenger</a:t>
            </a:r>
            <a:endParaRPr lang="en-US" sz="2400" dirty="0" smtClean="0"/>
          </a:p>
          <a:p>
            <a:pPr marL="0" indent="0"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 smtClean="0">
                <a:hlinkClick r:id="rId4"/>
              </a:rPr>
              <a:t>ppottenger@uacurrents.org</a:t>
            </a:r>
            <a:endParaRPr lang="en-US" sz="2400" dirty="0"/>
          </a:p>
          <a:p>
            <a:pPr marL="0" indent="0"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186" name="Shape 186"/>
          <p:cNvSpPr>
            <a:spLocks noGrp="1"/>
          </p:cNvSpPr>
          <p:nvPr>
            <p:ph type="sldNum" sz="quarter" idx="2"/>
          </p:nvPr>
        </p:nvSpPr>
        <p:spPr>
          <a:xfrm>
            <a:off x="101600" y="6442392"/>
            <a:ext cx="356950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 idx="4294967295"/>
          </p:nvPr>
        </p:nvSpPr>
        <p:spPr>
          <a:xfrm>
            <a:off x="-1" y="-12701"/>
            <a:ext cx="9144002" cy="1143002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JD-VRTAC Goals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4294967295"/>
          </p:nvPr>
        </p:nvSpPr>
        <p:spPr>
          <a:xfrm>
            <a:off x="392112" y="1427018"/>
            <a:ext cx="8497888" cy="413558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defTabSz="434340">
              <a:lnSpc>
                <a:spcPct val="120000"/>
              </a:lnSpc>
              <a:spcBef>
                <a:spcPts val="200"/>
              </a:spcBef>
              <a:buSzTx/>
              <a:buNone/>
              <a:defRPr sz="247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Improve skills of state VR agency staff, other rehab professionals &amp; providers of VR services, who are trained to provide “job-driven” VR services &amp; supports to PWD, employers &amp; customized training providers.		   </a:t>
            </a:r>
          </a:p>
          <a:p>
            <a:pPr marL="0" indent="0" defTabSz="434340">
              <a:lnSpc>
                <a:spcPct val="120000"/>
              </a:lnSpc>
              <a:spcBef>
                <a:spcPts val="200"/>
              </a:spcBef>
              <a:buSzTx/>
              <a:buNone/>
              <a:defRPr sz="247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</a:t>
            </a:r>
            <a:r>
              <a:rPr u="sng" dirty="0"/>
              <a:t>Four Topic Areas:</a:t>
            </a:r>
          </a:p>
          <a:p>
            <a:pPr marL="0" indent="0" algn="ctr" defTabSz="434340">
              <a:lnSpc>
                <a:spcPct val="120000"/>
              </a:lnSpc>
              <a:spcBef>
                <a:spcPts val="200"/>
              </a:spcBef>
              <a:buFontTx/>
              <a:buAutoNum type="arabicPeriod"/>
              <a:defRPr sz="247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Business Engagement </a:t>
            </a:r>
          </a:p>
          <a:p>
            <a:pPr marL="0" indent="0" algn="ctr" defTabSz="434340">
              <a:lnSpc>
                <a:spcPct val="120000"/>
              </a:lnSpc>
              <a:spcBef>
                <a:spcPts val="200"/>
              </a:spcBef>
              <a:buFontTx/>
              <a:buAutoNum type="arabicPeriod"/>
              <a:defRPr sz="247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Employer Supports</a:t>
            </a:r>
          </a:p>
          <a:p>
            <a:pPr marL="0" indent="0" algn="ctr" defTabSz="434340">
              <a:lnSpc>
                <a:spcPct val="120000"/>
              </a:lnSpc>
              <a:spcBef>
                <a:spcPts val="200"/>
              </a:spcBef>
              <a:buFontTx/>
              <a:buAutoNum type="arabicPeriod"/>
              <a:defRPr sz="247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Labor Market Information (LMI)</a:t>
            </a:r>
          </a:p>
          <a:p>
            <a:pPr marL="0" indent="0" algn="ctr" defTabSz="434340">
              <a:lnSpc>
                <a:spcPct val="120000"/>
              </a:lnSpc>
              <a:spcBef>
                <a:spcPts val="200"/>
              </a:spcBef>
              <a:buFontTx/>
              <a:buAutoNum type="arabicPeriod"/>
              <a:defRPr sz="247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Customized Training Providers</a:t>
            </a:r>
          </a:p>
          <a:p>
            <a:pPr marL="0" indent="0" algn="ctr" defTabSz="434340">
              <a:lnSpc>
                <a:spcPct val="120000"/>
              </a:lnSpc>
              <a:spcBef>
                <a:spcPts val="200"/>
              </a:spcBef>
              <a:buSzTx/>
              <a:buNone/>
              <a:defRPr sz="2470">
                <a:latin typeface="Arial"/>
                <a:ea typeface="Arial"/>
                <a:cs typeface="Arial"/>
                <a:sym typeface="Arial"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www.explorevr.org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101600" y="6442392"/>
            <a:ext cx="23054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 idx="4294967295"/>
          </p:nvPr>
        </p:nvSpPr>
        <p:spPr>
          <a:xfrm>
            <a:off x="-1" y="-1"/>
            <a:ext cx="9144002" cy="1143002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JD-VRTAC Partners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4294967295"/>
          </p:nvPr>
        </p:nvSpPr>
        <p:spPr>
          <a:xfrm>
            <a:off x="-1" y="1143000"/>
            <a:ext cx="9144002" cy="478631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20000"/>
              </a:lnSpc>
              <a:spcBef>
                <a:spcPts val="100"/>
              </a:spcBef>
              <a:buSzTx/>
              <a:buNone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Institute for Community Inclusion (ICI), Univ. of Massachusetts/Boston</a:t>
            </a:r>
          </a:p>
          <a:p>
            <a:pPr marL="0" indent="0" algn="ctr">
              <a:lnSpc>
                <a:spcPct val="120000"/>
              </a:lnSpc>
              <a:spcBef>
                <a:spcPts val="100"/>
              </a:spcBef>
              <a:buSzTx/>
              <a:buNone/>
              <a:defRPr sz="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</a:t>
            </a:r>
          </a:p>
          <a:p>
            <a:pPr marL="0" indent="0" algn="ctr">
              <a:lnSpc>
                <a:spcPct val="120000"/>
              </a:lnSpc>
              <a:spcBef>
                <a:spcPts val="100"/>
              </a:spcBef>
              <a:buSzTx/>
              <a:buNone/>
              <a:defRPr sz="2200" b="1" i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 Partnership with</a:t>
            </a:r>
            <a:r>
              <a:rPr i="0" dirty="0"/>
              <a:t>:</a:t>
            </a:r>
          </a:p>
          <a:p>
            <a:pPr marL="0" indent="0" algn="ctr">
              <a:lnSpc>
                <a:spcPct val="120000"/>
              </a:lnSpc>
              <a:spcBef>
                <a:spcPts val="100"/>
              </a:spcBef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Jobs for the Future (JFF)</a:t>
            </a:r>
          </a:p>
          <a:p>
            <a:pPr marL="0" indent="0" algn="ctr">
              <a:lnSpc>
                <a:spcPct val="120000"/>
              </a:lnSpc>
              <a:spcBef>
                <a:spcPts val="100"/>
              </a:spcBef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Univ. of Arkansas/CURRENTS  </a:t>
            </a:r>
          </a:p>
          <a:p>
            <a:pPr marL="0" indent="0" algn="ctr">
              <a:lnSpc>
                <a:spcPct val="120000"/>
              </a:lnSpc>
              <a:spcBef>
                <a:spcPts val="100"/>
              </a:spcBef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Univ. of Washington </a:t>
            </a:r>
          </a:p>
          <a:p>
            <a:pPr marL="0" indent="0" algn="ctr">
              <a:lnSpc>
                <a:spcPct val="120000"/>
              </a:lnSpc>
              <a:spcBef>
                <a:spcPts val="100"/>
              </a:spcBef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Council of State Administrators of Vocational Rehabilitation (CSAVR)</a:t>
            </a:r>
          </a:p>
          <a:p>
            <a:pPr marL="0" indent="0" algn="ctr">
              <a:lnSpc>
                <a:spcPct val="120000"/>
              </a:lnSpc>
              <a:spcBef>
                <a:spcPts val="100"/>
              </a:spcBef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United States Business Leadership Network (USBLN)</a:t>
            </a:r>
          </a:p>
          <a:p>
            <a:pPr marL="0" indent="0" algn="ctr">
              <a:lnSpc>
                <a:spcPct val="120000"/>
              </a:lnSpc>
              <a:spcBef>
                <a:spcPts val="100"/>
              </a:spcBef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Association of University Centers on Disabilities (AUCD)</a:t>
            </a:r>
          </a:p>
          <a:p>
            <a:pPr marL="0" indent="0" algn="ctr">
              <a:lnSpc>
                <a:spcPct val="120000"/>
              </a:lnSpc>
              <a:spcBef>
                <a:spcPts val="100"/>
              </a:spcBef>
              <a:buSzTx/>
              <a:buNone/>
              <a:defRPr sz="2200" b="1" i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 Collaboration with:</a:t>
            </a:r>
          </a:p>
          <a:p>
            <a:pPr marL="0" indent="0" algn="ctr">
              <a:lnSpc>
                <a:spcPct val="120000"/>
              </a:lnSpc>
              <a:spcBef>
                <a:spcPts val="100"/>
              </a:spcBef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National Council of State Agencies for the Blind (NCSAB)</a:t>
            </a:r>
          </a:p>
          <a:p>
            <a:pPr marL="0" indent="0" algn="ctr">
              <a:lnSpc>
                <a:spcPct val="120000"/>
              </a:lnSpc>
              <a:spcBef>
                <a:spcPts val="100"/>
              </a:spcBef>
              <a:buChar char="•"/>
              <a:defRPr sz="22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Technical Assistance Center Collaborative</a:t>
            </a:r>
          </a:p>
        </p:txBody>
      </p:sp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xfrm>
            <a:off x="101600" y="6442392"/>
            <a:ext cx="23054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 idx="4294967295"/>
          </p:nvPr>
        </p:nvSpPr>
        <p:spPr>
          <a:xfrm>
            <a:off x="-1" y="-1"/>
            <a:ext cx="9144002" cy="1143002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JD-VRTAC Technical Assistance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4294967295"/>
          </p:nvPr>
        </p:nvSpPr>
        <p:spPr>
          <a:xfrm>
            <a:off x="457200" y="1285874"/>
            <a:ext cx="8229600" cy="45720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914400">
              <a:lnSpc>
                <a:spcPct val="80000"/>
              </a:lnSpc>
              <a:spcBef>
                <a:spcPts val="0"/>
              </a:spcBef>
              <a:buSzTx/>
              <a:buNone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The JD-VRTAC provides 3 types of TA:</a:t>
            </a: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SzTx/>
              <a:buNone/>
              <a:defRPr sz="22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742950" lvl="1" indent="-285750" defTabSz="914400">
              <a:lnSpc>
                <a:spcPct val="123000"/>
              </a:lnSpc>
              <a:spcBef>
                <a:spcPts val="0"/>
              </a:spcBef>
              <a:defRPr sz="1800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Intensive:</a:t>
            </a:r>
            <a:r>
              <a:rPr u="none" dirty="0"/>
              <a:t> 11 VR agencies participated in Cohort 1 of the center’s Intensive TA and 9 agencies will participate in Cohort 2 of the center’s Intensive TA. Agencies receiving Intensive TA become members of a Learning Collaborative to share strategies and solutions.</a:t>
            </a:r>
          </a:p>
          <a:p>
            <a:pPr marL="742950" lvl="1" indent="-285750" defTabSz="914400">
              <a:lnSpc>
                <a:spcPct val="123000"/>
              </a:lnSpc>
              <a:spcBef>
                <a:spcPts val="0"/>
              </a:spcBef>
              <a:defRPr sz="1800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Targeted:</a:t>
            </a:r>
            <a:r>
              <a:rPr u="none" dirty="0"/>
              <a:t> Several agencies have requested targeted TA related to one of the four job-driven topical areas. Additionally, the Center is hosting communities of practice and forums on relevant issues.</a:t>
            </a:r>
          </a:p>
          <a:p>
            <a:pPr marL="742950" lvl="1" indent="-285750" defTabSz="914400">
              <a:lnSpc>
                <a:spcPct val="123000"/>
              </a:lnSpc>
              <a:spcBef>
                <a:spcPts val="0"/>
              </a:spcBef>
              <a:defRPr sz="1800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Universal: </a:t>
            </a:r>
            <a:r>
              <a:rPr u="none" dirty="0"/>
              <a:t>The Center hosts and archives webinars on topics related to the four job-driven topical areas and presents project information at CSAVR and NCSAB. </a:t>
            </a:r>
          </a:p>
        </p:txBody>
      </p:sp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xfrm>
            <a:off x="101600" y="6442392"/>
            <a:ext cx="23054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 idx="4294967295"/>
          </p:nvPr>
        </p:nvSpPr>
        <p:spPr>
          <a:xfrm>
            <a:off x="-1" y="-1"/>
            <a:ext cx="9144002" cy="1143002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JD-VRTAC Learning Collaborative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4294967295"/>
          </p:nvPr>
        </p:nvSpPr>
        <p:spPr>
          <a:xfrm>
            <a:off x="528637" y="1285875"/>
            <a:ext cx="8229601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914400">
              <a:lnSpc>
                <a:spcPct val="115000"/>
              </a:lnSpc>
              <a:spcBef>
                <a:spcPts val="0"/>
              </a:spcBef>
              <a:buChar char="•"/>
              <a:defRPr sz="2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As part of receiving intensive TA, states attended 2-3 in-person Learning Collaborative meetings to provide project updates, collaborate across agencies, and participate in topical discussions</a:t>
            </a:r>
          </a:p>
          <a:p>
            <a:pPr defTabSz="914400">
              <a:lnSpc>
                <a:spcPct val="115000"/>
              </a:lnSpc>
              <a:spcBef>
                <a:spcPts val="0"/>
              </a:spcBef>
              <a:buChar char="•"/>
              <a:defRPr sz="2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Learning Collaborative states participate in conference calls with their cohort to discuss job-driven topics</a:t>
            </a:r>
          </a:p>
          <a:p>
            <a:pPr defTabSz="914400">
              <a:lnSpc>
                <a:spcPct val="115000"/>
              </a:lnSpc>
              <a:spcBef>
                <a:spcPts val="0"/>
              </a:spcBef>
              <a:buChar char="•"/>
              <a:defRPr sz="2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18 state VR agencies are part of the JD-VRTAC Learning Collaborative</a:t>
            </a:r>
          </a:p>
        </p:txBody>
      </p:sp>
      <p:sp>
        <p:nvSpPr>
          <p:cNvPr id="137" name="Shape 137"/>
          <p:cNvSpPr>
            <a:spLocks noGrp="1"/>
          </p:cNvSpPr>
          <p:nvPr>
            <p:ph type="sldNum" sz="quarter" idx="2"/>
          </p:nvPr>
        </p:nvSpPr>
        <p:spPr>
          <a:xfrm>
            <a:off x="101600" y="6442392"/>
            <a:ext cx="23054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body" idx="4294967295"/>
          </p:nvPr>
        </p:nvSpPr>
        <p:spPr>
          <a:xfrm>
            <a:off x="1" y="1143002"/>
            <a:ext cx="5057774" cy="78423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 defTabSz="914400">
              <a:spcBef>
                <a:spcPts val="0"/>
              </a:spcBef>
              <a:buSzTx/>
              <a:buNone/>
            </a:pPr>
            <a:r>
              <a:rPr lang="en-US" b="1" dirty="0" smtClean="0">
                <a:latin typeface="Arial Black" panose="020B0A04020102020204" pitchFamily="34" charset="0"/>
              </a:rPr>
              <a:t>Mission:</a:t>
            </a:r>
            <a:r>
              <a:rPr lang="en-US" b="1" dirty="0" smtClean="0"/>
              <a:t> </a:t>
            </a:r>
          </a:p>
          <a:p>
            <a:pPr marL="0" indent="0" algn="just" defTabSz="914400">
              <a:spcBef>
                <a:spcPts val="0"/>
              </a:spcBef>
              <a:buSzTx/>
              <a:buNone/>
            </a:pPr>
            <a:endParaRPr lang="en-US" sz="2400" dirty="0" smtClean="0"/>
          </a:p>
          <a:p>
            <a:pPr marL="0" indent="0" algn="just" defTabSz="914400">
              <a:spcBef>
                <a:spcPts val="0"/>
              </a:spcBef>
              <a:buSzTx/>
              <a:buNone/>
            </a:pPr>
            <a:r>
              <a:rPr lang="en-US" sz="2400" dirty="0" smtClean="0">
                <a:latin typeface="Arial Black" panose="020B0A04020102020204" pitchFamily="34" charset="0"/>
              </a:rPr>
              <a:t>We collaborate with our clients to achieve success in their chosen occupations and independent living through our partnerships with businesses, communities and the workforce development system.</a:t>
            </a:r>
          </a:p>
          <a:p>
            <a:pPr marL="0" indent="0" defTabSz="914400">
              <a:spcBef>
                <a:spcPts val="0"/>
              </a:spcBef>
              <a:buSzTx/>
              <a:buNone/>
            </a:pPr>
            <a:endParaRPr lang="en-US" sz="1400" dirty="0" smtClean="0"/>
          </a:p>
          <a:p>
            <a:pPr marL="0" indent="0" defTabSz="914400">
              <a:spcBef>
                <a:spcPts val="0"/>
              </a:spcBef>
              <a:buSzTx/>
              <a:buNone/>
            </a:pPr>
            <a:endParaRPr lang="en-US" sz="1400" dirty="0" smtClean="0"/>
          </a:p>
          <a:p>
            <a:pPr marL="0" indent="0" defTabSz="914400">
              <a:spcBef>
                <a:spcPts val="0"/>
              </a:spcBef>
              <a:buSzTx/>
              <a:buNone/>
            </a:pPr>
            <a:endParaRPr sz="1400" dirty="0"/>
          </a:p>
        </p:txBody>
      </p:sp>
      <p:sp>
        <p:nvSpPr>
          <p:cNvPr id="139" name="Shape 139"/>
          <p:cNvSpPr>
            <a:spLocks noGrp="1"/>
          </p:cNvSpPr>
          <p:nvPr>
            <p:ph type="title" idx="4294967295"/>
          </p:nvPr>
        </p:nvSpPr>
        <p:spPr>
          <a:xfrm>
            <a:off x="-1" y="-1"/>
            <a:ext cx="9144002" cy="1143002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CO DVR – Combined Program</a:t>
            </a:r>
            <a:endParaRPr dirty="0"/>
          </a:p>
        </p:txBody>
      </p:sp>
      <p:sp>
        <p:nvSpPr>
          <p:cNvPr id="141" name="Shape 141"/>
          <p:cNvSpPr>
            <a:spLocks noGrp="1"/>
          </p:cNvSpPr>
          <p:nvPr>
            <p:ph type="sldNum" sz="quarter" idx="2"/>
          </p:nvPr>
        </p:nvSpPr>
        <p:spPr>
          <a:xfrm>
            <a:off x="101600" y="6442392"/>
            <a:ext cx="23054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 smtClean="0"/>
              <a:t>7</a:t>
            </a:fld>
            <a:endParaRPr dirty="0"/>
          </a:p>
        </p:txBody>
      </p:sp>
      <p:pic>
        <p:nvPicPr>
          <p:cNvPr id="1026" name="Picture 2" descr="loading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4" y="1143002"/>
            <a:ext cx="4086225" cy="497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 idx="4294967295"/>
          </p:nvPr>
        </p:nvSpPr>
        <p:spPr>
          <a:xfrm>
            <a:off x="-1" y="-1"/>
            <a:ext cx="9144002" cy="1143002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CO DVR Programs</a:t>
            </a:r>
            <a:endParaRPr dirty="0"/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101600" y="6442392"/>
            <a:ext cx="23054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35665" y="1281500"/>
            <a:ext cx="1478835" cy="923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Field Service Programs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5981" y="1281500"/>
            <a:ext cx="1271588" cy="923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Business Services Program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9051" y="1281500"/>
            <a:ext cx="1440826" cy="923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sz="18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Youth Transition Program</a:t>
            </a: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5643561" y="1262837"/>
            <a:ext cx="1440827" cy="923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Blind Low Vision Services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58072" y="1262837"/>
            <a:ext cx="1557341" cy="923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Office of Independent Living Services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144" y="2343328"/>
            <a:ext cx="1382356" cy="3693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Direct Services in our Field offices to provide excellent customer service to our clients</a:t>
            </a:r>
            <a:r>
              <a:rPr lang="en-US" dirty="0" smtClean="0"/>
              <a:t>, our community partners, our stakeholders and our staff.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88186" y="2343328"/>
            <a:ext cx="1319383" cy="3693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Business </a:t>
            </a:r>
            <a:r>
              <a:rPr lang="en-US" dirty="0" smtClean="0"/>
              <a:t>services 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across CO  by 8 staff and one manager to educate and provide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TA to our business customers and provide placements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05153" y="2343328"/>
            <a:ext cx="1488621" cy="3693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SWAP, Aspire, Project Search, dedicated Youth Counselor Leads and a Manager make up our  program that is expanding with Pre-Ets and WBLE opportunities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43560" y="2343328"/>
            <a:ext cx="1440827" cy="3693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Blind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Enterprise Program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, Personal Adjustment Training Center,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as well as dedicated O&amp;M and counselors in our field offices 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48445" y="2343328"/>
            <a:ext cx="1666968" cy="3693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DVR provides leadership and contract management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to our 9 CILS, as well as membership on the SILC, increasing awareness and partnership with these important stakeholders 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dirty="0" smtClean="0"/>
              <a:t>CO DVR: Offices and Staff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43000"/>
            <a:ext cx="3893126" cy="416329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Offices: 26</a:t>
            </a:r>
          </a:p>
          <a:p>
            <a:r>
              <a:rPr lang="en-US" dirty="0" smtClean="0"/>
              <a:t>VRCs: 110</a:t>
            </a:r>
          </a:p>
          <a:p>
            <a:r>
              <a:rPr lang="en-US" dirty="0" smtClean="0"/>
              <a:t>Business Outreach Specialists: 8 + 1 new Manager (coming in October!!)</a:t>
            </a:r>
          </a:p>
          <a:p>
            <a:r>
              <a:rPr lang="en-US" dirty="0" smtClean="0"/>
              <a:t>BLVS: 7 counselors, 15 Field and Center based staff + BEP program</a:t>
            </a:r>
          </a:p>
          <a:p>
            <a:r>
              <a:rPr lang="en-US" dirty="0" smtClean="0"/>
              <a:t>And our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mazing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Team: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dmin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ssistants, P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s and </a:t>
            </a:r>
            <a:r>
              <a:rPr lang="en-US" dirty="0" smtClean="0">
                <a:solidFill>
                  <a:srgbClr val="FF0000"/>
                </a:solidFill>
              </a:rPr>
              <a:t>Administrative</a:t>
            </a:r>
            <a:r>
              <a:rPr lang="en-US" dirty="0" smtClean="0"/>
              <a:t> team</a:t>
            </a:r>
            <a:endParaRPr lang="en-US" dirty="0"/>
          </a:p>
        </p:txBody>
      </p:sp>
      <p:sp>
        <p:nvSpPr>
          <p:cNvPr id="5" name="AutoShape 4" descr="Image result for map of colorado counties"/>
          <p:cNvSpPr>
            <a:spLocks noChangeAspect="1" noChangeArrowheads="1"/>
          </p:cNvSpPr>
          <p:nvPr/>
        </p:nvSpPr>
        <p:spPr bwMode="auto">
          <a:xfrm>
            <a:off x="6722630" y="276499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6" descr="Image result for map of colorado count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8" descr="Image result for map of colorado counties"/>
          <p:cNvSpPr>
            <a:spLocks noChangeAspect="1" noChangeArrowheads="1"/>
          </p:cNvSpPr>
          <p:nvPr/>
        </p:nvSpPr>
        <p:spPr bwMode="auto">
          <a:xfrm>
            <a:off x="6289963" y="260667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10" descr="Image result for map of colorado counti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AutoShape 12" descr="Image result for map of colorado counti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03273" y="2382982"/>
            <a:ext cx="2854036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Map of CO: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283" y="1287464"/>
            <a:ext cx="4549148" cy="401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110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447FB14C1F744783760FC7909BF6B3" ma:contentTypeVersion="2" ma:contentTypeDescription="Create a new document." ma:contentTypeScope="" ma:versionID="4cb5046c8c6e038fa042de66a8e5db54">
  <xsd:schema xmlns:xsd="http://www.w3.org/2001/XMLSchema" xmlns:xs="http://www.w3.org/2001/XMLSchema" xmlns:p="http://schemas.microsoft.com/office/2006/metadata/properties" xmlns:ns2="63f6c64a-0f64-4c6e-ac7b-fea5216ff2a3" targetNamespace="http://schemas.microsoft.com/office/2006/metadata/properties" ma:root="true" ma:fieldsID="ebcd0a20f906e46e4399828e998cea4f" ns2:_="">
    <xsd:import namespace="63f6c64a-0f64-4c6e-ac7b-fea5216ff2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6c64a-0f64-4c6e-ac7b-fea5216ff2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95FC30-AF95-45AF-9006-E023AC8296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6c64a-0f64-4c6e-ac7b-fea5216ff2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71279B-027B-4BFC-928C-B73923543B8D}">
  <ds:schemaRefs>
    <ds:schemaRef ds:uri="63f6c64a-0f64-4c6e-ac7b-fea5216ff2a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90794D9-70AA-40FC-8818-B910FCE6D7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1045</Words>
  <Application>Microsoft Office PowerPoint</Application>
  <PresentationFormat>On-screen Show (4:3)</PresentationFormat>
  <Paragraphs>184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Bauhaus 93</vt:lpstr>
      <vt:lpstr>Calibri</vt:lpstr>
      <vt:lpstr>Verdana</vt:lpstr>
      <vt:lpstr>Office Theme</vt:lpstr>
      <vt:lpstr>Job-Driven Technical Assistance Center (JD-VRTAC):  Colorado DVR  </vt:lpstr>
      <vt:lpstr>Webinar Objectives</vt:lpstr>
      <vt:lpstr>JD-VRTAC Goals</vt:lpstr>
      <vt:lpstr>JD-VRTAC Partners</vt:lpstr>
      <vt:lpstr>JD-VRTAC Technical Assistance</vt:lpstr>
      <vt:lpstr>JD-VRTAC Learning Collaborative</vt:lpstr>
      <vt:lpstr>CO DVR – Combined Program</vt:lpstr>
      <vt:lpstr>CO DVR Programs</vt:lpstr>
      <vt:lpstr>CO DVR: Offices and Staff</vt:lpstr>
      <vt:lpstr>JD-VRTAC Project Background</vt:lpstr>
      <vt:lpstr>JD-VRTAC Purpose and Goals</vt:lpstr>
      <vt:lpstr>JD-VRTAC Project Implementation</vt:lpstr>
      <vt:lpstr>JD-VRTAC Project Implementation</vt:lpstr>
      <vt:lpstr>JD-VRTAC Project Accomplishments</vt:lpstr>
      <vt:lpstr>JD-VRTAC Project Accomplishments</vt:lpstr>
      <vt:lpstr>Challenges and Lessons Learned</vt:lpstr>
      <vt:lpstr>JD-VRTAC Project Today (current status)</vt:lpstr>
      <vt:lpstr>What was most helpful about receiving TA?</vt:lpstr>
      <vt:lpstr>Next Steps, Future Directions, and Goals</vt:lpstr>
      <vt:lpstr>Questions</vt:lpstr>
      <vt:lpstr>JD-VRTAC: CO VR and TA Contact Information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Job-Driven Technical Assistance Center (JD-VRTAC):  (State Agency) (Webinar Title)</dc:title>
  <dc:creator>Jennifer Scilacci</dc:creator>
  <cp:lastModifiedBy>TempAdmin</cp:lastModifiedBy>
  <cp:revision>35</cp:revision>
  <dcterms:modified xsi:type="dcterms:W3CDTF">2018-08-24T20:20:21Z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0x01010003447FB14C1F744783760FC7909BF6B3</vt:lpwstr>
  </property>
</Properties>
</file>