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06" r:id="rId2"/>
    <p:sldId id="307" r:id="rId3"/>
    <p:sldId id="308" r:id="rId4"/>
    <p:sldId id="309" r:id="rId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4938" autoAdjust="0"/>
  </p:normalViewPr>
  <p:slideViewPr>
    <p:cSldViewPr>
      <p:cViewPr>
        <p:scale>
          <a:sx n="100" d="100"/>
          <a:sy n="100" d="100"/>
        </p:scale>
        <p:origin x="-461" y="81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7AA375C4-2C2C-43B2-A4B3-39F3B80D61ED}" type="datetimeFigureOut">
              <a:rPr lang="en-US" smtClean="0"/>
              <a:pPr/>
              <a:t>8/24/2017</a:t>
            </a:fld>
            <a:endParaRPr lang="en-US"/>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88DDE314-F855-43F7-8FC0-5432BA4C328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vl1pPr>
          </a:lstStyle>
          <a:p>
            <a:fld id="{94F3860F-1590-42E4-8F48-0BF540F7DF79}" type="datetimeFigureOut">
              <a:rPr lang="en-US" smtClean="0"/>
              <a:pPr/>
              <a:t>8/24/2017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vl1pPr>
          </a:lstStyle>
          <a:p>
            <a:fld id="{E2FD5548-1E7D-4215-A99C-363D8B8C86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0BAF09-6CFF-4C45-A9D1-4816478940E9}"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0BAF09-6CFF-4C45-A9D1-4816478940E9}"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0BAF09-6CFF-4C45-A9D1-4816478940E9}" type="datetimeFigureOut">
              <a:rPr lang="en-US" smtClean="0"/>
              <a:pPr/>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BAF09-6CFF-4C45-A9D1-4816478940E9}" type="datetimeFigureOut">
              <a:rPr lang="en-US" smtClean="0"/>
              <a:pPr/>
              <a:t>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BAF09-6CFF-4C45-A9D1-4816478940E9}" type="datetimeFigureOut">
              <a:rPr lang="en-US" smtClean="0"/>
              <a:pPr/>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BAF09-6CFF-4C45-A9D1-4816478940E9}"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BAF09-6CFF-4C45-A9D1-4816478940E9}"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ACA6-0647-4A8E-A3D8-CA95A25AE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BAF09-6CFF-4C45-A9D1-4816478940E9}" type="datetimeFigureOut">
              <a:rPr lang="en-US" smtClean="0"/>
              <a:pPr/>
              <a:t>8/24/2017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ACA6-0647-4A8E-A3D8-CA95A25AEF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earchsecurity.techtarget.com/definition/onboarding-and-offboardin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905000"/>
          </a:xfrm>
        </p:spPr>
        <p:txBody>
          <a:bodyPr/>
          <a:lstStyle/>
          <a:p>
            <a:r>
              <a:rPr lang="en-US" dirty="0" smtClean="0"/>
              <a:t>DRS Business Terminology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648200"/>
          </a:xfrm>
        </p:spPr>
        <p:txBody>
          <a:bodyPr>
            <a:normAutofit fontScale="90000"/>
          </a:bodyPr>
          <a:lstStyle/>
          <a:p>
            <a:pPr algn="l"/>
            <a:r>
              <a:rPr lang="en-US" sz="1600" b="1" dirty="0" smtClean="0"/>
              <a:t>Life Cycle </a:t>
            </a:r>
            <a:r>
              <a:rPr lang="en-US" sz="1600" dirty="0" smtClean="0"/>
              <a:t>- a Human Resources model that identifies stages in employees’ careers to help guide their management and optimize associated processes. DRS has many similar step through their life cycle of engagement with business:</a:t>
            </a:r>
            <a:br>
              <a:rPr lang="en-US" sz="1600" dirty="0" smtClean="0"/>
            </a:br>
            <a:r>
              <a:rPr lang="en-US" sz="1600" dirty="0" smtClean="0"/>
              <a:t>	</a:t>
            </a:r>
            <a:br>
              <a:rPr lang="en-US" sz="1600" dirty="0" smtClean="0"/>
            </a:br>
            <a:r>
              <a:rPr lang="en-US" sz="1600" dirty="0" smtClean="0"/>
              <a:t>	</a:t>
            </a:r>
            <a:r>
              <a:rPr lang="en-US" sz="1600" b="1" dirty="0" smtClean="0"/>
              <a:t>Recruitment</a:t>
            </a:r>
            <a:r>
              <a:rPr lang="en-US" sz="1600" dirty="0" smtClean="0"/>
              <a:t>:</a:t>
            </a:r>
            <a:r>
              <a:rPr lang="en-US" sz="1600" b="1" dirty="0" smtClean="0"/>
              <a:t> </a:t>
            </a:r>
            <a:r>
              <a:rPr lang="en-US" sz="1600" dirty="0" smtClean="0"/>
              <a:t>all the processes leading up to and including the hiring of a new 	employee.</a:t>
            </a:r>
            <a:br>
              <a:rPr lang="en-US" sz="1600" dirty="0" smtClean="0"/>
            </a:br>
            <a:r>
              <a:rPr lang="en-US" sz="1600" b="1" dirty="0" smtClean="0"/>
              <a:t>	</a:t>
            </a:r>
            <a:br>
              <a:rPr lang="en-US" sz="1600" b="1" dirty="0" smtClean="0"/>
            </a:br>
            <a:r>
              <a:rPr lang="en-US" sz="1600" b="1" dirty="0" smtClean="0"/>
              <a:t>	</a:t>
            </a:r>
            <a:r>
              <a:rPr lang="en-US" sz="1600" b="1" dirty="0" err="1" smtClean="0"/>
              <a:t>Onboarding</a:t>
            </a:r>
            <a:r>
              <a:rPr lang="en-US" sz="1600" u="sng" dirty="0" smtClean="0">
                <a:hlinkClick r:id="rId2"/>
              </a:rPr>
              <a:t>:</a:t>
            </a:r>
            <a:r>
              <a:rPr lang="en-US" sz="1600" dirty="0" smtClean="0"/>
              <a:t> ensuring that the employee has access to any applications and systems that are 	required for his job.</a:t>
            </a:r>
            <a:br>
              <a:rPr lang="en-US" sz="1600" dirty="0" smtClean="0"/>
            </a:br>
            <a:r>
              <a:rPr lang="en-US" sz="1600" dirty="0" smtClean="0"/>
              <a:t>	</a:t>
            </a:r>
            <a:br>
              <a:rPr lang="en-US" sz="1600" dirty="0" smtClean="0"/>
            </a:br>
            <a:r>
              <a:rPr lang="en-US" sz="1600" dirty="0" smtClean="0"/>
              <a:t>	</a:t>
            </a:r>
            <a:r>
              <a:rPr lang="en-US" sz="1600" b="1" dirty="0" smtClean="0"/>
              <a:t>Orientation: </a:t>
            </a:r>
            <a:r>
              <a:rPr lang="en-US" sz="1600" dirty="0" smtClean="0"/>
              <a:t>employee settles into the job, integrates with the corporate culture, 	familiarizes himself with coworkers and management, and establishes his role within the 	organization.</a:t>
            </a:r>
            <a:br>
              <a:rPr lang="en-US" sz="1600" dirty="0" smtClean="0"/>
            </a:br>
            <a:r>
              <a:rPr lang="en-US" sz="1600" dirty="0" smtClean="0"/>
              <a:t>	</a:t>
            </a:r>
            <a:br>
              <a:rPr lang="en-US" sz="1600" dirty="0" smtClean="0"/>
            </a:br>
            <a:r>
              <a:rPr lang="en-US" sz="1600" dirty="0" smtClean="0"/>
              <a:t>	</a:t>
            </a:r>
            <a:r>
              <a:rPr lang="en-US" sz="1600" b="1" dirty="0" smtClean="0"/>
              <a:t>Career planning</a:t>
            </a:r>
            <a:r>
              <a:rPr lang="en-US" sz="1600" dirty="0" smtClean="0"/>
              <a:t>: the employee and management collaboratively develop objectives and 	goals.</a:t>
            </a:r>
            <a:br>
              <a:rPr lang="en-US" sz="1600" dirty="0" smtClean="0"/>
            </a:br>
            <a:r>
              <a:rPr lang="en-US" sz="1600" dirty="0" smtClean="0"/>
              <a:t>	</a:t>
            </a:r>
            <a:br>
              <a:rPr lang="en-US" sz="1600" dirty="0" smtClean="0"/>
            </a:br>
            <a:r>
              <a:rPr lang="en-US" sz="1600" dirty="0" smtClean="0"/>
              <a:t>	</a:t>
            </a:r>
            <a:r>
              <a:rPr lang="en-US" sz="1600" b="1" dirty="0" smtClean="0"/>
              <a:t>Career development</a:t>
            </a:r>
            <a:r>
              <a:rPr lang="en-US" sz="1600" dirty="0" smtClean="0"/>
              <a:t>:</a:t>
            </a:r>
            <a:r>
              <a:rPr lang="en-US" sz="1600" b="1" dirty="0" smtClean="0"/>
              <a:t> </a:t>
            </a:r>
            <a:r>
              <a:rPr lang="en-US" sz="1600" dirty="0" smtClean="0"/>
              <a:t>the employee matures in his role in the organization. 	Professional 	development frequently involves additional training. The challenges in this stage are employee 	engagement and retention.</a:t>
            </a:r>
            <a:br>
              <a:rPr lang="en-US" sz="1600" dirty="0" smtClean="0"/>
            </a:br>
            <a:r>
              <a:rPr lang="en-US" sz="1600" dirty="0" smtClean="0"/>
              <a:t>	</a:t>
            </a:r>
            <a:br>
              <a:rPr lang="en-US" sz="1600" dirty="0" smtClean="0"/>
            </a:br>
            <a:r>
              <a:rPr lang="en-US" sz="1600" dirty="0" smtClean="0"/>
              <a:t>	</a:t>
            </a:r>
            <a:r>
              <a:rPr lang="en-US" sz="1600" b="1" dirty="0" smtClean="0"/>
              <a:t>Termination: </a:t>
            </a:r>
            <a:r>
              <a:rPr lang="en-US" sz="1600" dirty="0" smtClean="0"/>
              <a:t>In this final stage, sometimes referred to as “transition,” the employee leaves 	the organization.</a:t>
            </a:r>
            <a:r>
              <a:rPr lang="en-US" sz="900" dirty="0" smtClean="0"/>
              <a:t/>
            </a:r>
            <a:br>
              <a:rPr lang="en-US" sz="900" dirty="0" smtClean="0"/>
            </a:b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35562"/>
          </a:xfrm>
        </p:spPr>
        <p:txBody>
          <a:bodyPr>
            <a:noAutofit/>
          </a:bodyPr>
          <a:lstStyle/>
          <a:p>
            <a:pPr algn="l"/>
            <a:r>
              <a:rPr lang="en-US" sz="1600" b="1" i="1" dirty="0" smtClean="0"/>
              <a:t/>
            </a:r>
            <a:br>
              <a:rPr lang="en-US" sz="1600" b="1" i="1" dirty="0" smtClean="0"/>
            </a:br>
            <a:r>
              <a:rPr lang="en-US" sz="1600" b="1" i="1" dirty="0" smtClean="0"/>
              <a:t/>
            </a:r>
            <a:br>
              <a:rPr lang="en-US" sz="1600" b="1" i="1" dirty="0" smtClean="0"/>
            </a:br>
            <a:r>
              <a:rPr lang="en-US" sz="1600" b="1" i="1" dirty="0" smtClean="0"/>
              <a:t/>
            </a:r>
            <a:br>
              <a:rPr lang="en-US" sz="1600" b="1" i="1" dirty="0" smtClean="0"/>
            </a:br>
            <a:r>
              <a:rPr lang="en-US" sz="1600" b="1" i="1" dirty="0" smtClean="0"/>
              <a:t/>
            </a:r>
            <a:br>
              <a:rPr lang="en-US" sz="1600" b="1" i="1" dirty="0" smtClean="0"/>
            </a:br>
            <a:r>
              <a:rPr lang="en-US" sz="1600" b="1" i="1" dirty="0" smtClean="0"/>
              <a:t/>
            </a:r>
            <a:br>
              <a:rPr lang="en-US" sz="1600" b="1" i="1" dirty="0" smtClean="0"/>
            </a:br>
            <a:r>
              <a:rPr lang="en-US" sz="1600" b="1" i="1" dirty="0" smtClean="0"/>
              <a:t/>
            </a:r>
            <a:br>
              <a:rPr lang="en-US" sz="1600" b="1" i="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800" b="1" dirty="0" smtClean="0"/>
              <a:t>Qualified applicants</a:t>
            </a:r>
            <a:r>
              <a:rPr lang="en-US" sz="1800" dirty="0" smtClean="0"/>
              <a:t>, not clients or consumers</a:t>
            </a:r>
            <a:br>
              <a:rPr lang="en-US" sz="1800" dirty="0" smtClean="0"/>
            </a:br>
            <a:r>
              <a:rPr lang="en-US" sz="1800" dirty="0" smtClean="0"/>
              <a:t/>
            </a:r>
            <a:br>
              <a:rPr lang="en-US" sz="1800" dirty="0" smtClean="0"/>
            </a:br>
            <a:r>
              <a:rPr lang="en-US" sz="1800" b="1" dirty="0" smtClean="0"/>
              <a:t>Employment </a:t>
            </a:r>
            <a:r>
              <a:rPr lang="en-US" sz="1800" b="1" dirty="0" smtClean="0"/>
              <a:t>retention services, </a:t>
            </a:r>
            <a:r>
              <a:rPr lang="en-US" sz="1800" dirty="0" smtClean="0"/>
              <a:t>not supported employment</a:t>
            </a:r>
            <a:br>
              <a:rPr lang="en-US" sz="1800" dirty="0" smtClean="0"/>
            </a:br>
            <a:r>
              <a:rPr lang="en-US" sz="1800" dirty="0" smtClean="0"/>
              <a:t/>
            </a:r>
            <a:br>
              <a:rPr lang="en-US" sz="1800" dirty="0" smtClean="0"/>
            </a:br>
            <a:r>
              <a:rPr lang="en-US" sz="1800" dirty="0" smtClean="0"/>
              <a:t> </a:t>
            </a:r>
            <a:r>
              <a:rPr lang="en-US" sz="1800" b="1" dirty="0" smtClean="0"/>
              <a:t>Recruitment assistance</a:t>
            </a:r>
            <a:r>
              <a:rPr lang="en-US" sz="1800" dirty="0" smtClean="0"/>
              <a:t>, not job development</a:t>
            </a:r>
            <a:br>
              <a:rPr lang="en-US" sz="1800" dirty="0" smtClean="0"/>
            </a:br>
            <a:r>
              <a:rPr lang="en-US" sz="1800" dirty="0" smtClean="0"/>
              <a:t/>
            </a:r>
            <a:br>
              <a:rPr lang="en-US" sz="1800" dirty="0" smtClean="0"/>
            </a:br>
            <a:r>
              <a:rPr lang="en-US" sz="1800" dirty="0" smtClean="0"/>
              <a:t> </a:t>
            </a:r>
            <a:r>
              <a:rPr lang="en-US" sz="1800" b="1" dirty="0" smtClean="0"/>
              <a:t>Job redesign or streamlining</a:t>
            </a:r>
            <a:r>
              <a:rPr lang="en-US" sz="1800" dirty="0" smtClean="0"/>
              <a:t>, not job carving</a:t>
            </a:r>
            <a:br>
              <a:rPr lang="en-US" sz="1800" dirty="0" smtClean="0"/>
            </a:br>
            <a:r>
              <a:rPr lang="en-US" sz="1800" dirty="0" smtClean="0"/>
              <a:t/>
            </a:r>
            <a:br>
              <a:rPr lang="en-US" sz="1800" dirty="0" smtClean="0"/>
            </a:br>
            <a:r>
              <a:rPr lang="en-US" sz="1800" dirty="0" smtClean="0"/>
              <a:t> </a:t>
            </a:r>
            <a:r>
              <a:rPr lang="en-US" sz="1800" b="1" dirty="0" smtClean="0"/>
              <a:t>Transportation assistance</a:t>
            </a:r>
            <a:r>
              <a:rPr lang="en-US" sz="1800" dirty="0" smtClean="0"/>
              <a:t>, not mobility training</a:t>
            </a:r>
            <a:br>
              <a:rPr lang="en-US" sz="1800" dirty="0" smtClean="0"/>
            </a:br>
            <a:r>
              <a:rPr lang="en-US" sz="1800" dirty="0" smtClean="0"/>
              <a:t/>
            </a:r>
            <a:br>
              <a:rPr lang="en-US" sz="1800" dirty="0" smtClean="0"/>
            </a:br>
            <a:r>
              <a:rPr lang="en-US" sz="1800" dirty="0" smtClean="0"/>
              <a:t> </a:t>
            </a:r>
            <a:r>
              <a:rPr lang="en-US" sz="1800" b="1" dirty="0" smtClean="0"/>
              <a:t>The companies footprint </a:t>
            </a:r>
            <a:r>
              <a:rPr lang="en-US" sz="1800" dirty="0" smtClean="0"/>
              <a:t>– the geographic territory the company covers</a:t>
            </a:r>
            <a:br>
              <a:rPr lang="en-US" sz="1800" dirty="0" smtClean="0"/>
            </a:br>
            <a:r>
              <a:rPr lang="en-US" sz="1800" dirty="0" smtClean="0"/>
              <a:t/>
            </a:r>
            <a:br>
              <a:rPr lang="en-US" sz="1800" dirty="0" smtClean="0"/>
            </a:br>
            <a:r>
              <a:rPr lang="en-US" sz="1800" b="1" dirty="0" smtClean="0"/>
              <a:t>Leveraging</a:t>
            </a:r>
            <a:r>
              <a:rPr lang="en-US" sz="1800" dirty="0" smtClean="0"/>
              <a:t>- to take advantage of some strength (Competency or core competency) and use it to gain an advantage</a:t>
            </a:r>
            <a:r>
              <a:rPr lang="en-US" sz="1600" dirty="0" smtClean="0"/>
              <a:t/>
            </a:r>
            <a:br>
              <a:rPr lang="en-US" sz="1600" dirty="0" smtClean="0"/>
            </a:br>
            <a:r>
              <a:rPr lang="en-US" sz="1600" dirty="0" smtClean="0"/>
              <a:t/>
            </a:r>
            <a:br>
              <a:rPr lang="en-US" sz="1600" dirty="0" smtClean="0"/>
            </a:br>
            <a:r>
              <a:rPr lang="en-US" sz="1600" dirty="0" smtClean="0"/>
              <a:t> </a:t>
            </a: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300" i="1" dirty="0" smtClean="0"/>
              <a:t/>
            </a:r>
            <a:br>
              <a:rPr lang="en-US" sz="1300" i="1" dirty="0" smtClean="0"/>
            </a:b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800" dirty="0" smtClean="0"/>
              <a:t/>
            </a:r>
            <a:br>
              <a:rPr lang="en-US" sz="1800" dirty="0" smtClean="0"/>
            </a:br>
            <a:r>
              <a:rPr lang="en-US" sz="1800" dirty="0" smtClean="0"/>
              <a:t/>
            </a:r>
            <a:br>
              <a:rPr lang="en-US" sz="1800" dirty="0" smtClean="0"/>
            </a:br>
            <a:r>
              <a:rPr lang="en-US" sz="1600" b="1" dirty="0" smtClean="0"/>
              <a:t>Listening Session- </a:t>
            </a:r>
            <a:r>
              <a:rPr lang="en-US" sz="1600" dirty="0" smtClean="0"/>
              <a:t>the initial meeting with a business customer where you learn more about their company in order to help create initial steps forward</a:t>
            </a:r>
            <a:br>
              <a:rPr lang="en-US" sz="1600" dirty="0" smtClean="0"/>
            </a:br>
            <a:r>
              <a:rPr lang="en-US" sz="1600" dirty="0" smtClean="0"/>
              <a:t/>
            </a:r>
            <a:br>
              <a:rPr lang="en-US" sz="1600" dirty="0" smtClean="0"/>
            </a:br>
            <a:r>
              <a:rPr lang="en-US" sz="1600" b="1" dirty="0" smtClean="0"/>
              <a:t>Business Profile </a:t>
            </a:r>
            <a:r>
              <a:rPr lang="en-US" sz="1600" dirty="0" smtClean="0"/>
              <a:t>– a document that reflects the listening session, much like your initial interview. </a:t>
            </a:r>
            <a:br>
              <a:rPr lang="en-US" sz="1600" dirty="0" smtClean="0"/>
            </a:br>
            <a:r>
              <a:rPr lang="en-US" sz="1600" dirty="0" smtClean="0"/>
              <a:t/>
            </a:r>
            <a:br>
              <a:rPr lang="en-US" sz="1600" dirty="0" smtClean="0"/>
            </a:br>
            <a:r>
              <a:rPr lang="en-US" sz="1600" b="1" dirty="0" smtClean="0"/>
              <a:t>Dual customer </a:t>
            </a:r>
            <a:r>
              <a:rPr lang="en-US" sz="1600" dirty="0" smtClean="0"/>
              <a:t>– identifying that the work that we do consists of two different customers; the </a:t>
            </a:r>
            <a:r>
              <a:rPr lang="en-US" sz="1600" dirty="0" smtClean="0"/>
              <a:t>job seeker</a:t>
            </a:r>
            <a:r>
              <a:rPr lang="en-US" sz="1600" dirty="0" smtClean="0"/>
              <a:t> </a:t>
            </a:r>
            <a:r>
              <a:rPr lang="en-US" sz="1600" dirty="0" smtClean="0"/>
              <a:t>and the employer and that each should be treated as such. </a:t>
            </a:r>
            <a:br>
              <a:rPr lang="en-US" sz="1600" dirty="0" smtClean="0"/>
            </a:br>
            <a:r>
              <a:rPr lang="en-US" sz="1600" dirty="0" smtClean="0"/>
              <a:t/>
            </a:r>
            <a:br>
              <a:rPr lang="en-US" sz="1600" dirty="0" smtClean="0"/>
            </a:br>
            <a:r>
              <a:rPr lang="en-US" sz="1600" b="1" dirty="0" smtClean="0"/>
              <a:t>Space</a:t>
            </a:r>
            <a:r>
              <a:rPr lang="en-US" sz="1600" dirty="0" smtClean="0"/>
              <a:t> – the area of expertise we have and the employer has. </a:t>
            </a:r>
            <a:br>
              <a:rPr lang="en-US" sz="1600" dirty="0" smtClean="0"/>
            </a:br>
            <a:r>
              <a:rPr lang="en-US" sz="1600" dirty="0" smtClean="0"/>
              <a:t/>
            </a:r>
            <a:br>
              <a:rPr lang="en-US" sz="1600" dirty="0" smtClean="0"/>
            </a:br>
            <a:r>
              <a:rPr lang="en-US" sz="1600" b="1" dirty="0" smtClean="0"/>
              <a:t>Hard Stop </a:t>
            </a:r>
            <a:r>
              <a:rPr lang="en-US" sz="1600" dirty="0" smtClean="0"/>
              <a:t>- If somebody has a hard stop it means that they have something scheduled immediately after the meeting that they currently are in.</a:t>
            </a:r>
            <a:br>
              <a:rPr lang="en-US" sz="1600" dirty="0" smtClean="0"/>
            </a:br>
            <a:r>
              <a:rPr lang="en-US" sz="1600" dirty="0" smtClean="0"/>
              <a:t> </a:t>
            </a:r>
            <a:br>
              <a:rPr lang="en-US" sz="1600" dirty="0" smtClean="0"/>
            </a:br>
            <a:r>
              <a:rPr lang="en-US" sz="1600" b="1" dirty="0" smtClean="0"/>
              <a:t>Touch</a:t>
            </a:r>
            <a:r>
              <a:rPr lang="en-US" sz="1600" dirty="0" smtClean="0"/>
              <a:t> – to have a concrete connection with the business or employee/employer – to “touch” the workspace means to have the ability to go to the worksite and get a better sense of it, a direct observation. Fed ex makes everyone go through a “sort observation” before they can interview. This is a touch for the potential employee because they can be there seeing what they would do on the job.</a:t>
            </a:r>
            <a:br>
              <a:rPr lang="en-US" sz="1600" dirty="0" smtClean="0"/>
            </a:br>
            <a:r>
              <a:rPr lang="en-US" sz="1600" dirty="0" smtClean="0"/>
              <a:t> </a:t>
            </a:r>
            <a:br>
              <a:rPr lang="en-US" sz="1600" dirty="0" smtClean="0"/>
            </a:br>
            <a:r>
              <a:rPr lang="en-US" sz="1600" b="1" dirty="0" smtClean="0"/>
              <a:t>Warm Call </a:t>
            </a:r>
            <a:r>
              <a:rPr lang="en-US" sz="1600" dirty="0" smtClean="0"/>
              <a:t>– making a connection with a known contact who can connect you with someone at the business you are going to. This person acts as a lead in to the business conversation you have.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4085</TotalTime>
  <Words>41</Words>
  <Application>Microsoft Office PowerPoint</Application>
  <PresentationFormat>On-screen Show (4:3)</PresentationFormat>
  <Paragraphs>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DRS Business Terminology</vt:lpstr>
      <vt:lpstr>Life Cycle - a Human Resources model that identifies stages in employees’ careers to help guide their management and optimize associated processes. DRS has many similar step through their life cycle of engagement with business:    Recruitment: all the processes leading up to and including the hiring of a new  employee.    Onboarding: ensuring that the employee has access to any applications and systems that are  required for his job.    Orientation: employee settles into the job, integrates with the corporate culture,  familiarizes himself with coworkers and management, and establishes his role within the  organization.    Career planning: the employee and management collaboratively develop objectives and  goals.    Career development: the employee matures in his role in the organization.  Professional  development frequently involves additional training. The challenges in this stage are employee  engagement and retention.    Termination: In this final stage, sometimes referred to as “transition,” the employee leaves  the organization. </vt:lpstr>
      <vt:lpstr>         Qualified applicants, not clients or consumers  Employment retention services, not supported employment   Recruitment assistance, not job development   Job redesign or streamlining, not job carving   Transportation assistance, not mobility training   The companies footprint – the geographic territory the company covers  Leveraging- to take advantage of some strength (Competency or core competency) and use it to gain an advantage        </vt:lpstr>
      <vt:lpstr>                Listening Session- the initial meeting with a business customer where you learn more about their company in order to help create initial steps forward  Business Profile – a document that reflects the listening session, much like your initial interview.   Dual customer – identifying that the work that we do consists of two different customers; the job seeker and the employer and that each should be treated as such.   Space – the area of expertise we have and the employer has.   Hard Stop - If somebody has a hard stop it means that they have something scheduled immediately after the meeting that they currently are in.   Touch – to have a concrete connection with the business or employee/employer – to “touch” the workspace means to have the ability to go to the worksite and get a better sense of it, a direct observation. Fed ex makes everyone go through a “sort observation” before they can interview. This is a touch for the potential employee because they can be there seeing what they would do on the job.   Warm Call – making a connection with a known contact who can connect you with someone at the business you are going to. This person acts as a lead in to the business conversation you have.</vt:lpstr>
    </vt:vector>
  </TitlesOfParts>
  <Company>State of Illinois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SecondaryTraining and Related Services</dc:title>
  <dc:creator>State of Illinois</dc:creator>
  <cp:lastModifiedBy>State of Illinois</cp:lastModifiedBy>
  <cp:revision>350</cp:revision>
  <dcterms:created xsi:type="dcterms:W3CDTF">2012-05-29T18:28:37Z</dcterms:created>
  <dcterms:modified xsi:type="dcterms:W3CDTF">2017-08-24T20:53:15Z</dcterms:modified>
</cp:coreProperties>
</file>