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81" r:id="rId2"/>
    <p:sldId id="287" r:id="rId3"/>
    <p:sldId id="288" r:id="rId4"/>
    <p:sldId id="293" r:id="rId5"/>
    <p:sldId id="294" r:id="rId6"/>
    <p:sldId id="295" r:id="rId7"/>
    <p:sldId id="296" r:id="rId8"/>
    <p:sldId id="291" r:id="rId9"/>
    <p:sldId id="297" r:id="rId10"/>
    <p:sldId id="290" r:id="rId11"/>
    <p:sldId id="298" r:id="rId12"/>
    <p:sldId id="292" r:id="rId13"/>
    <p:sldId id="299" r:id="rId14"/>
    <p:sldId id="300" r:id="rId15"/>
    <p:sldId id="324" r:id="rId16"/>
    <p:sldId id="325" r:id="rId17"/>
    <p:sldId id="312" r:id="rId18"/>
    <p:sldId id="313" r:id="rId19"/>
    <p:sldId id="314" r:id="rId20"/>
    <p:sldId id="316" r:id="rId21"/>
    <p:sldId id="315" r:id="rId22"/>
    <p:sldId id="320" r:id="rId23"/>
    <p:sldId id="317" r:id="rId24"/>
    <p:sldId id="318" r:id="rId25"/>
    <p:sldId id="321" r:id="rId26"/>
    <p:sldId id="322" r:id="rId27"/>
    <p:sldId id="323" r:id="rId28"/>
    <p:sldId id="302" r:id="rId29"/>
    <p:sldId id="301" r:id="rId30"/>
    <p:sldId id="303" r:id="rId31"/>
    <p:sldId id="304" r:id="rId32"/>
    <p:sldId id="305" r:id="rId33"/>
    <p:sldId id="306" r:id="rId34"/>
    <p:sldId id="307" r:id="rId35"/>
    <p:sldId id="308" r:id="rId36"/>
    <p:sldId id="309" r:id="rId37"/>
    <p:sldId id="311" r:id="rId38"/>
    <p:sldId id="310" r:id="rId39"/>
    <p:sldId id="326" r:id="rId4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0909" autoAdjust="0"/>
  </p:normalViewPr>
  <p:slideViewPr>
    <p:cSldViewPr>
      <p:cViewPr>
        <p:scale>
          <a:sx n="100" d="100"/>
          <a:sy n="100" d="100"/>
        </p:scale>
        <p:origin x="-461" y="3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FED42-8E4B-4049-86A9-C6823DB6986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2FD7DAF-00CA-498C-A308-C7E1F029FBEA}">
      <dgm:prSet phldrT="[Text]" custT="1"/>
      <dgm:spPr/>
      <dgm:t>
        <a:bodyPr/>
        <a:lstStyle/>
        <a:p>
          <a:r>
            <a:rPr lang="en-US" sz="2400" dirty="0" smtClean="0"/>
            <a:t>1. Listen</a:t>
          </a:r>
          <a:endParaRPr lang="en-US" sz="2400" dirty="0"/>
        </a:p>
      </dgm:t>
    </dgm:pt>
    <dgm:pt modelId="{60E38A3F-E1E0-4CA6-A3DF-F69A42BC21D0}" type="parTrans" cxnId="{58503CA8-5DB9-4AF5-9E14-9F099A17D4CA}">
      <dgm:prSet/>
      <dgm:spPr/>
      <dgm:t>
        <a:bodyPr/>
        <a:lstStyle/>
        <a:p>
          <a:endParaRPr lang="en-US"/>
        </a:p>
      </dgm:t>
    </dgm:pt>
    <dgm:pt modelId="{92B57020-107E-4BA0-89EE-8CD1ABD36FDA}" type="sibTrans" cxnId="{58503CA8-5DB9-4AF5-9E14-9F099A17D4CA}">
      <dgm:prSet/>
      <dgm:spPr/>
      <dgm:t>
        <a:bodyPr/>
        <a:lstStyle/>
        <a:p>
          <a:endParaRPr lang="en-US"/>
        </a:p>
      </dgm:t>
    </dgm:pt>
    <dgm:pt modelId="{C7D013DF-1C96-4188-9122-9B15417CDC26}">
      <dgm:prSet phldrT="[Text]" custT="1"/>
      <dgm:spPr/>
      <dgm:t>
        <a:bodyPr/>
        <a:lstStyle/>
        <a:p>
          <a:r>
            <a:rPr lang="en-US" sz="2400" dirty="0" smtClean="0"/>
            <a:t>2. Identify Needs</a:t>
          </a:r>
          <a:endParaRPr lang="en-US" sz="2400" dirty="0"/>
        </a:p>
      </dgm:t>
    </dgm:pt>
    <dgm:pt modelId="{53F4BAE4-4A2D-4625-9D3A-30DA725BFA7D}" type="parTrans" cxnId="{37801EE2-A2F5-4A5E-A3D7-8ECE278D33F8}">
      <dgm:prSet/>
      <dgm:spPr/>
      <dgm:t>
        <a:bodyPr/>
        <a:lstStyle/>
        <a:p>
          <a:endParaRPr lang="en-US"/>
        </a:p>
      </dgm:t>
    </dgm:pt>
    <dgm:pt modelId="{24E903F2-9956-45A1-92CB-D53EF21B2009}" type="sibTrans" cxnId="{37801EE2-A2F5-4A5E-A3D7-8ECE278D33F8}">
      <dgm:prSet/>
      <dgm:spPr/>
      <dgm:t>
        <a:bodyPr/>
        <a:lstStyle/>
        <a:p>
          <a:endParaRPr lang="en-US"/>
        </a:p>
      </dgm:t>
    </dgm:pt>
    <dgm:pt modelId="{416F45DF-3D41-4DBA-A031-0B754B725AA9}">
      <dgm:prSet phldrT="[Text]" custT="1"/>
      <dgm:spPr/>
      <dgm:t>
        <a:bodyPr/>
        <a:lstStyle/>
        <a:p>
          <a:r>
            <a:rPr lang="en-US" sz="2400" dirty="0" smtClean="0"/>
            <a:t>3. Fulfill solutions</a:t>
          </a:r>
          <a:endParaRPr lang="en-US" sz="2400" dirty="0"/>
        </a:p>
      </dgm:t>
    </dgm:pt>
    <dgm:pt modelId="{4FBB1DEF-BA73-4E62-B237-B8D04726A775}" type="parTrans" cxnId="{A05BCCBF-6B60-4B66-8338-28FD760034E6}">
      <dgm:prSet/>
      <dgm:spPr/>
      <dgm:t>
        <a:bodyPr/>
        <a:lstStyle/>
        <a:p>
          <a:endParaRPr lang="en-US"/>
        </a:p>
      </dgm:t>
    </dgm:pt>
    <dgm:pt modelId="{DF3E8DCD-0110-4875-8173-E04ED80AB4C4}" type="sibTrans" cxnId="{A05BCCBF-6B60-4B66-8338-28FD760034E6}">
      <dgm:prSet/>
      <dgm:spPr/>
      <dgm:t>
        <a:bodyPr/>
        <a:lstStyle/>
        <a:p>
          <a:endParaRPr lang="en-US"/>
        </a:p>
      </dgm:t>
    </dgm:pt>
    <dgm:pt modelId="{D7879952-D1E1-4BEB-A7C7-45301E40FDE4}">
      <dgm:prSet phldrT="[Text]" custT="1"/>
      <dgm:spPr/>
      <dgm:t>
        <a:bodyPr/>
        <a:lstStyle/>
        <a:p>
          <a:r>
            <a:rPr lang="en-US" sz="2400" dirty="0" smtClean="0"/>
            <a:t>4. Evaluate effectiveness</a:t>
          </a:r>
          <a:endParaRPr lang="en-US" sz="2400" dirty="0"/>
        </a:p>
      </dgm:t>
    </dgm:pt>
    <dgm:pt modelId="{3B017D8E-B403-4C1A-B6DC-453B55A1DEFD}" type="parTrans" cxnId="{4FD02D6C-3BFA-4D46-816F-DDFF9A55E05E}">
      <dgm:prSet/>
      <dgm:spPr/>
      <dgm:t>
        <a:bodyPr/>
        <a:lstStyle/>
        <a:p>
          <a:endParaRPr lang="en-US"/>
        </a:p>
      </dgm:t>
    </dgm:pt>
    <dgm:pt modelId="{CC94F00F-3F23-49F4-8D8D-0855D216948E}" type="sibTrans" cxnId="{4FD02D6C-3BFA-4D46-816F-DDFF9A55E05E}">
      <dgm:prSet/>
      <dgm:spPr/>
      <dgm:t>
        <a:bodyPr/>
        <a:lstStyle/>
        <a:p>
          <a:endParaRPr lang="en-US"/>
        </a:p>
      </dgm:t>
    </dgm:pt>
    <dgm:pt modelId="{A75704A7-F063-427D-BB6D-3EBB342DB813}" type="pres">
      <dgm:prSet presAssocID="{6CEFED42-8E4B-4049-86A9-C6823DB69867}" presName="cycle" presStyleCnt="0">
        <dgm:presLayoutVars>
          <dgm:dir/>
          <dgm:resizeHandles val="exact"/>
        </dgm:presLayoutVars>
      </dgm:prSet>
      <dgm:spPr/>
      <dgm:t>
        <a:bodyPr/>
        <a:lstStyle/>
        <a:p>
          <a:endParaRPr lang="en-US"/>
        </a:p>
      </dgm:t>
    </dgm:pt>
    <dgm:pt modelId="{D600E487-68CE-452B-B185-E810A0818523}" type="pres">
      <dgm:prSet presAssocID="{A2FD7DAF-00CA-498C-A308-C7E1F029FBEA}" presName="dummy" presStyleCnt="0"/>
      <dgm:spPr/>
    </dgm:pt>
    <dgm:pt modelId="{1FC924DC-AEF6-4565-84B4-517FD657CDE2}" type="pres">
      <dgm:prSet presAssocID="{A2FD7DAF-00CA-498C-A308-C7E1F029FBEA}" presName="node" presStyleLbl="revTx" presStyleIdx="0" presStyleCnt="4" custScaleX="99020">
        <dgm:presLayoutVars>
          <dgm:bulletEnabled val="1"/>
        </dgm:presLayoutVars>
      </dgm:prSet>
      <dgm:spPr/>
      <dgm:t>
        <a:bodyPr/>
        <a:lstStyle/>
        <a:p>
          <a:endParaRPr lang="en-US"/>
        </a:p>
      </dgm:t>
    </dgm:pt>
    <dgm:pt modelId="{29EE0DA8-3209-4ED2-AFBD-2C3B2DE2CEF4}" type="pres">
      <dgm:prSet presAssocID="{92B57020-107E-4BA0-89EE-8CD1ABD36FDA}" presName="sibTrans" presStyleLbl="node1" presStyleIdx="0" presStyleCnt="4" custScaleX="99020"/>
      <dgm:spPr/>
      <dgm:t>
        <a:bodyPr/>
        <a:lstStyle/>
        <a:p>
          <a:endParaRPr lang="en-US"/>
        </a:p>
      </dgm:t>
    </dgm:pt>
    <dgm:pt modelId="{A027D4F4-54E1-4ED1-B504-D69F0C7277AD}" type="pres">
      <dgm:prSet presAssocID="{C7D013DF-1C96-4188-9122-9B15417CDC26}" presName="dummy" presStyleCnt="0"/>
      <dgm:spPr/>
    </dgm:pt>
    <dgm:pt modelId="{7714F98F-F296-4DDD-940A-291D615FF27F}" type="pres">
      <dgm:prSet presAssocID="{C7D013DF-1C96-4188-9122-9B15417CDC26}" presName="node" presStyleLbl="revTx" presStyleIdx="1" presStyleCnt="4">
        <dgm:presLayoutVars>
          <dgm:bulletEnabled val="1"/>
        </dgm:presLayoutVars>
      </dgm:prSet>
      <dgm:spPr/>
      <dgm:t>
        <a:bodyPr/>
        <a:lstStyle/>
        <a:p>
          <a:endParaRPr lang="en-US"/>
        </a:p>
      </dgm:t>
    </dgm:pt>
    <dgm:pt modelId="{1A37AC8C-3D92-4135-B311-9DAEFC844B7F}" type="pres">
      <dgm:prSet presAssocID="{24E903F2-9956-45A1-92CB-D53EF21B2009}" presName="sibTrans" presStyleLbl="node1" presStyleIdx="1" presStyleCnt="4"/>
      <dgm:spPr/>
      <dgm:t>
        <a:bodyPr/>
        <a:lstStyle/>
        <a:p>
          <a:endParaRPr lang="en-US"/>
        </a:p>
      </dgm:t>
    </dgm:pt>
    <dgm:pt modelId="{4A59D8BA-9D0E-4E7A-AA05-02250A10B963}" type="pres">
      <dgm:prSet presAssocID="{416F45DF-3D41-4DBA-A031-0B754B725AA9}" presName="dummy" presStyleCnt="0"/>
      <dgm:spPr/>
    </dgm:pt>
    <dgm:pt modelId="{7D03970B-342F-45B2-B1B8-F23C18190B89}" type="pres">
      <dgm:prSet presAssocID="{416F45DF-3D41-4DBA-A031-0B754B725AA9}" presName="node" presStyleLbl="revTx" presStyleIdx="2" presStyleCnt="4">
        <dgm:presLayoutVars>
          <dgm:bulletEnabled val="1"/>
        </dgm:presLayoutVars>
      </dgm:prSet>
      <dgm:spPr/>
      <dgm:t>
        <a:bodyPr/>
        <a:lstStyle/>
        <a:p>
          <a:endParaRPr lang="en-US"/>
        </a:p>
      </dgm:t>
    </dgm:pt>
    <dgm:pt modelId="{2FD6D67B-39B1-47FA-B3D6-B819D8B49083}" type="pres">
      <dgm:prSet presAssocID="{DF3E8DCD-0110-4875-8173-E04ED80AB4C4}" presName="sibTrans" presStyleLbl="node1" presStyleIdx="2" presStyleCnt="4" custScaleX="99020"/>
      <dgm:spPr/>
      <dgm:t>
        <a:bodyPr/>
        <a:lstStyle/>
        <a:p>
          <a:endParaRPr lang="en-US"/>
        </a:p>
      </dgm:t>
    </dgm:pt>
    <dgm:pt modelId="{C8318F59-C5BB-4BA3-962F-16CBBD652D7A}" type="pres">
      <dgm:prSet presAssocID="{D7879952-D1E1-4BEB-A7C7-45301E40FDE4}" presName="dummy" presStyleCnt="0"/>
      <dgm:spPr/>
    </dgm:pt>
    <dgm:pt modelId="{98693B3A-83B0-456E-903E-E2207E0A6B86}" type="pres">
      <dgm:prSet presAssocID="{D7879952-D1E1-4BEB-A7C7-45301E40FDE4}" presName="node" presStyleLbl="revTx" presStyleIdx="3" presStyleCnt="4" custScaleX="134280">
        <dgm:presLayoutVars>
          <dgm:bulletEnabled val="1"/>
        </dgm:presLayoutVars>
      </dgm:prSet>
      <dgm:spPr/>
      <dgm:t>
        <a:bodyPr/>
        <a:lstStyle/>
        <a:p>
          <a:endParaRPr lang="en-US"/>
        </a:p>
      </dgm:t>
    </dgm:pt>
    <dgm:pt modelId="{70D9291B-2F23-4840-9958-3B9C6C7A647F}" type="pres">
      <dgm:prSet presAssocID="{CC94F00F-3F23-49F4-8D8D-0855D216948E}" presName="sibTrans" presStyleLbl="node1" presStyleIdx="3" presStyleCnt="4"/>
      <dgm:spPr/>
      <dgm:t>
        <a:bodyPr/>
        <a:lstStyle/>
        <a:p>
          <a:endParaRPr lang="en-US"/>
        </a:p>
      </dgm:t>
    </dgm:pt>
  </dgm:ptLst>
  <dgm:cxnLst>
    <dgm:cxn modelId="{30164B79-B423-432D-B124-54A6257749F0}" type="presOf" srcId="{6CEFED42-8E4B-4049-86A9-C6823DB69867}" destId="{A75704A7-F063-427D-BB6D-3EBB342DB813}" srcOrd="0" destOrd="0" presId="urn:microsoft.com/office/officeart/2005/8/layout/cycle1"/>
    <dgm:cxn modelId="{FA29EBD2-8D32-43C7-A598-1F3FED49B5AB}" type="presOf" srcId="{92B57020-107E-4BA0-89EE-8CD1ABD36FDA}" destId="{29EE0DA8-3209-4ED2-AFBD-2C3B2DE2CEF4}" srcOrd="0" destOrd="0" presId="urn:microsoft.com/office/officeart/2005/8/layout/cycle1"/>
    <dgm:cxn modelId="{A05BCCBF-6B60-4B66-8338-28FD760034E6}" srcId="{6CEFED42-8E4B-4049-86A9-C6823DB69867}" destId="{416F45DF-3D41-4DBA-A031-0B754B725AA9}" srcOrd="2" destOrd="0" parTransId="{4FBB1DEF-BA73-4E62-B237-B8D04726A775}" sibTransId="{DF3E8DCD-0110-4875-8173-E04ED80AB4C4}"/>
    <dgm:cxn modelId="{37801EE2-A2F5-4A5E-A3D7-8ECE278D33F8}" srcId="{6CEFED42-8E4B-4049-86A9-C6823DB69867}" destId="{C7D013DF-1C96-4188-9122-9B15417CDC26}" srcOrd="1" destOrd="0" parTransId="{53F4BAE4-4A2D-4625-9D3A-30DA725BFA7D}" sibTransId="{24E903F2-9956-45A1-92CB-D53EF21B2009}"/>
    <dgm:cxn modelId="{1398411D-6186-492E-8EDF-8BDB5D907963}" type="presOf" srcId="{24E903F2-9956-45A1-92CB-D53EF21B2009}" destId="{1A37AC8C-3D92-4135-B311-9DAEFC844B7F}" srcOrd="0" destOrd="0" presId="urn:microsoft.com/office/officeart/2005/8/layout/cycle1"/>
    <dgm:cxn modelId="{10B5F90D-08FD-499C-8AFF-EF56B69FBB11}" type="presOf" srcId="{416F45DF-3D41-4DBA-A031-0B754B725AA9}" destId="{7D03970B-342F-45B2-B1B8-F23C18190B89}" srcOrd="0" destOrd="0" presId="urn:microsoft.com/office/officeart/2005/8/layout/cycle1"/>
    <dgm:cxn modelId="{B3E925C4-1D6E-4857-8E2A-8F3534D2BD31}" type="presOf" srcId="{A2FD7DAF-00CA-498C-A308-C7E1F029FBEA}" destId="{1FC924DC-AEF6-4565-84B4-517FD657CDE2}" srcOrd="0" destOrd="0" presId="urn:microsoft.com/office/officeart/2005/8/layout/cycle1"/>
    <dgm:cxn modelId="{4FD02D6C-3BFA-4D46-816F-DDFF9A55E05E}" srcId="{6CEFED42-8E4B-4049-86A9-C6823DB69867}" destId="{D7879952-D1E1-4BEB-A7C7-45301E40FDE4}" srcOrd="3" destOrd="0" parTransId="{3B017D8E-B403-4C1A-B6DC-453B55A1DEFD}" sibTransId="{CC94F00F-3F23-49F4-8D8D-0855D216948E}"/>
    <dgm:cxn modelId="{CC0458EB-272C-4216-ACA8-4026E6974ED7}" type="presOf" srcId="{DF3E8DCD-0110-4875-8173-E04ED80AB4C4}" destId="{2FD6D67B-39B1-47FA-B3D6-B819D8B49083}" srcOrd="0" destOrd="0" presId="urn:microsoft.com/office/officeart/2005/8/layout/cycle1"/>
    <dgm:cxn modelId="{58503CA8-5DB9-4AF5-9E14-9F099A17D4CA}" srcId="{6CEFED42-8E4B-4049-86A9-C6823DB69867}" destId="{A2FD7DAF-00CA-498C-A308-C7E1F029FBEA}" srcOrd="0" destOrd="0" parTransId="{60E38A3F-E1E0-4CA6-A3DF-F69A42BC21D0}" sibTransId="{92B57020-107E-4BA0-89EE-8CD1ABD36FDA}"/>
    <dgm:cxn modelId="{FC2A8B7E-851B-4561-9330-7E39A6F54C50}" type="presOf" srcId="{CC94F00F-3F23-49F4-8D8D-0855D216948E}" destId="{70D9291B-2F23-4840-9958-3B9C6C7A647F}" srcOrd="0" destOrd="0" presId="urn:microsoft.com/office/officeart/2005/8/layout/cycle1"/>
    <dgm:cxn modelId="{F85E02B2-F445-4BDB-8CEA-F88B6B94C6D4}" type="presOf" srcId="{C7D013DF-1C96-4188-9122-9B15417CDC26}" destId="{7714F98F-F296-4DDD-940A-291D615FF27F}" srcOrd="0" destOrd="0" presId="urn:microsoft.com/office/officeart/2005/8/layout/cycle1"/>
    <dgm:cxn modelId="{6E8B4FBA-974B-4494-9B1F-DBCBEA1073F9}" type="presOf" srcId="{D7879952-D1E1-4BEB-A7C7-45301E40FDE4}" destId="{98693B3A-83B0-456E-903E-E2207E0A6B86}" srcOrd="0" destOrd="0" presId="urn:microsoft.com/office/officeart/2005/8/layout/cycle1"/>
    <dgm:cxn modelId="{301C8E62-9DD4-4BA1-93F7-3F221221B69F}" type="presParOf" srcId="{A75704A7-F063-427D-BB6D-3EBB342DB813}" destId="{D600E487-68CE-452B-B185-E810A0818523}" srcOrd="0" destOrd="0" presId="urn:microsoft.com/office/officeart/2005/8/layout/cycle1"/>
    <dgm:cxn modelId="{A7FBC11E-549C-4D18-B7CE-010301AE082C}" type="presParOf" srcId="{A75704A7-F063-427D-BB6D-3EBB342DB813}" destId="{1FC924DC-AEF6-4565-84B4-517FD657CDE2}" srcOrd="1" destOrd="0" presId="urn:microsoft.com/office/officeart/2005/8/layout/cycle1"/>
    <dgm:cxn modelId="{A447F4D0-DE0C-4780-BA12-379168A8B5BE}" type="presParOf" srcId="{A75704A7-F063-427D-BB6D-3EBB342DB813}" destId="{29EE0DA8-3209-4ED2-AFBD-2C3B2DE2CEF4}" srcOrd="2" destOrd="0" presId="urn:microsoft.com/office/officeart/2005/8/layout/cycle1"/>
    <dgm:cxn modelId="{0B59BFF6-4FBB-44A4-8221-C0D1D3ECD8E1}" type="presParOf" srcId="{A75704A7-F063-427D-BB6D-3EBB342DB813}" destId="{A027D4F4-54E1-4ED1-B504-D69F0C7277AD}" srcOrd="3" destOrd="0" presId="urn:microsoft.com/office/officeart/2005/8/layout/cycle1"/>
    <dgm:cxn modelId="{43C64307-99C1-41D1-BD7D-388399A064AC}" type="presParOf" srcId="{A75704A7-F063-427D-BB6D-3EBB342DB813}" destId="{7714F98F-F296-4DDD-940A-291D615FF27F}" srcOrd="4" destOrd="0" presId="urn:microsoft.com/office/officeart/2005/8/layout/cycle1"/>
    <dgm:cxn modelId="{D73286AC-D956-42D6-B269-9424C512E174}" type="presParOf" srcId="{A75704A7-F063-427D-BB6D-3EBB342DB813}" destId="{1A37AC8C-3D92-4135-B311-9DAEFC844B7F}" srcOrd="5" destOrd="0" presId="urn:microsoft.com/office/officeart/2005/8/layout/cycle1"/>
    <dgm:cxn modelId="{71DBC6B9-EF3A-4CB1-BE2E-2B7B5180DB30}" type="presParOf" srcId="{A75704A7-F063-427D-BB6D-3EBB342DB813}" destId="{4A59D8BA-9D0E-4E7A-AA05-02250A10B963}" srcOrd="6" destOrd="0" presId="urn:microsoft.com/office/officeart/2005/8/layout/cycle1"/>
    <dgm:cxn modelId="{FE83090A-90C8-4A06-9044-7D92B285E380}" type="presParOf" srcId="{A75704A7-F063-427D-BB6D-3EBB342DB813}" destId="{7D03970B-342F-45B2-B1B8-F23C18190B89}" srcOrd="7" destOrd="0" presId="urn:microsoft.com/office/officeart/2005/8/layout/cycle1"/>
    <dgm:cxn modelId="{21B855C5-1AA9-475E-AE65-89FD13A1B23B}" type="presParOf" srcId="{A75704A7-F063-427D-BB6D-3EBB342DB813}" destId="{2FD6D67B-39B1-47FA-B3D6-B819D8B49083}" srcOrd="8" destOrd="0" presId="urn:microsoft.com/office/officeart/2005/8/layout/cycle1"/>
    <dgm:cxn modelId="{27BFEF70-6DE3-49C5-84AF-A82CC0290F99}" type="presParOf" srcId="{A75704A7-F063-427D-BB6D-3EBB342DB813}" destId="{C8318F59-C5BB-4BA3-962F-16CBBD652D7A}" srcOrd="9" destOrd="0" presId="urn:microsoft.com/office/officeart/2005/8/layout/cycle1"/>
    <dgm:cxn modelId="{FC157F33-7395-466C-9790-79CFD5D6A6B0}" type="presParOf" srcId="{A75704A7-F063-427D-BB6D-3EBB342DB813}" destId="{98693B3A-83B0-456E-903E-E2207E0A6B86}" srcOrd="10" destOrd="0" presId="urn:microsoft.com/office/officeart/2005/8/layout/cycle1"/>
    <dgm:cxn modelId="{989AED6F-011E-45AB-AC58-D8EA3924F1DF}" type="presParOf" srcId="{A75704A7-F063-427D-BB6D-3EBB342DB813}" destId="{70D9291B-2F23-4840-9958-3B9C6C7A647F}" srcOrd="11" destOrd="0" presId="urn:microsoft.com/office/officeart/2005/8/layout/cycle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C924DC-AEF6-4565-84B4-517FD657CDE2}">
      <dsp:nvSpPr>
        <dsp:cNvPr id="0" name=""/>
        <dsp:cNvSpPr/>
      </dsp:nvSpPr>
      <dsp:spPr>
        <a:xfrm>
          <a:off x="4230220" y="76410"/>
          <a:ext cx="1202314" cy="121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1. Listen</a:t>
          </a:r>
          <a:endParaRPr lang="en-US" sz="2400" kern="1200" dirty="0"/>
        </a:p>
      </dsp:txBody>
      <dsp:txXfrm>
        <a:off x="4230220" y="76410"/>
        <a:ext cx="1202314" cy="1214214"/>
      </dsp:txXfrm>
    </dsp:sp>
    <dsp:sp modelId="{29EE0DA8-3209-4ED2-AFBD-2C3B2DE2CEF4}">
      <dsp:nvSpPr>
        <dsp:cNvPr id="0" name=""/>
        <dsp:cNvSpPr/>
      </dsp:nvSpPr>
      <dsp:spPr>
        <a:xfrm>
          <a:off x="2102666" y="-32"/>
          <a:ext cx="3395458" cy="3429063"/>
        </a:xfrm>
        <a:prstGeom prst="circularArrow">
          <a:avLst>
            <a:gd name="adj1" fmla="val 6905"/>
            <a:gd name="adj2" fmla="val 465574"/>
            <a:gd name="adj3" fmla="val 548483"/>
            <a:gd name="adj4" fmla="val 20585944"/>
            <a:gd name="adj5" fmla="val 805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4F98F-F296-4DDD-940A-291D615FF27F}">
      <dsp:nvSpPr>
        <dsp:cNvPr id="0" name=""/>
        <dsp:cNvSpPr/>
      </dsp:nvSpPr>
      <dsp:spPr>
        <a:xfrm>
          <a:off x="4224270" y="2138374"/>
          <a:ext cx="1214214" cy="121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2. Identify Needs</a:t>
          </a:r>
          <a:endParaRPr lang="en-US" sz="2400" kern="1200" dirty="0"/>
        </a:p>
      </dsp:txBody>
      <dsp:txXfrm>
        <a:off x="4224270" y="2138374"/>
        <a:ext cx="1214214" cy="1214214"/>
      </dsp:txXfrm>
    </dsp:sp>
    <dsp:sp modelId="{1A37AC8C-3D92-4135-B311-9DAEFC844B7F}">
      <dsp:nvSpPr>
        <dsp:cNvPr id="0" name=""/>
        <dsp:cNvSpPr/>
      </dsp:nvSpPr>
      <dsp:spPr>
        <a:xfrm>
          <a:off x="2085864" y="-32"/>
          <a:ext cx="3429063" cy="3429063"/>
        </a:xfrm>
        <a:prstGeom prst="circularArrow">
          <a:avLst>
            <a:gd name="adj1" fmla="val 6905"/>
            <a:gd name="adj2" fmla="val 465574"/>
            <a:gd name="adj3" fmla="val 5948483"/>
            <a:gd name="adj4" fmla="val 4385944"/>
            <a:gd name="adj5" fmla="val 805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3970B-342F-45B2-B1B8-F23C18190B89}">
      <dsp:nvSpPr>
        <dsp:cNvPr id="0" name=""/>
        <dsp:cNvSpPr/>
      </dsp:nvSpPr>
      <dsp:spPr>
        <a:xfrm>
          <a:off x="2162306" y="2138374"/>
          <a:ext cx="1214214" cy="121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3. Fulfill solutions</a:t>
          </a:r>
          <a:endParaRPr lang="en-US" sz="2400" kern="1200" dirty="0"/>
        </a:p>
      </dsp:txBody>
      <dsp:txXfrm>
        <a:off x="2162306" y="2138374"/>
        <a:ext cx="1214214" cy="1214214"/>
      </dsp:txXfrm>
    </dsp:sp>
    <dsp:sp modelId="{2FD6D67B-39B1-47FA-B3D6-B819D8B49083}">
      <dsp:nvSpPr>
        <dsp:cNvPr id="0" name=""/>
        <dsp:cNvSpPr/>
      </dsp:nvSpPr>
      <dsp:spPr>
        <a:xfrm>
          <a:off x="2102666" y="-32"/>
          <a:ext cx="3395458" cy="3429063"/>
        </a:xfrm>
        <a:prstGeom prst="circularArrow">
          <a:avLst>
            <a:gd name="adj1" fmla="val 6905"/>
            <a:gd name="adj2" fmla="val 465574"/>
            <a:gd name="adj3" fmla="val 11348483"/>
            <a:gd name="adj4" fmla="val 9785944"/>
            <a:gd name="adj5" fmla="val 805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693B3A-83B0-456E-903E-E2207E0A6B86}">
      <dsp:nvSpPr>
        <dsp:cNvPr id="0" name=""/>
        <dsp:cNvSpPr/>
      </dsp:nvSpPr>
      <dsp:spPr>
        <a:xfrm>
          <a:off x="1954190" y="76410"/>
          <a:ext cx="1630446" cy="121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4. Evaluate effectiveness</a:t>
          </a:r>
          <a:endParaRPr lang="en-US" sz="2400" kern="1200" dirty="0"/>
        </a:p>
      </dsp:txBody>
      <dsp:txXfrm>
        <a:off x="1954190" y="76410"/>
        <a:ext cx="1630446" cy="1214214"/>
      </dsp:txXfrm>
    </dsp:sp>
    <dsp:sp modelId="{70D9291B-2F23-4840-9958-3B9C6C7A647F}">
      <dsp:nvSpPr>
        <dsp:cNvPr id="0" name=""/>
        <dsp:cNvSpPr/>
      </dsp:nvSpPr>
      <dsp:spPr>
        <a:xfrm>
          <a:off x="2085864" y="-32"/>
          <a:ext cx="3429063" cy="3429063"/>
        </a:xfrm>
        <a:prstGeom prst="circularArrow">
          <a:avLst>
            <a:gd name="adj1" fmla="val 6905"/>
            <a:gd name="adj2" fmla="val 465574"/>
            <a:gd name="adj3" fmla="val 16763153"/>
            <a:gd name="adj4" fmla="val 15689408"/>
            <a:gd name="adj5" fmla="val 805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7AA375C4-2C2C-43B2-A4B3-39F3B80D61ED}" type="datetimeFigureOut">
              <a:rPr lang="en-US" smtClean="0"/>
              <a:pPr/>
              <a:t>8/24/2017</a:t>
            </a:fld>
            <a:endParaRPr lang="en-US"/>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88DDE314-F855-43F7-8FC0-5432BA4C328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vl1pPr>
          </a:lstStyle>
          <a:p>
            <a:fld id="{94F3860F-1590-42E4-8F48-0BF540F7DF79}" type="datetimeFigureOut">
              <a:rPr lang="en-US" smtClean="0"/>
              <a:pPr/>
              <a:t>8/24/2017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vl1pPr>
          </a:lstStyle>
          <a:p>
            <a:fld id="{E2FD5548-1E7D-4215-A99C-363D8B8C86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2000" dirty="0" smtClean="0"/>
              <a:t>Interactions between employers, vocational rehabilitation (VR), and other workforce development and education organizations. </a:t>
            </a:r>
          </a:p>
          <a:p>
            <a:pPr lvl="1"/>
            <a:r>
              <a:rPr lang="en-US" sz="2000" dirty="0" smtClean="0"/>
              <a:t>Intended to improve the desired outcomes for both parties.</a:t>
            </a:r>
          </a:p>
          <a:p>
            <a:pPr lvl="1"/>
            <a:r>
              <a:rPr lang="en-US" sz="2000" dirty="0" smtClean="0"/>
              <a:t>A critical component to training and placing job seekers with disabilities</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Researching the company’s website can provide you the info you need to reflect- not be a know it all</a:t>
            </a:r>
          </a:p>
          <a:p>
            <a:endParaRPr lang="en-US" dirty="0" smtClean="0"/>
          </a:p>
          <a:p>
            <a:r>
              <a:rPr lang="en-US" dirty="0" smtClean="0"/>
              <a:t>Explaining our services is different from</a:t>
            </a:r>
            <a:r>
              <a:rPr lang="en-US" baseline="0" dirty="0" smtClean="0"/>
              <a:t> selling our services.</a:t>
            </a:r>
            <a:endParaRPr lang="en-US" dirty="0" smtClean="0"/>
          </a:p>
        </p:txBody>
      </p:sp>
      <p:sp>
        <p:nvSpPr>
          <p:cNvPr id="4" name="Slide Number Placeholder 3"/>
          <p:cNvSpPr>
            <a:spLocks noGrp="1"/>
          </p:cNvSpPr>
          <p:nvPr>
            <p:ph type="sldNum" sz="quarter" idx="10"/>
          </p:nvPr>
        </p:nvSpPr>
        <p:spPr/>
        <p:txBody>
          <a:bodyPr/>
          <a:lstStyle/>
          <a:p>
            <a:fld id="{E2FD5548-1E7D-4215-A99C-363D8B8C865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 really parallel</a:t>
            </a:r>
            <a:r>
              <a:rPr lang="en-US" baseline="0" dirty="0" smtClean="0"/>
              <a:t> </a:t>
            </a:r>
            <a:r>
              <a:rPr lang="en-US" dirty="0" smtClean="0"/>
              <a:t>the interview you are doing with your</a:t>
            </a:r>
            <a:r>
              <a:rPr lang="en-US" baseline="0" dirty="0" smtClean="0"/>
              <a:t> customers.  Just as you would discuss ROI’s evaluations next meetings… do that here also.</a:t>
            </a:r>
          </a:p>
          <a:p>
            <a:endParaRPr lang="en-US" baseline="0" dirty="0" smtClean="0"/>
          </a:p>
          <a:p>
            <a:r>
              <a:rPr lang="en-US" baseline="0" dirty="0" smtClean="0"/>
              <a:t>Introduction of ideas/activities  for next time </a:t>
            </a:r>
          </a:p>
          <a:p>
            <a:endParaRPr lang="en-US" baseline="0" dirty="0" smtClean="0"/>
          </a:p>
          <a:p>
            <a:r>
              <a:rPr lang="en-US" baseline="0" dirty="0" smtClean="0"/>
              <a:t>Success language is language that speaks to the success you’ve had already – “what has worked with other businesses in the past”, or “what  businesses have told us helps them is…”</a:t>
            </a:r>
          </a:p>
          <a:p>
            <a:endParaRPr lang="en-US" baseline="0" dirty="0" smtClean="0"/>
          </a:p>
          <a:p>
            <a:r>
              <a:rPr lang="en-US" baseline="0" dirty="0" smtClean="0"/>
              <a:t>Always know that it’s okay to check back – “I’d rather get you the right information than wrong information”. </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fine to have follow up, but</a:t>
            </a:r>
            <a:r>
              <a:rPr lang="en-US" baseline="0" dirty="0" smtClean="0"/>
              <a:t> this early on there is a lot to do to establish relevance and trust with the employer try to read that and make part of the actions.</a:t>
            </a:r>
          </a:p>
          <a:p>
            <a:endParaRPr lang="en-US" baseline="0" dirty="0" smtClean="0"/>
          </a:p>
          <a:p>
            <a:r>
              <a:rPr lang="en-US" baseline="0" dirty="0" smtClean="0"/>
              <a:t>Some businesses do not lend themselves to a tour based on the type of work</a:t>
            </a:r>
          </a:p>
          <a:p>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common issues that can come up.</a:t>
            </a:r>
          </a:p>
          <a:p>
            <a:endParaRPr lang="en-US" dirty="0" smtClean="0"/>
          </a:p>
          <a:p>
            <a:r>
              <a:rPr lang="en-US" dirty="0" smtClean="0"/>
              <a:t>What are some other things that you have</a:t>
            </a:r>
            <a:r>
              <a:rPr lang="en-US" baseline="0" dirty="0" smtClean="0"/>
              <a:t> encountered</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 the objections sheets in the packet. </a:t>
            </a:r>
          </a:p>
          <a:p>
            <a:endParaRPr lang="en-US" dirty="0" smtClean="0"/>
          </a:p>
          <a:p>
            <a:r>
              <a:rPr lang="en-US" dirty="0" smtClean="0"/>
              <a:t>Tee this up</a:t>
            </a:r>
            <a:r>
              <a:rPr lang="en-US" baseline="0" dirty="0" smtClean="0"/>
              <a:t> with asking questions about what objections the counselors </a:t>
            </a:r>
            <a:r>
              <a:rPr lang="en-US" baseline="0" dirty="0" err="1" smtClean="0"/>
              <a:t>hae</a:t>
            </a:r>
            <a:r>
              <a:rPr lang="en-US" baseline="0" dirty="0" smtClean="0"/>
              <a:t> commonly received form businesses? </a:t>
            </a:r>
          </a:p>
          <a:p>
            <a:endParaRPr lang="en-US" baseline="0" dirty="0" smtClean="0"/>
          </a:p>
          <a:p>
            <a:r>
              <a:rPr lang="en-US" baseline="0" dirty="0" smtClean="0"/>
              <a:t>How did you handle these objections?</a:t>
            </a:r>
          </a:p>
          <a:p>
            <a:endParaRPr lang="en-US" baseline="0" dirty="0" smtClean="0"/>
          </a:p>
          <a:p>
            <a:r>
              <a:rPr lang="en-US" baseline="0" dirty="0" smtClean="0"/>
              <a:t>What Objections or concerns did you get stuck on?</a:t>
            </a:r>
          </a:p>
          <a:p>
            <a:endParaRPr lang="en-US" baseline="0" dirty="0" smtClean="0"/>
          </a:p>
          <a:p>
            <a:r>
              <a:rPr lang="en-US" baseline="0" dirty="0" smtClean="0"/>
              <a:t>Go into these and then do some role play based on the process up till then.  </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evaluations!!!!</a:t>
            </a:r>
          </a:p>
          <a:p>
            <a:endParaRPr lang="en-US" dirty="0" smtClean="0"/>
          </a:p>
          <a:p>
            <a:r>
              <a:rPr lang="en-US" dirty="0" smtClean="0"/>
              <a:t>Problems</a:t>
            </a:r>
            <a:r>
              <a:rPr lang="en-US" baseline="0" dirty="0" smtClean="0"/>
              <a:t> will come up. “How” we handled the problem is as important as “did it get fixed”. </a:t>
            </a:r>
            <a:endParaRPr lang="en-US" dirty="0" smtClean="0"/>
          </a:p>
          <a:p>
            <a:endParaRPr lang="en-US" dirty="0" smtClean="0"/>
          </a:p>
          <a:p>
            <a:endParaRPr lang="en-US" dirty="0" smtClean="0"/>
          </a:p>
          <a:p>
            <a:r>
              <a:rPr lang="en-US" dirty="0" smtClean="0"/>
              <a:t>Remember what happens</a:t>
            </a:r>
            <a:r>
              <a:rPr lang="en-US" baseline="0" dirty="0" smtClean="0"/>
              <a:t> to us when we have a product break. We want someone to listen first and then come up with a solution, even if they have to ask a manager.</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600" dirty="0" smtClean="0"/>
              <a:t>DRS staff should make sure that the resume is:</a:t>
            </a:r>
          </a:p>
          <a:p>
            <a:pPr lvl="1"/>
            <a:r>
              <a:rPr lang="en-US" sz="2600" dirty="0" smtClean="0"/>
              <a:t>focused towards the position requirements </a:t>
            </a:r>
          </a:p>
          <a:p>
            <a:pPr lvl="1"/>
            <a:r>
              <a:rPr lang="en-US" sz="2600" dirty="0" smtClean="0"/>
              <a:t>uses industry specific language</a:t>
            </a:r>
          </a:p>
          <a:p>
            <a:pPr lvl="1"/>
            <a:r>
              <a:rPr lang="en-US" sz="2600" dirty="0" smtClean="0"/>
              <a:t>clear, concise and relevant for the position</a:t>
            </a:r>
          </a:p>
          <a:p>
            <a:pPr lvl="1"/>
            <a:r>
              <a:rPr lang="en-US" sz="2600" dirty="0" smtClean="0"/>
              <a:t>checked for </a:t>
            </a:r>
            <a:r>
              <a:rPr lang="en-US" sz="2600" dirty="0" err="1" smtClean="0"/>
              <a:t>grammer</a:t>
            </a:r>
            <a:r>
              <a:rPr lang="en-US" sz="2600" dirty="0" smtClean="0"/>
              <a:t>,  punctuation and consistent dates</a:t>
            </a:r>
          </a:p>
          <a:p>
            <a:pPr lvl="1"/>
            <a:endParaRPr lang="en-US" sz="2600" dirty="0" smtClean="0"/>
          </a:p>
          <a:p>
            <a:pPr lvl="1"/>
            <a:r>
              <a:rPr lang="en-US" sz="2600" b="1" dirty="0" smtClean="0"/>
              <a:t>If</a:t>
            </a:r>
            <a:r>
              <a:rPr lang="en-US" sz="2600" b="1" baseline="0" dirty="0" smtClean="0"/>
              <a:t> your candidate is on TAP you can print off that resume and use it also!!!!!</a:t>
            </a:r>
            <a:endParaRPr lang="en-US" sz="2600" b="1" dirty="0" smtClean="0"/>
          </a:p>
          <a:p>
            <a:pPr lvl="1"/>
            <a:endParaRPr lang="en-US" sz="2600" dirty="0" smtClean="0"/>
          </a:p>
        </p:txBody>
      </p:sp>
      <p:sp>
        <p:nvSpPr>
          <p:cNvPr id="4" name="Slide Number Placeholder 3"/>
          <p:cNvSpPr>
            <a:spLocks noGrp="1"/>
          </p:cNvSpPr>
          <p:nvPr>
            <p:ph type="sldNum" sz="quarter" idx="10"/>
          </p:nvPr>
        </p:nvSpPr>
        <p:spPr/>
        <p:txBody>
          <a:bodyPr/>
          <a:lstStyle/>
          <a:p>
            <a:fld id="{E2FD5548-1E7D-4215-A99C-363D8B8C8654}"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means do your homework on the business prior to meeting</a:t>
            </a:r>
            <a:r>
              <a:rPr lang="en-US" baseline="0" dirty="0" smtClean="0"/>
              <a:t> them</a:t>
            </a:r>
            <a:r>
              <a:rPr lang="en-US" dirty="0" smtClean="0"/>
              <a:t>. </a:t>
            </a:r>
          </a:p>
          <a:p>
            <a:r>
              <a:rPr lang="en-US" dirty="0" smtClean="0"/>
              <a:t>	What have you researched on their website?</a:t>
            </a:r>
          </a:p>
          <a:p>
            <a:r>
              <a:rPr lang="en-US" dirty="0" smtClean="0"/>
              <a:t>	what</a:t>
            </a:r>
            <a:r>
              <a:rPr lang="en-US" baseline="0" dirty="0" smtClean="0"/>
              <a:t> have you </a:t>
            </a:r>
            <a:r>
              <a:rPr lang="en-US" baseline="0" smtClean="0"/>
              <a:t>identified through </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33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important thing here is not what we are looking for – “26” but what the business needs. They don’ care about our measurements just like we don’t care what</a:t>
            </a:r>
            <a:r>
              <a:rPr lang="en-US" baseline="0" dirty="0" smtClean="0"/>
              <a:t> a sales person’s selling quotas are.</a:t>
            </a:r>
          </a:p>
          <a:p>
            <a:endParaRPr lang="en-US" baseline="0" dirty="0" smtClean="0"/>
          </a:p>
          <a:p>
            <a:r>
              <a:rPr lang="en-US" baseline="0" dirty="0" smtClean="0"/>
              <a:t>Do check </a:t>
            </a:r>
            <a:r>
              <a:rPr lang="en-US" baseline="0" dirty="0" err="1" smtClean="0"/>
              <a:t>in’s</a:t>
            </a:r>
            <a:r>
              <a:rPr lang="en-US" baseline="0" dirty="0" smtClean="0"/>
              <a:t> throughout the process- monthly, after a service has been provided, after a concern has come up…</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Poll the group on different ways they</a:t>
            </a:r>
            <a:r>
              <a:rPr lang="en-US" baseline="0" dirty="0" smtClean="0"/>
              <a:t> come into contact with their business customers.</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a:t>
            </a:r>
            <a:r>
              <a:rPr lang="en-US" baseline="0" dirty="0" smtClean="0"/>
              <a:t> important to make sure that your customer is satisfied. Speak specifically to the service or activity you are interested in knowing- “how do you think your staff responded to the training we provided”?</a:t>
            </a:r>
          </a:p>
          <a:p>
            <a:endParaRPr lang="en-US" baseline="0" dirty="0" smtClean="0"/>
          </a:p>
          <a:p>
            <a:r>
              <a:rPr lang="en-US" baseline="0" dirty="0" smtClean="0"/>
              <a:t>“was there anything you needed for us to clarify for you” Do you feel comfortable knowing how to provide the natural support we discussed”?</a:t>
            </a:r>
          </a:p>
          <a:p>
            <a:endParaRPr lang="en-US" baseline="0" dirty="0" smtClean="0"/>
          </a:p>
          <a:p>
            <a:r>
              <a:rPr lang="en-US" baseline="0" dirty="0" smtClean="0"/>
              <a:t>“How has the pager system been working out so far”? </a:t>
            </a:r>
          </a:p>
          <a:p>
            <a:endParaRPr lang="en-US" baseline="0" dirty="0" smtClean="0"/>
          </a:p>
          <a:p>
            <a:r>
              <a:rPr lang="en-US" baseline="0" dirty="0" smtClean="0"/>
              <a:t>“Are you still willing to assist our  Arlington Heights office with a mock interview day”?</a:t>
            </a:r>
          </a:p>
          <a:p>
            <a:endParaRPr lang="en-US" baseline="0" dirty="0" smtClean="0"/>
          </a:p>
          <a:p>
            <a:r>
              <a:rPr lang="en-US" baseline="0" dirty="0" smtClean="0"/>
              <a:t>“I would like to discuss the option of helping you arrange a customized training program”. </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of these titles have the ability to be very instrumental in the hiring process. </a:t>
            </a:r>
          </a:p>
          <a:p>
            <a:endParaRPr lang="en-US" baseline="0" dirty="0" smtClean="0"/>
          </a:p>
          <a:p>
            <a:r>
              <a:rPr lang="en-US" baseline="0" dirty="0" smtClean="0"/>
              <a:t>If the business was recommended to you then make sure you ask the reference who is the best contact/department to connect with</a:t>
            </a:r>
          </a:p>
          <a:p>
            <a:endParaRPr lang="en-US" baseline="0" dirty="0" smtClean="0"/>
          </a:p>
          <a:p>
            <a:r>
              <a:rPr lang="en-US" baseline="0" dirty="0" smtClean="0"/>
              <a:t>Discuss the “warm call”</a:t>
            </a:r>
          </a:p>
          <a:p>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 course this can be adjusted based on how or</a:t>
            </a:r>
            <a:r>
              <a:rPr lang="en-US" baseline="0" dirty="0" smtClean="0"/>
              <a:t> if you were referred</a:t>
            </a:r>
          </a:p>
          <a:p>
            <a:endParaRPr lang="en-US" baseline="0" dirty="0" smtClean="0"/>
          </a:p>
          <a:p>
            <a:r>
              <a:rPr lang="en-US" baseline="0" dirty="0" smtClean="0"/>
              <a:t>Don’t ask if they CAN meet ask what time is good for them TO meet.</a:t>
            </a:r>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It’S</a:t>
            </a:r>
            <a:r>
              <a:rPr lang="en-US" dirty="0" smtClean="0"/>
              <a:t> easier than you think to forget the person’s name you are meeting with</a:t>
            </a:r>
          </a:p>
          <a:p>
            <a:endParaRPr lang="en-US" dirty="0" smtClean="0"/>
          </a:p>
          <a:p>
            <a:r>
              <a:rPr lang="en-US" dirty="0" smtClean="0"/>
              <a:t>Remember,</a:t>
            </a:r>
            <a:r>
              <a:rPr lang="en-US" baseline="0" dirty="0" smtClean="0"/>
              <a:t> they are watching you also!</a:t>
            </a:r>
          </a:p>
          <a:p>
            <a:endParaRPr lang="en-US" baseline="0" dirty="0" smtClean="0"/>
          </a:p>
          <a:p>
            <a:r>
              <a:rPr lang="en-US" baseline="0" dirty="0" smtClean="0"/>
              <a:t>You can never be too prepared for a meeting, but you can seriously mess it up by just not planning for traffic… leave early!!</a:t>
            </a:r>
          </a:p>
        </p:txBody>
      </p:sp>
      <p:sp>
        <p:nvSpPr>
          <p:cNvPr id="4" name="Slide Number Placeholder 3"/>
          <p:cNvSpPr>
            <a:spLocks noGrp="1"/>
          </p:cNvSpPr>
          <p:nvPr>
            <p:ph type="sldNum" sz="quarter" idx="10"/>
          </p:nvPr>
        </p:nvSpPr>
        <p:spPr/>
        <p:txBody>
          <a:bodyPr/>
          <a:lstStyle/>
          <a:p>
            <a:fld id="{E2FD5548-1E7D-4215-A99C-363D8B8C865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think the goal of the first meeting should be? Generate ideas from the field.</a:t>
            </a:r>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time when we go info business for an appointment we are already thinking of what we will tell them about us and what we can provide.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it</a:t>
            </a:r>
            <a:r>
              <a:rPr lang="en-US" baseline="0" dirty="0" smtClean="0"/>
              <a:t> is very important to know what services DRS can provide we should not look to do this first off or make this the focus of the meeting.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need to step back and take more time trying to think of what questions will lead us to better understand the business and what they may be needing immediately versus later and what their motivation appears to be.</a:t>
            </a:r>
          </a:p>
          <a:p>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Questions about the workplace</a:t>
            </a:r>
          </a:p>
          <a:p>
            <a:pPr lvl="1"/>
            <a:r>
              <a:rPr lang="en-US" dirty="0" smtClean="0"/>
              <a:t>Desirable candidate profiles</a:t>
            </a:r>
          </a:p>
          <a:p>
            <a:pPr lvl="1"/>
            <a:r>
              <a:rPr lang="en-US" dirty="0" smtClean="0"/>
              <a:t>Current hiring process</a:t>
            </a:r>
          </a:p>
          <a:p>
            <a:r>
              <a:rPr lang="en-US" sz="2800" dirty="0" smtClean="0"/>
              <a:t>Always elicit info from them first if possible</a:t>
            </a:r>
          </a:p>
          <a:p>
            <a:r>
              <a:rPr lang="en-US" sz="2800" dirty="0" smtClean="0"/>
              <a:t>You share your info second unless they ask you to go first</a:t>
            </a:r>
          </a:p>
          <a:p>
            <a:r>
              <a:rPr lang="en-US" sz="2800" dirty="0" smtClean="0"/>
              <a:t>Do not start to sell here!</a:t>
            </a:r>
          </a:p>
          <a:p>
            <a:r>
              <a:rPr lang="en-US" dirty="0" smtClean="0"/>
              <a:t>Where</a:t>
            </a:r>
            <a:r>
              <a:rPr lang="en-US" baseline="0" dirty="0" smtClean="0"/>
              <a:t> are yo</a:t>
            </a:r>
            <a:r>
              <a:rPr lang="en-US" dirty="0" smtClean="0"/>
              <a:t>ur</a:t>
            </a:r>
            <a:r>
              <a:rPr lang="en-US" baseline="0" dirty="0" smtClean="0"/>
              <a:t> locations</a:t>
            </a:r>
          </a:p>
          <a:p>
            <a:r>
              <a:rPr lang="en-US" baseline="0" dirty="0" smtClean="0"/>
              <a:t>What types of positions do you have</a:t>
            </a:r>
          </a:p>
          <a:p>
            <a:r>
              <a:rPr lang="en-US" baseline="0" dirty="0" smtClean="0"/>
              <a:t>What are the areas that create the biggest challenges for you regarding interviewing/hiring/retaining/ </a:t>
            </a:r>
          </a:p>
          <a:p>
            <a:r>
              <a:rPr lang="en-US" baseline="0" dirty="0" smtClean="0"/>
              <a:t>The point of this meeting is to develop rapport and begin the relationship. Don’t sell till you know what you need to sell and listening will help that.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2FD5548-1E7D-4215-A99C-363D8B8C865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0BAF09-6CFF-4C45-A9D1-4816478940E9}"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0BAF09-6CFF-4C45-A9D1-4816478940E9}" type="datetimeFigureOut">
              <a:rPr lang="en-US" smtClean="0"/>
              <a:pPr/>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BAF09-6CFF-4C45-A9D1-4816478940E9}" type="datetimeFigureOut">
              <a:rPr lang="en-US" smtClean="0"/>
              <a:pPr/>
              <a:t>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BAF09-6CFF-4C45-A9D1-4816478940E9}" type="datetimeFigureOut">
              <a:rPr lang="en-US" smtClean="0"/>
              <a:pPr/>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BAF09-6CFF-4C45-A9D1-4816478940E9}"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BAF09-6CFF-4C45-A9D1-4816478940E9}"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BAF09-6CFF-4C45-A9D1-4816478940E9}" type="datetimeFigureOut">
              <a:rPr lang="en-US" smtClean="0"/>
              <a:pPr/>
              <a:t>8/24/2017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ACA6-0647-4A8E-A3D8-CA95A25AEF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ides.illinois.gov/" TargetMode="External"/><Relationship Id="rId2" Type="http://schemas.openxmlformats.org/officeDocument/2006/relationships/hyperlink" Target="http://www.explorevr.com/" TargetMode="External"/><Relationship Id="rId1" Type="http://schemas.openxmlformats.org/officeDocument/2006/relationships/slideLayout" Target="../slideLayouts/slideLayout2.xml"/><Relationship Id="rId6" Type="http://schemas.openxmlformats.org/officeDocument/2006/relationships/hyperlink" Target="http://www.disability.workforcegps.org/" TargetMode="External"/><Relationship Id="rId5" Type="http://schemas.openxmlformats.org/officeDocument/2006/relationships/hyperlink" Target="http://www.askjan.org/" TargetMode="External"/><Relationship Id="rId4" Type="http://schemas.openxmlformats.org/officeDocument/2006/relationships/hyperlink" Target="http://www.doleta.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lstStyle/>
          <a:p>
            <a:r>
              <a:rPr lang="en-US" sz="3600" dirty="0" smtClean="0"/>
              <a:t>JDVRTAC Business Engagement </a:t>
            </a:r>
            <a:br>
              <a:rPr lang="en-US" sz="3600" dirty="0" smtClean="0"/>
            </a:br>
            <a:r>
              <a:rPr lang="en-US" sz="3600" dirty="0" smtClean="0"/>
              <a:t>Services Team 1 (BEST 1): </a:t>
            </a:r>
            <a:br>
              <a:rPr lang="en-US" sz="3600" dirty="0" smtClean="0"/>
            </a:br>
            <a:r>
              <a:rPr lang="en-US" sz="3600" dirty="0" smtClean="0"/>
              <a:t>Regional Meeting </a:t>
            </a: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Presenter:</a:t>
            </a:r>
            <a:br>
              <a:rPr lang="en-US" sz="2000" dirty="0" smtClean="0"/>
            </a:br>
            <a:r>
              <a:rPr lang="en-US" sz="2000" dirty="0" smtClean="0"/>
              <a:t>John Marchioro, DRS Training Unit</a:t>
            </a:r>
            <a:br>
              <a:rPr lang="en-US" sz="2000" dirty="0" smtClean="0"/>
            </a:br>
            <a:r>
              <a:rPr lang="en-US" sz="2000" dirty="0" smtClean="0"/>
              <a:t>Presented: April 12</a:t>
            </a:r>
            <a:r>
              <a:rPr lang="en-US" sz="2000" baseline="30000" dirty="0" smtClean="0"/>
              <a:t>th</a:t>
            </a:r>
            <a:r>
              <a:rPr lang="en-US" sz="2000" dirty="0" smtClean="0"/>
              <a:t> &amp; 13</a:t>
            </a:r>
            <a:r>
              <a:rPr lang="en-US" sz="2000" baseline="30000" dirty="0" smtClean="0"/>
              <a:t>th</a:t>
            </a:r>
            <a:r>
              <a:rPr lang="en-US" sz="2000" dirty="0" smtClean="0"/>
              <a:t> 2017</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LIFE Cycle of a </a:t>
            </a:r>
            <a:br>
              <a:rPr lang="en-US" dirty="0" smtClean="0"/>
            </a:br>
            <a:r>
              <a:rPr lang="en-US" dirty="0" smtClean="0"/>
              <a:t>Business Relationship</a:t>
            </a:r>
            <a:endParaRPr lang="en-US" dirty="0"/>
          </a:p>
        </p:txBody>
      </p:sp>
      <p:sp>
        <p:nvSpPr>
          <p:cNvPr id="3" name="Content Placeholder 2"/>
          <p:cNvSpPr>
            <a:spLocks noGrp="1"/>
          </p:cNvSpPr>
          <p:nvPr>
            <p:ph idx="1"/>
          </p:nvPr>
        </p:nvSpPr>
        <p:spPr/>
        <p:txBody>
          <a:bodyPr/>
          <a:lstStyle/>
          <a:p>
            <a:r>
              <a:rPr lang="en-US" dirty="0" smtClean="0"/>
              <a:t>“L” is for Listen</a:t>
            </a:r>
            <a:endParaRPr lang="en-US" dirty="0"/>
          </a:p>
        </p:txBody>
      </p:sp>
      <p:graphicFrame>
        <p:nvGraphicFramePr>
          <p:cNvPr id="4" name="Content Placeholder 4"/>
          <p:cNvGraphicFramePr>
            <a:graphicFrameLocks/>
          </p:cNvGraphicFramePr>
          <p:nvPr/>
        </p:nvGraphicFramePr>
        <p:xfrm>
          <a:off x="914400" y="2362200"/>
          <a:ext cx="7467600" cy="3428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Profile:</a:t>
            </a:r>
            <a:endParaRPr lang="en-US" dirty="0"/>
          </a:p>
        </p:txBody>
      </p:sp>
      <p:sp>
        <p:nvSpPr>
          <p:cNvPr id="3" name="Content Placeholder 2"/>
          <p:cNvSpPr>
            <a:spLocks noGrp="1"/>
          </p:cNvSpPr>
          <p:nvPr>
            <p:ph idx="1"/>
          </p:nvPr>
        </p:nvSpPr>
        <p:spPr/>
        <p:txBody>
          <a:bodyPr>
            <a:normAutofit/>
          </a:bodyPr>
          <a:lstStyle/>
          <a:p>
            <a:r>
              <a:rPr lang="en-US" sz="2800" dirty="0" smtClean="0"/>
              <a:t>Aligns with what we  would do with an Initial interview. Focused on:</a:t>
            </a:r>
          </a:p>
          <a:p>
            <a:pPr lvl="1"/>
            <a:r>
              <a:rPr lang="en-US" sz="1800" dirty="0" smtClean="0"/>
              <a:t>Gaining a better overview of the business from the businesses perspective</a:t>
            </a:r>
          </a:p>
          <a:p>
            <a:pPr lvl="1"/>
            <a:r>
              <a:rPr lang="en-US" sz="1800" dirty="0" smtClean="0"/>
              <a:t>Gaining an understanding of information that will help us align our services to businesses</a:t>
            </a:r>
          </a:p>
          <a:p>
            <a:pPr lvl="1"/>
            <a:r>
              <a:rPr lang="en-US" sz="1800" dirty="0" smtClean="0"/>
              <a:t>Establishing rapport and trust between both the employer and you</a:t>
            </a:r>
          </a:p>
          <a:p>
            <a:pPr lvl="1"/>
            <a:r>
              <a:rPr lang="en-US" sz="1800" dirty="0" smtClean="0"/>
              <a:t>Educating the business on our services as well</a:t>
            </a:r>
          </a:p>
          <a:p>
            <a:pPr lvl="1"/>
            <a:r>
              <a:rPr lang="en-US" sz="1800" dirty="0" smtClean="0"/>
              <a:t>Listening for concerns</a:t>
            </a:r>
          </a:p>
          <a:p>
            <a:pPr lvl="1"/>
            <a:r>
              <a:rPr lang="en-US" sz="1800" dirty="0" smtClean="0"/>
              <a:t>Setting a direction or parameters for how you will interact with the customer</a:t>
            </a:r>
          </a:p>
          <a:p>
            <a:pPr lvl="1"/>
            <a:r>
              <a:rPr lang="en-US" sz="1800" dirty="0" smtClean="0"/>
              <a:t>Allows for next steps</a:t>
            </a:r>
          </a:p>
          <a:p>
            <a:endParaRPr lang="en-US" dirty="0" smtClean="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 Prepared to Listen and Ready to Answer</a:t>
            </a:r>
            <a:endParaRPr lang="en-US" dirty="0"/>
          </a:p>
        </p:txBody>
      </p:sp>
      <p:sp>
        <p:nvSpPr>
          <p:cNvPr id="3" name="Content Placeholder 2"/>
          <p:cNvSpPr>
            <a:spLocks noGrp="1"/>
          </p:cNvSpPr>
          <p:nvPr>
            <p:ph idx="1"/>
          </p:nvPr>
        </p:nvSpPr>
        <p:spPr/>
        <p:txBody>
          <a:bodyPr/>
          <a:lstStyle/>
          <a:p>
            <a:r>
              <a:rPr lang="en-US" dirty="0" smtClean="0"/>
              <a:t>Be an expert at open ended questions</a:t>
            </a:r>
          </a:p>
          <a:p>
            <a:r>
              <a:rPr lang="en-US" dirty="0" smtClean="0"/>
              <a:t>80-20 Rule</a:t>
            </a:r>
          </a:p>
          <a:p>
            <a:r>
              <a:rPr lang="en-US" dirty="0" smtClean="0"/>
              <a:t>Resist the urge to sell DRS services at this point. </a:t>
            </a:r>
          </a:p>
          <a:p>
            <a:r>
              <a:rPr lang="en-US" dirty="0" smtClean="0"/>
              <a:t>Be prepared to answer the WIIFM</a:t>
            </a:r>
          </a:p>
          <a:p>
            <a:r>
              <a:rPr lang="en-US" dirty="0" smtClean="0"/>
              <a:t>Adhere to the agreed upon time limit. If they want to go longer they will do so.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Setting/Next Steps</a:t>
            </a:r>
            <a:endParaRPr lang="en-US" dirty="0"/>
          </a:p>
        </p:txBody>
      </p:sp>
      <p:sp>
        <p:nvSpPr>
          <p:cNvPr id="3" name="Content Placeholder 2"/>
          <p:cNvSpPr>
            <a:spLocks noGrp="1"/>
          </p:cNvSpPr>
          <p:nvPr>
            <p:ph idx="1"/>
          </p:nvPr>
        </p:nvSpPr>
        <p:spPr/>
        <p:txBody>
          <a:bodyPr/>
          <a:lstStyle/>
          <a:p>
            <a:r>
              <a:rPr lang="en-US" dirty="0" smtClean="0"/>
              <a:t>Provide summary</a:t>
            </a:r>
          </a:p>
          <a:p>
            <a:r>
              <a:rPr lang="en-US" dirty="0" smtClean="0"/>
              <a:t>Suggest some next steps that reflect ideas discussed in the meeting</a:t>
            </a:r>
          </a:p>
          <a:p>
            <a:r>
              <a:rPr lang="en-US" dirty="0" smtClean="0"/>
              <a:t>Don’t be afraid to use “success” language </a:t>
            </a:r>
          </a:p>
          <a:p>
            <a:r>
              <a:rPr lang="en-US" dirty="0" smtClean="0"/>
              <a:t>Set the next activity, even if it is just a call</a:t>
            </a:r>
          </a:p>
          <a:p>
            <a:r>
              <a:rPr lang="en-US" dirty="0" smtClean="0"/>
              <a:t>Don’t commit if you can’t commit!!</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 Meetings or Discussions</a:t>
            </a:r>
            <a:endParaRPr lang="en-US" dirty="0"/>
          </a:p>
        </p:txBody>
      </p:sp>
      <p:sp>
        <p:nvSpPr>
          <p:cNvPr id="3" name="Content Placeholder 2"/>
          <p:cNvSpPr>
            <a:spLocks noGrp="1"/>
          </p:cNvSpPr>
          <p:nvPr>
            <p:ph idx="1"/>
          </p:nvPr>
        </p:nvSpPr>
        <p:spPr/>
        <p:txBody>
          <a:bodyPr/>
          <a:lstStyle/>
          <a:p>
            <a:endParaRPr lang="en-US" sz="2400" dirty="0" smtClean="0"/>
          </a:p>
          <a:p>
            <a:endParaRPr lang="en-US" sz="2400" dirty="0" smtClean="0"/>
          </a:p>
          <a:p>
            <a:r>
              <a:rPr lang="en-US" sz="2400" dirty="0" smtClean="0"/>
              <a:t>Should be with purpose, not just to meet</a:t>
            </a:r>
          </a:p>
          <a:p>
            <a:r>
              <a:rPr lang="en-US" sz="2400" dirty="0" smtClean="0"/>
              <a:t>Make sure it still reflects mutual communication with you continuing to listen more than talk</a:t>
            </a:r>
          </a:p>
          <a:p>
            <a:r>
              <a:rPr lang="en-US" sz="2400" dirty="0" smtClean="0"/>
              <a:t>If appropriate make it face to face at their location</a:t>
            </a:r>
          </a:p>
          <a:p>
            <a:r>
              <a:rPr lang="en-US" sz="2400" dirty="0" smtClean="0"/>
              <a:t>You are trying to move towards identification of services needed</a:t>
            </a:r>
          </a:p>
          <a:p>
            <a:endParaRPr lang="en-US" sz="2000"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Gears</a:t>
            </a:r>
            <a:endParaRPr lang="en-US" dirty="0"/>
          </a:p>
        </p:txBody>
      </p:sp>
      <p:sp>
        <p:nvSpPr>
          <p:cNvPr id="3" name="Content Placeholder 2"/>
          <p:cNvSpPr>
            <a:spLocks noGrp="1"/>
          </p:cNvSpPr>
          <p:nvPr>
            <p:ph idx="1"/>
          </p:nvPr>
        </p:nvSpPr>
        <p:spPr/>
        <p:txBody>
          <a:bodyPr/>
          <a:lstStyle/>
          <a:p>
            <a:r>
              <a:rPr lang="en-US" dirty="0" smtClean="0"/>
              <a:t>What do I do if…</a:t>
            </a:r>
          </a:p>
          <a:p>
            <a:pPr lvl="1"/>
            <a:r>
              <a:rPr lang="en-US" sz="2400" dirty="0" smtClean="0"/>
              <a:t>I can’t answer the question</a:t>
            </a:r>
          </a:p>
          <a:p>
            <a:pPr lvl="1"/>
            <a:r>
              <a:rPr lang="en-US" sz="2400" dirty="0" smtClean="0"/>
              <a:t>I’m not sure if we can handle the service </a:t>
            </a:r>
          </a:p>
          <a:p>
            <a:pPr lvl="1"/>
            <a:r>
              <a:rPr lang="en-US" sz="2400" dirty="0" smtClean="0"/>
              <a:t>I don’t know who does a certain activity</a:t>
            </a:r>
          </a:p>
          <a:p>
            <a:pPr lvl="1"/>
            <a:r>
              <a:rPr lang="en-US" sz="2400" dirty="0" smtClean="0"/>
              <a:t>The employer wants something/somebody now</a:t>
            </a:r>
          </a:p>
          <a:p>
            <a:pPr lvl="1"/>
            <a:r>
              <a:rPr lang="en-US" sz="2400" dirty="0" smtClean="0"/>
              <a:t>The employer had a bad experience with a counselor or a customer</a:t>
            </a:r>
          </a:p>
          <a:p>
            <a:pPr lvl="1"/>
            <a:r>
              <a:rPr lang="en-US" sz="2400" dirty="0" smtClean="0"/>
              <a:t>The employer wants this to be bigger than you expected</a:t>
            </a:r>
          </a:p>
          <a:p>
            <a:pPr lvl="1"/>
            <a:endParaRPr lang="en-US" dirty="0" smtClean="0"/>
          </a:p>
          <a:p>
            <a:pPr lvl="1"/>
            <a:endParaRPr lang="en-US" dirty="0" smtClean="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11562"/>
          </a:xfrm>
        </p:spPr>
        <p:txBody>
          <a:bodyPr/>
          <a:lstStyle/>
          <a:p>
            <a:r>
              <a:rPr lang="en-US" dirty="0" smtClean="0"/>
              <a:t/>
            </a:r>
            <a:br>
              <a:rPr lang="en-US" dirty="0" smtClean="0"/>
            </a:br>
            <a:r>
              <a:rPr lang="en-US" dirty="0" smtClean="0"/>
              <a:t/>
            </a:r>
            <a:br>
              <a:rPr lang="en-US" dirty="0" smtClean="0"/>
            </a:br>
            <a:r>
              <a:rPr lang="en-US" dirty="0" smtClean="0"/>
              <a:t>Employer Objections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800" dirty="0" smtClean="0"/>
              <a:t>Conflicts can happen with ANY employee</a:t>
            </a:r>
          </a:p>
          <a:p>
            <a:r>
              <a:rPr lang="en-US" sz="2800" dirty="0" smtClean="0"/>
              <a:t>Have employer clarify the issue and listen</a:t>
            </a:r>
          </a:p>
          <a:p>
            <a:r>
              <a:rPr lang="en-US" sz="2800" dirty="0" smtClean="0"/>
              <a:t>Do not dismiss the concern- listen and then reflect back. Remember the employer is still learning the relationship.</a:t>
            </a:r>
          </a:p>
          <a:p>
            <a:r>
              <a:rPr lang="en-US" sz="2800" dirty="0" smtClean="0"/>
              <a:t>Talk through solutions if you know the solutions. If not don’t guarantee what you can’t back up.</a:t>
            </a:r>
          </a:p>
          <a:p>
            <a:r>
              <a:rPr lang="en-US" sz="2800" dirty="0" smtClean="0"/>
              <a:t>Get confirmation from them that they understand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 Supports</a:t>
            </a:r>
            <a:endParaRPr lang="en-US" dirty="0"/>
          </a:p>
        </p:txBody>
      </p:sp>
      <p:sp>
        <p:nvSpPr>
          <p:cNvPr id="3" name="Content Placeholder 2"/>
          <p:cNvSpPr>
            <a:spLocks noGrp="1"/>
          </p:cNvSpPr>
          <p:nvPr>
            <p:ph idx="1"/>
          </p:nvPr>
        </p:nvSpPr>
        <p:spPr/>
        <p:txBody>
          <a:bodyPr/>
          <a:lstStyle/>
          <a:p>
            <a:r>
              <a:rPr lang="en-US" dirty="0" smtClean="0"/>
              <a:t>New WIOA regulations have identified 16 different Employer Supports that VR programs can provide to business customers.</a:t>
            </a:r>
          </a:p>
          <a:p>
            <a:r>
              <a:rPr lang="en-US" dirty="0" smtClean="0"/>
              <a:t>These employer supports are located on the Business Engagement screen in </a:t>
            </a:r>
            <a:r>
              <a:rPr lang="en-US" dirty="0" err="1" smtClean="0"/>
              <a:t>WebCM</a:t>
            </a:r>
            <a:endParaRPr lang="en-US" dirty="0" smtClean="0"/>
          </a:p>
          <a:p>
            <a:r>
              <a:rPr lang="en-US" dirty="0" smtClean="0"/>
              <a:t>Many of these supports VR has already provided, some we have not.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Employer Supports</a:t>
            </a:r>
            <a:endParaRPr lang="en-US" dirty="0"/>
          </a:p>
        </p:txBody>
      </p:sp>
      <p:sp>
        <p:nvSpPr>
          <p:cNvPr id="3" name="Content Placeholder 2"/>
          <p:cNvSpPr>
            <a:spLocks noGrp="1"/>
          </p:cNvSpPr>
          <p:nvPr>
            <p:ph idx="1"/>
          </p:nvPr>
        </p:nvSpPr>
        <p:spPr/>
        <p:txBody>
          <a:bodyPr/>
          <a:lstStyle/>
          <a:p>
            <a:r>
              <a:rPr lang="en-US" dirty="0" smtClean="0"/>
              <a:t>Initial Contact</a:t>
            </a:r>
          </a:p>
          <a:p>
            <a:pPr lvl="1"/>
            <a:r>
              <a:rPr lang="en-US" dirty="0" smtClean="0"/>
              <a:t>To make an initial DRS introduction with a business.</a:t>
            </a:r>
          </a:p>
          <a:p>
            <a:r>
              <a:rPr lang="en-US" dirty="0" smtClean="0"/>
              <a:t>Follow Up Contact</a:t>
            </a:r>
          </a:p>
          <a:p>
            <a:pPr lvl="1"/>
            <a:r>
              <a:rPr lang="en-US" dirty="0" smtClean="0"/>
              <a:t>Purpose is to remind the business of the initial (or previous) contact and initiate the plan for the meeting. </a:t>
            </a:r>
          </a:p>
          <a:p>
            <a:pPr lvl="2"/>
            <a:endParaRPr lang="en-US" dirty="0" smtClean="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Engagement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Business Engagement is:</a:t>
            </a:r>
          </a:p>
          <a:p>
            <a:pPr lvl="1"/>
            <a:r>
              <a:rPr lang="en-US" dirty="0" smtClean="0"/>
              <a:t>Not  just job placement</a:t>
            </a:r>
          </a:p>
          <a:p>
            <a:pPr lvl="2"/>
            <a:r>
              <a:rPr lang="en-US" dirty="0" smtClean="0"/>
              <a:t>Transactional to high impact strategic partnership </a:t>
            </a:r>
          </a:p>
          <a:p>
            <a:pPr lvl="2"/>
            <a:r>
              <a:rPr lang="en-US" dirty="0" smtClean="0"/>
              <a:t>Approaching from a listening not an asking</a:t>
            </a:r>
          </a:p>
          <a:p>
            <a:pPr lvl="1"/>
            <a:r>
              <a:rPr lang="en-US" dirty="0" smtClean="0"/>
              <a:t>Focus on the long term versus just the transaction</a:t>
            </a:r>
          </a:p>
          <a:p>
            <a:pPr lvl="2"/>
            <a:r>
              <a:rPr lang="en-US" dirty="0" smtClean="0"/>
              <a:t>Building longer term opportunities for program development </a:t>
            </a:r>
          </a:p>
          <a:p>
            <a:pPr lvl="1"/>
            <a:r>
              <a:rPr lang="en-US" dirty="0" smtClean="0"/>
              <a:t>Beneficial to the dual customer</a:t>
            </a:r>
          </a:p>
          <a:p>
            <a:pPr lvl="2"/>
            <a:r>
              <a:rPr lang="en-US" dirty="0" smtClean="0"/>
              <a:t>When done right both customers benefit</a:t>
            </a:r>
          </a:p>
          <a:p>
            <a:pPr lvl="1">
              <a:buNone/>
            </a:pPr>
            <a:endParaRPr lang="en-US" dirty="0" smtClean="0"/>
          </a:p>
          <a:p>
            <a:r>
              <a:rPr lang="en-US" dirty="0" smtClean="0"/>
              <a:t>	</a:t>
            </a:r>
          </a:p>
          <a:p>
            <a:pPr lvl="1"/>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Common Employer Supports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t>Referral of Candidate</a:t>
            </a:r>
          </a:p>
          <a:p>
            <a:pPr lvl="1"/>
            <a:r>
              <a:rPr lang="en-US" sz="2400" dirty="0" smtClean="0"/>
              <a:t>The direct referral of candidates to employers based on the employer’s business needs. </a:t>
            </a:r>
          </a:p>
          <a:p>
            <a:r>
              <a:rPr lang="en-US" sz="2400" dirty="0" smtClean="0"/>
              <a:t>Candidate Follow Up</a:t>
            </a:r>
          </a:p>
          <a:p>
            <a:pPr lvl="1"/>
            <a:r>
              <a:rPr lang="en-US" sz="2400" dirty="0" smtClean="0"/>
              <a:t>Can happen directly with candidate or with the business customer	</a:t>
            </a:r>
          </a:p>
          <a:p>
            <a:pPr lvl="2"/>
            <a:r>
              <a:rPr lang="en-US" dirty="0" smtClean="0"/>
              <a:t>Monitoring candidate progress with job development activities</a:t>
            </a:r>
          </a:p>
          <a:p>
            <a:pPr lvl="2"/>
            <a:r>
              <a:rPr lang="en-US" dirty="0" smtClean="0"/>
              <a:t>Assessing the stability of a new employee</a:t>
            </a:r>
          </a:p>
          <a:p>
            <a:pPr lvl="2"/>
            <a:r>
              <a:rPr lang="en-US" dirty="0" smtClean="0"/>
              <a:t>Assessing the effectiveness of a reasonable accommodation</a:t>
            </a:r>
          </a:p>
          <a:p>
            <a:pPr lvl="2"/>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Employer Supports</a:t>
            </a:r>
            <a:endParaRPr lang="en-US" dirty="0"/>
          </a:p>
        </p:txBody>
      </p:sp>
      <p:sp>
        <p:nvSpPr>
          <p:cNvPr id="3" name="Content Placeholder 2"/>
          <p:cNvSpPr>
            <a:spLocks noGrp="1"/>
          </p:cNvSpPr>
          <p:nvPr>
            <p:ph idx="1"/>
          </p:nvPr>
        </p:nvSpPr>
        <p:spPr/>
        <p:txBody>
          <a:bodyPr/>
          <a:lstStyle/>
          <a:p>
            <a:r>
              <a:rPr lang="en-US" sz="2400" dirty="0" smtClean="0"/>
              <a:t>Site Visit to Business</a:t>
            </a:r>
          </a:p>
          <a:p>
            <a:pPr lvl="1"/>
            <a:r>
              <a:rPr lang="en-US" sz="2400" dirty="0" smtClean="0"/>
              <a:t>Purpose is to observe the business location and learn about the nature of the business, the physical environment of the business and the workplace culture.</a:t>
            </a:r>
          </a:p>
          <a:p>
            <a:r>
              <a:rPr lang="en-US" sz="2400" dirty="0" smtClean="0"/>
              <a:t>Provide Information on DRS</a:t>
            </a:r>
          </a:p>
          <a:p>
            <a:pPr lvl="1"/>
            <a:r>
              <a:rPr lang="en-US" sz="2400" dirty="0" smtClean="0"/>
              <a:t>Done in various formats and locations</a:t>
            </a:r>
          </a:p>
          <a:p>
            <a:pPr lvl="1"/>
            <a:r>
              <a:rPr lang="en-US" sz="2400" dirty="0" smtClean="0"/>
              <a:t>Include the basic marketing message when information is exchanged</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Common Employer Supports</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Review Resumes for Business</a:t>
            </a:r>
          </a:p>
          <a:p>
            <a:pPr lvl="1"/>
            <a:r>
              <a:rPr lang="en-US" sz="2400" dirty="0" smtClean="0"/>
              <a:t>Pre-screen candidates to make sure that the requirements for the position are a match with the candidate's skills and abilities. </a:t>
            </a:r>
          </a:p>
          <a:p>
            <a:pPr lvl="1"/>
            <a:r>
              <a:rPr lang="en-US" sz="2400" dirty="0" smtClean="0"/>
              <a:t>DRS staff may also consider consulting with the employer on what they look for when reviewing resumes and what they commonly do not see that they wish they would.</a:t>
            </a:r>
          </a:p>
          <a:p>
            <a:pPr lvl="1"/>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Employer Supports</a:t>
            </a:r>
            <a:endParaRPr lang="en-US" dirty="0"/>
          </a:p>
        </p:txBody>
      </p:sp>
      <p:sp>
        <p:nvSpPr>
          <p:cNvPr id="3" name="Content Placeholder 2"/>
          <p:cNvSpPr>
            <a:spLocks noGrp="1"/>
          </p:cNvSpPr>
          <p:nvPr>
            <p:ph idx="1"/>
          </p:nvPr>
        </p:nvSpPr>
        <p:spPr/>
        <p:txBody>
          <a:bodyPr>
            <a:normAutofit/>
          </a:bodyPr>
          <a:lstStyle/>
          <a:p>
            <a:r>
              <a:rPr lang="en-US" sz="2400" dirty="0" smtClean="0"/>
              <a:t>Other Contact with Business</a:t>
            </a:r>
          </a:p>
          <a:p>
            <a:pPr lvl="1"/>
            <a:r>
              <a:rPr lang="en-US" sz="2400" dirty="0" smtClean="0"/>
              <a:t>A contact that serves to build on an existing  component of the employer relationship. Can be based on a certain function not specifically mentioned in any other services to business. </a:t>
            </a:r>
          </a:p>
          <a:p>
            <a:r>
              <a:rPr lang="en-US" sz="2400" dirty="0" smtClean="0"/>
              <a:t>Provide Information on Hiring Incentives</a:t>
            </a:r>
          </a:p>
          <a:p>
            <a:pPr lvl="1"/>
            <a:r>
              <a:rPr lang="en-US" sz="2400" dirty="0" smtClean="0"/>
              <a:t>To help business understand potential financial incentives associated with employing people with disabilities.</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Frequent Employer Services</a:t>
            </a:r>
            <a:endParaRPr lang="en-US" dirty="0"/>
          </a:p>
        </p:txBody>
      </p:sp>
      <p:sp>
        <p:nvSpPr>
          <p:cNvPr id="3" name="Content Placeholder 2"/>
          <p:cNvSpPr>
            <a:spLocks noGrp="1"/>
          </p:cNvSpPr>
          <p:nvPr>
            <p:ph idx="1"/>
          </p:nvPr>
        </p:nvSpPr>
        <p:spPr/>
        <p:txBody>
          <a:bodyPr>
            <a:normAutofit/>
          </a:bodyPr>
          <a:lstStyle/>
          <a:p>
            <a:r>
              <a:rPr lang="en-US" sz="2400" dirty="0" smtClean="0"/>
              <a:t>Presentation on Disability</a:t>
            </a:r>
          </a:p>
          <a:p>
            <a:pPr lvl="1"/>
            <a:r>
              <a:rPr lang="en-US" sz="2400" dirty="0" smtClean="0"/>
              <a:t>Improve a businesses understanding of how people with disabilities can make a contribution to the community and the workplace.</a:t>
            </a:r>
          </a:p>
          <a:p>
            <a:r>
              <a:rPr lang="en-US" sz="2400" dirty="0" smtClean="0"/>
              <a:t>Consultation on Reasonable Accommodation</a:t>
            </a:r>
          </a:p>
          <a:p>
            <a:pPr lvl="1"/>
            <a:r>
              <a:rPr lang="en-US" sz="2400" dirty="0" smtClean="0"/>
              <a:t>Provide employer with an overview of reasonable accommodation, review of worksite, specific identification of an employee need and other activities as requested.</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Frequent Employer Services</a:t>
            </a:r>
            <a:endParaRPr lang="en-US" dirty="0"/>
          </a:p>
        </p:txBody>
      </p:sp>
      <p:sp>
        <p:nvSpPr>
          <p:cNvPr id="3" name="Content Placeholder 2"/>
          <p:cNvSpPr>
            <a:spLocks noGrp="1"/>
          </p:cNvSpPr>
          <p:nvPr>
            <p:ph idx="1"/>
          </p:nvPr>
        </p:nvSpPr>
        <p:spPr/>
        <p:txBody>
          <a:bodyPr/>
          <a:lstStyle/>
          <a:p>
            <a:r>
              <a:rPr lang="en-US" dirty="0" smtClean="0"/>
              <a:t>Hiring Event Participation</a:t>
            </a:r>
          </a:p>
          <a:p>
            <a:pPr lvl="1"/>
            <a:r>
              <a:rPr lang="en-US" dirty="0" smtClean="0"/>
              <a:t>To work with the employer to plan an event where pre-screened candidates are presented for application submittal and/or interviewing.</a:t>
            </a:r>
          </a:p>
          <a:p>
            <a:pPr lvl="1"/>
            <a:r>
              <a:rPr lang="en-US" dirty="0" smtClean="0"/>
              <a:t>Can be driven by the employer based on their needs.</a:t>
            </a:r>
          </a:p>
          <a:p>
            <a:pPr lvl="1"/>
            <a:r>
              <a:rPr lang="en-US" dirty="0" smtClean="0"/>
              <a:t>A terrific service to work together on as the relationship starts to develop</a:t>
            </a:r>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Less Frequent Employer Services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DEVELOP CUSTOMIZED TRAINING</a:t>
            </a:r>
          </a:p>
          <a:p>
            <a:pPr lvl="1"/>
            <a:r>
              <a:rPr lang="en-US" sz="2400" dirty="0" smtClean="0"/>
              <a:t>Partnerships between employers and local training providers, such as community colleges or community-based organizations. </a:t>
            </a:r>
          </a:p>
          <a:p>
            <a:pPr lvl="1"/>
            <a:r>
              <a:rPr lang="en-US" sz="2400" dirty="0" smtClean="0"/>
              <a:t>Partnerships can also include organizations like </a:t>
            </a:r>
            <a:r>
              <a:rPr lang="en-US" sz="2400" b="1" dirty="0" smtClean="0"/>
              <a:t>Vocational Rehabilitation (VR) agencies</a:t>
            </a:r>
            <a:r>
              <a:rPr lang="en-US" sz="2400" dirty="0" smtClean="0"/>
              <a:t> and American Job Centers. </a:t>
            </a:r>
          </a:p>
          <a:p>
            <a:pPr lvl="1"/>
            <a:r>
              <a:rPr lang="en-US" sz="2400" dirty="0" smtClean="0"/>
              <a:t>Partners perform critical tasks like managing and convening the partnership, doing recruitment, performing assessment and intake, and providing linkages to supportive services</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Less Frequent Employer Services</a:t>
            </a:r>
            <a:br>
              <a:rPr lang="en-US" dirty="0" smtClean="0"/>
            </a:br>
            <a:endParaRPr lang="en-US" dirty="0"/>
          </a:p>
        </p:txBody>
      </p:sp>
      <p:sp>
        <p:nvSpPr>
          <p:cNvPr id="3" name="Content Placeholder 2"/>
          <p:cNvSpPr>
            <a:spLocks noGrp="1"/>
          </p:cNvSpPr>
          <p:nvPr>
            <p:ph idx="1"/>
          </p:nvPr>
        </p:nvSpPr>
        <p:spPr/>
        <p:txBody>
          <a:bodyPr/>
          <a:lstStyle/>
          <a:p>
            <a:r>
              <a:rPr lang="en-US" dirty="0" smtClean="0"/>
              <a:t>CANDIDATE IN TRAINING</a:t>
            </a:r>
          </a:p>
          <a:p>
            <a:pPr lvl="1"/>
            <a:r>
              <a:rPr lang="en-US" sz="2400" dirty="0" smtClean="0"/>
              <a:t>Candidate engaged in on-the-job-training or other customized training at the business</a:t>
            </a:r>
          </a:p>
          <a:p>
            <a:pPr lvl="1"/>
            <a:r>
              <a:rPr lang="en-US" sz="2400" dirty="0" smtClean="0"/>
              <a:t>Good opportunity for strengthening the relationship. Employers learn about concept of disability by seeing our candidates performing( progressive employment model).</a:t>
            </a:r>
          </a:p>
          <a:p>
            <a:pPr lvl="1"/>
            <a:r>
              <a:rPr lang="en-US" sz="2400" dirty="0" smtClean="0"/>
              <a:t> Asking for feedback and being responsive to the employer concerns is critical here.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30762"/>
          </a:xfrm>
        </p:spPr>
        <p:txBody>
          <a:bodyPr>
            <a:normAutofit/>
          </a:bodyPr>
          <a:lstStyle/>
          <a:p>
            <a:r>
              <a:rPr lang="en-US" dirty="0" smtClean="0"/>
              <a:t>Labor Market Information(LMI)</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fontScale="90000"/>
          </a:bodyPr>
          <a:lstStyle/>
          <a:p>
            <a:r>
              <a:rPr lang="en-US" sz="6700" dirty="0" smtClean="0"/>
              <a:t/>
            </a:r>
            <a:br>
              <a:rPr lang="en-US" sz="6700" dirty="0" smtClean="0"/>
            </a:br>
            <a:r>
              <a:rPr lang="en-US" sz="6700" dirty="0" smtClean="0"/>
              <a:t>Overview</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1">
              <a:buNone/>
            </a:pPr>
            <a:endParaRPr lang="en-US" dirty="0" smtClean="0"/>
          </a:p>
          <a:p>
            <a:pPr lvl="1" algn="ctr">
              <a:buNone/>
            </a:pPr>
            <a:r>
              <a:rPr lang="en-US" sz="4000" dirty="0" smtClean="0"/>
              <a:t>There are different types of labor market information that can be collected and utilized with a business:</a:t>
            </a:r>
          </a:p>
          <a:p>
            <a:pPr>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0"/>
          </a:xfrm>
        </p:spPr>
        <p:txBody>
          <a:bodyPr>
            <a:normAutofit/>
          </a:bodyPr>
          <a:lstStyle/>
          <a:p>
            <a:r>
              <a:rPr lang="en-US" sz="6000" dirty="0" smtClean="0"/>
              <a:t/>
            </a:r>
            <a:br>
              <a:rPr lang="en-US" sz="6000" dirty="0" smtClean="0"/>
            </a:br>
            <a:r>
              <a:rPr lang="en-US" sz="5400" dirty="0" smtClean="0"/>
              <a:t>How Do You Connect With Business</a:t>
            </a:r>
            <a:r>
              <a:rPr lang="en-US" sz="6000" dirty="0" smtClean="0"/>
              <a:t>?</a:t>
            </a:r>
            <a:endParaRPr lang="en-US" sz="6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LMI</a:t>
            </a:r>
            <a:endParaRPr lang="en-US" dirty="0"/>
          </a:p>
        </p:txBody>
      </p:sp>
      <p:sp>
        <p:nvSpPr>
          <p:cNvPr id="3" name="Content Placeholder 2"/>
          <p:cNvSpPr>
            <a:spLocks noGrp="1"/>
          </p:cNvSpPr>
          <p:nvPr>
            <p:ph idx="1"/>
          </p:nvPr>
        </p:nvSpPr>
        <p:spPr/>
        <p:txBody>
          <a:bodyPr>
            <a:normAutofit/>
          </a:bodyPr>
          <a:lstStyle/>
          <a:p>
            <a:r>
              <a:rPr lang="en-US" sz="2400" dirty="0" smtClean="0"/>
              <a:t>The systematic collection, analysis, and reporting of a broad range of federal, state, and local data that describes current economic conditions within a given geographic area. </a:t>
            </a:r>
          </a:p>
          <a:p>
            <a:r>
              <a:rPr lang="en-US" sz="2400" dirty="0" smtClean="0"/>
              <a:t>Key data metrics include current employment levels, projected employment growth, unemployment rates, average wages, minimum education requirements, industry trends, and workforce demographics. </a:t>
            </a:r>
          </a:p>
          <a:p>
            <a:r>
              <a:rPr lang="en-US" sz="2400" dirty="0" smtClean="0"/>
              <a:t>This is typically found through accessing information through Illinois Department of Employment Security ( IDES) and ONET.</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LMI</a:t>
            </a:r>
            <a:endParaRPr lang="en-US" dirty="0"/>
          </a:p>
        </p:txBody>
      </p:sp>
      <p:sp>
        <p:nvSpPr>
          <p:cNvPr id="3" name="Content Placeholder 2"/>
          <p:cNvSpPr>
            <a:spLocks noGrp="1"/>
          </p:cNvSpPr>
          <p:nvPr>
            <p:ph idx="1"/>
          </p:nvPr>
        </p:nvSpPr>
        <p:spPr/>
        <p:txBody>
          <a:bodyPr/>
          <a:lstStyle/>
          <a:p>
            <a:endParaRPr lang="en-US" dirty="0" smtClean="0"/>
          </a:p>
          <a:p>
            <a:r>
              <a:rPr lang="en-US" dirty="0" smtClean="0"/>
              <a:t>Data drawn from online job postings for a region, offering information on employer demand, new and emerging in-demand skills and credentials, job titles, industry trends, and educational requirements.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Anecdotal LMI</a:t>
            </a:r>
            <a:endParaRPr lang="en-US" dirty="0"/>
          </a:p>
        </p:txBody>
      </p:sp>
      <p:sp>
        <p:nvSpPr>
          <p:cNvPr id="3" name="Content Placeholder 2"/>
          <p:cNvSpPr>
            <a:spLocks noGrp="1"/>
          </p:cNvSpPr>
          <p:nvPr>
            <p:ph idx="1"/>
          </p:nvPr>
        </p:nvSpPr>
        <p:spPr/>
        <p:txBody>
          <a:bodyPr/>
          <a:lstStyle/>
          <a:p>
            <a:r>
              <a:rPr lang="en-US" dirty="0" smtClean="0"/>
              <a:t>Qualitative information gathered from employers, chambers of commerce, and industry associations about opportunities and challenges of hiring for different positions, expected changes in employment, and positions that require specialized skills.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a:t>
            </a:r>
            <a:endParaRPr lang="en-US" dirty="0"/>
          </a:p>
        </p:txBody>
      </p:sp>
      <p:sp>
        <p:nvSpPr>
          <p:cNvPr id="3" name="Content Placeholder 2"/>
          <p:cNvSpPr>
            <a:spLocks noGrp="1"/>
          </p:cNvSpPr>
          <p:nvPr>
            <p:ph idx="1"/>
          </p:nvPr>
        </p:nvSpPr>
        <p:spPr/>
        <p:txBody>
          <a:bodyPr/>
          <a:lstStyle/>
          <a:p>
            <a:r>
              <a:rPr lang="en-US" dirty="0" smtClean="0"/>
              <a:t> </a:t>
            </a:r>
            <a:r>
              <a:rPr lang="en-US" sz="2400" b="1" dirty="0" smtClean="0"/>
              <a:t>Traditional and Real-Time LMI</a:t>
            </a:r>
          </a:p>
          <a:p>
            <a:pPr lvl="1"/>
            <a:r>
              <a:rPr lang="en-US" sz="2400" dirty="0" smtClean="0"/>
              <a:t> Should be done independently and reviewed prior to a </a:t>
            </a:r>
            <a:r>
              <a:rPr lang="en-US" sz="2400" dirty="0" smtClean="0"/>
              <a:t>meeting </a:t>
            </a:r>
            <a:r>
              <a:rPr lang="en-US" sz="2400" dirty="0" smtClean="0"/>
              <a:t>with </a:t>
            </a:r>
            <a:r>
              <a:rPr lang="en-US" sz="2400" dirty="0" smtClean="0"/>
              <a:t>a </a:t>
            </a:r>
            <a:r>
              <a:rPr lang="en-US" sz="2400" dirty="0" smtClean="0"/>
              <a:t>business. </a:t>
            </a:r>
            <a:r>
              <a:rPr lang="en-US" sz="2400" dirty="0" smtClean="0"/>
              <a:t>This “intelligence” will allow you to </a:t>
            </a:r>
            <a:r>
              <a:rPr lang="en-US" sz="2400" dirty="0" smtClean="0"/>
              <a:t>engage more effectively with your business contact.</a:t>
            </a:r>
            <a:endParaRPr lang="en-US" sz="2400" dirty="0" smtClean="0"/>
          </a:p>
          <a:p>
            <a:r>
              <a:rPr lang="en-US" sz="2400" dirty="0" smtClean="0"/>
              <a:t>  </a:t>
            </a:r>
            <a:r>
              <a:rPr lang="en-US" sz="2400" b="1" dirty="0" smtClean="0"/>
              <a:t>Anecdotal LMI </a:t>
            </a:r>
          </a:p>
          <a:p>
            <a:pPr lvl="1"/>
            <a:r>
              <a:rPr lang="en-US" sz="2400" dirty="0" smtClean="0"/>
              <a:t> Usually gathered throughout the relationship with your business customer and other businesses within their sector.  Can assist with the “warm call”. </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3" name="Content Placeholder 2"/>
          <p:cNvSpPr>
            <a:spLocks noGrp="1"/>
          </p:cNvSpPr>
          <p:nvPr>
            <p:ph idx="1"/>
          </p:nvPr>
        </p:nvSpPr>
        <p:spPr/>
        <p:txBody>
          <a:bodyPr>
            <a:normAutofit/>
          </a:bodyPr>
          <a:lstStyle/>
          <a:p>
            <a:r>
              <a:rPr lang="en-US" sz="2600" dirty="0" smtClean="0"/>
              <a:t>An LMI consultation can happen as early as a follow up to an initial contact or worksite visit to much later in the process when the business identifies changes to their workforce needs (challenges in recruitment or expansion of new departments). </a:t>
            </a:r>
          </a:p>
          <a:p>
            <a:pPr>
              <a:buNone/>
            </a:pPr>
            <a:r>
              <a:rPr lang="en-US" sz="2600" dirty="0" smtClean="0"/>
              <a:t> </a:t>
            </a:r>
          </a:p>
          <a:p>
            <a:r>
              <a:rPr lang="en-US" sz="2600" dirty="0" smtClean="0"/>
              <a:t>Approach a LMI consultation primarily from a listening session. This will allow you to hear the employer, and they in return feel as if their needs are being heard.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1800" dirty="0" smtClean="0"/>
              <a:t> Anecdotal LMI can be received through listening to the business and asking probing questions such as:</a:t>
            </a:r>
          </a:p>
          <a:p>
            <a:pPr lvl="1"/>
            <a:r>
              <a:rPr lang="en-US" sz="1800" dirty="0" smtClean="0"/>
              <a:t>1) where do you notice your strongest areas of growth within your business that will require additional talent?</a:t>
            </a:r>
          </a:p>
          <a:p>
            <a:pPr lvl="1"/>
            <a:r>
              <a:rPr lang="en-US" sz="1800" dirty="0" smtClean="0"/>
              <a:t>2) what are you finding are your most challenging areas to obtain or retain employees throughout your business? </a:t>
            </a:r>
          </a:p>
          <a:p>
            <a:pPr lvl="1"/>
            <a:r>
              <a:rPr lang="en-US" sz="1800" dirty="0" smtClean="0"/>
              <a:t>3) Are there areas of your business that require certain licenses or certifications that you find applicants do not have?</a:t>
            </a:r>
          </a:p>
          <a:p>
            <a:pPr lvl="1"/>
            <a:r>
              <a:rPr lang="en-US" sz="1800" dirty="0" smtClean="0"/>
              <a:t>4) what information would be important for us to know about  your hiring trends or predicted growth  that will allow us to strategize with you towards solutions?</a:t>
            </a:r>
          </a:p>
          <a:p>
            <a:r>
              <a:rPr lang="en-US" sz="1800" dirty="0" smtClean="0"/>
              <a:t> This consultation should conclude with goal/action oriented steps following the meeting</a:t>
            </a:r>
            <a:r>
              <a:rPr lang="en-US" sz="2100" dirty="0" smtClean="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Effectiveness</a:t>
            </a:r>
            <a:endParaRPr lang="en-US" dirty="0"/>
          </a:p>
        </p:txBody>
      </p:sp>
      <p:sp>
        <p:nvSpPr>
          <p:cNvPr id="3" name="Content Placeholder 2"/>
          <p:cNvSpPr>
            <a:spLocks noGrp="1"/>
          </p:cNvSpPr>
          <p:nvPr>
            <p:ph idx="1"/>
          </p:nvPr>
        </p:nvSpPr>
        <p:spPr/>
        <p:txBody>
          <a:bodyPr/>
          <a:lstStyle/>
          <a:p>
            <a:endParaRPr lang="en-US" dirty="0" smtClean="0"/>
          </a:p>
          <a:p>
            <a:r>
              <a:rPr lang="en-US" dirty="0" smtClean="0"/>
              <a:t>26’s are DRS’s measurements, not the businesses</a:t>
            </a:r>
          </a:p>
          <a:p>
            <a:r>
              <a:rPr lang="en-US" dirty="0" smtClean="0"/>
              <a:t>Businesses have their own needs</a:t>
            </a:r>
          </a:p>
          <a:p>
            <a:r>
              <a:rPr lang="en-US" dirty="0" smtClean="0"/>
              <a:t>Evaluating can happen throughout the customer relationship even when we are not  referring candidates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Evaluation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Check for satisfaction</a:t>
            </a:r>
          </a:p>
          <a:p>
            <a:r>
              <a:rPr lang="en-US" dirty="0" smtClean="0"/>
              <a:t>Check for understanding</a:t>
            </a:r>
          </a:p>
          <a:p>
            <a:r>
              <a:rPr lang="en-US" dirty="0" smtClean="0"/>
              <a:t>Check for application</a:t>
            </a:r>
          </a:p>
          <a:p>
            <a:r>
              <a:rPr lang="en-US" dirty="0" smtClean="0"/>
              <a:t>Check for commitment</a:t>
            </a:r>
          </a:p>
          <a:p>
            <a:r>
              <a:rPr lang="en-US" dirty="0" smtClean="0"/>
              <a:t>Check for next steps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WIOA Data Evaluation</a:t>
            </a:r>
            <a:endParaRPr lang="en-US" dirty="0"/>
          </a:p>
        </p:txBody>
      </p:sp>
      <p:sp>
        <p:nvSpPr>
          <p:cNvPr id="3" name="Content Placeholder 2"/>
          <p:cNvSpPr>
            <a:spLocks noGrp="1"/>
          </p:cNvSpPr>
          <p:nvPr>
            <p:ph idx="1"/>
          </p:nvPr>
        </p:nvSpPr>
        <p:spPr/>
        <p:txBody>
          <a:bodyPr/>
          <a:lstStyle/>
          <a:p>
            <a:r>
              <a:rPr lang="en-US" dirty="0" smtClean="0"/>
              <a:t>3 main measures through WIOA</a:t>
            </a:r>
          </a:p>
          <a:p>
            <a:pPr lvl="1"/>
            <a:r>
              <a:rPr lang="en-US" dirty="0" smtClean="0"/>
              <a:t>Employment retention at 2</a:t>
            </a:r>
            <a:r>
              <a:rPr lang="en-US" baseline="30000" dirty="0" smtClean="0"/>
              <a:t>nd</a:t>
            </a:r>
            <a:r>
              <a:rPr lang="en-US" dirty="0" smtClean="0"/>
              <a:t> and 4</a:t>
            </a:r>
            <a:r>
              <a:rPr lang="en-US" baseline="30000" dirty="0" smtClean="0"/>
              <a:t>th</a:t>
            </a:r>
            <a:r>
              <a:rPr lang="en-US" dirty="0" smtClean="0"/>
              <a:t> quarter with same employer after closure of case</a:t>
            </a:r>
          </a:p>
          <a:p>
            <a:pPr lvl="1"/>
            <a:r>
              <a:rPr lang="en-US" dirty="0" smtClean="0"/>
              <a:t>Employment outreach and  follow up</a:t>
            </a:r>
          </a:p>
          <a:p>
            <a:pPr lvl="1"/>
            <a:r>
              <a:rPr lang="en-US" dirty="0" smtClean="0"/>
              <a:t>This will be collected through </a:t>
            </a:r>
            <a:r>
              <a:rPr lang="en-US" dirty="0" err="1" smtClean="0"/>
              <a:t>WebCM</a:t>
            </a:r>
            <a:r>
              <a:rPr lang="en-US" dirty="0" smtClean="0"/>
              <a:t>  and other measurement tools to be developed. </a:t>
            </a:r>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sz="1800" dirty="0" smtClean="0">
                <a:hlinkClick r:id="rId2"/>
              </a:rPr>
              <a:t>www.explorevr.com</a:t>
            </a:r>
            <a:endParaRPr lang="en-US" sz="1800" dirty="0" smtClean="0"/>
          </a:p>
          <a:p>
            <a:pPr lvl="1"/>
            <a:r>
              <a:rPr lang="en-US" sz="1800" dirty="0" smtClean="0"/>
              <a:t>Business Engagement toolkits, videos and webinars</a:t>
            </a:r>
          </a:p>
          <a:p>
            <a:r>
              <a:rPr lang="en-US" sz="1800" dirty="0" smtClean="0">
                <a:hlinkClick r:id="rId3"/>
              </a:rPr>
              <a:t>www.Ides.illinois.gov</a:t>
            </a:r>
            <a:r>
              <a:rPr lang="en-US" sz="1800" dirty="0" smtClean="0"/>
              <a:t> </a:t>
            </a:r>
          </a:p>
          <a:p>
            <a:pPr lvl="1"/>
            <a:r>
              <a:rPr lang="en-US" sz="1800" dirty="0" smtClean="0"/>
              <a:t>Workforce partners tab –IJL, VLMI, career info.</a:t>
            </a:r>
          </a:p>
          <a:p>
            <a:r>
              <a:rPr lang="en-US" sz="1800" dirty="0" smtClean="0">
                <a:hlinkClick r:id="rId4"/>
              </a:rPr>
              <a:t>www.doleta.gov</a:t>
            </a:r>
            <a:r>
              <a:rPr lang="en-US" sz="1800" dirty="0" smtClean="0"/>
              <a:t> </a:t>
            </a:r>
          </a:p>
          <a:p>
            <a:pPr lvl="1"/>
            <a:r>
              <a:rPr lang="en-US" sz="1800" dirty="0" smtClean="0"/>
              <a:t>All things federal, WIOA</a:t>
            </a:r>
          </a:p>
          <a:p>
            <a:r>
              <a:rPr lang="en-US" sz="1800" dirty="0" smtClean="0">
                <a:hlinkClick r:id="rId5"/>
              </a:rPr>
              <a:t>www.askjan.org</a:t>
            </a:r>
            <a:r>
              <a:rPr lang="en-US" sz="1800" dirty="0" smtClean="0"/>
              <a:t> </a:t>
            </a:r>
          </a:p>
          <a:p>
            <a:pPr lvl="1"/>
            <a:r>
              <a:rPr lang="en-US" sz="1800" dirty="0" smtClean="0"/>
              <a:t>Information on accommodations, limitations and  disabilities</a:t>
            </a:r>
          </a:p>
          <a:p>
            <a:r>
              <a:rPr lang="en-US" sz="2200" dirty="0" smtClean="0">
                <a:hlinkClick r:id="rId6"/>
              </a:rPr>
              <a:t>www.disability.workforcegps.org</a:t>
            </a:r>
            <a:endParaRPr lang="en-US" sz="2200" dirty="0" smtClean="0"/>
          </a:p>
          <a:p>
            <a:pPr lvl="1"/>
            <a:r>
              <a:rPr lang="en-US" sz="1800" dirty="0" smtClean="0"/>
              <a:t>Resource library, communities of practice and online trainings regarding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the First Meeting</a:t>
            </a:r>
            <a:endParaRPr lang="en-US" dirty="0"/>
          </a:p>
        </p:txBody>
      </p:sp>
      <p:sp>
        <p:nvSpPr>
          <p:cNvPr id="3" name="Content Placeholder 2"/>
          <p:cNvSpPr>
            <a:spLocks noGrp="1"/>
          </p:cNvSpPr>
          <p:nvPr>
            <p:ph idx="1"/>
          </p:nvPr>
        </p:nvSpPr>
        <p:spPr/>
        <p:txBody>
          <a:bodyPr>
            <a:normAutofit/>
          </a:bodyPr>
          <a:lstStyle/>
          <a:p>
            <a:r>
              <a:rPr lang="en-US" sz="2400" dirty="0" smtClean="0"/>
              <a:t>Be Prepared to know who to ask for</a:t>
            </a:r>
          </a:p>
          <a:p>
            <a:pPr lvl="1"/>
            <a:r>
              <a:rPr lang="en-US" sz="2400" dirty="0" smtClean="0"/>
              <a:t>Recruitment Specialist</a:t>
            </a:r>
          </a:p>
          <a:p>
            <a:pPr lvl="1"/>
            <a:r>
              <a:rPr lang="en-US" sz="2400" dirty="0" smtClean="0"/>
              <a:t>Talent Acquisition Specialist</a:t>
            </a:r>
          </a:p>
          <a:p>
            <a:pPr lvl="1"/>
            <a:r>
              <a:rPr lang="en-US" sz="2400" dirty="0" smtClean="0"/>
              <a:t>Human Resource Manager</a:t>
            </a:r>
          </a:p>
          <a:p>
            <a:pPr lvl="1"/>
            <a:r>
              <a:rPr lang="en-US" sz="2400" dirty="0" smtClean="0"/>
              <a:t>Business Owner/Hiring Manager</a:t>
            </a:r>
          </a:p>
          <a:p>
            <a:r>
              <a:rPr lang="en-US" sz="2400" dirty="0" smtClean="0"/>
              <a:t>Who you ask for depends on the type of business (small business, national footprint, corporate)</a:t>
            </a:r>
          </a:p>
          <a:p>
            <a:r>
              <a:rPr lang="en-US" sz="2400" dirty="0" smtClean="0"/>
              <a:t>Do your research ahead of time where possible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the First Meeting</a:t>
            </a:r>
            <a:endParaRPr lang="en-US" dirty="0"/>
          </a:p>
        </p:txBody>
      </p:sp>
      <p:sp>
        <p:nvSpPr>
          <p:cNvPr id="3" name="Content Placeholder 2"/>
          <p:cNvSpPr>
            <a:spLocks noGrp="1"/>
          </p:cNvSpPr>
          <p:nvPr>
            <p:ph idx="1"/>
          </p:nvPr>
        </p:nvSpPr>
        <p:spPr/>
        <p:txBody>
          <a:bodyPr/>
          <a:lstStyle/>
          <a:p>
            <a:r>
              <a:rPr lang="en-US" dirty="0" smtClean="0"/>
              <a:t>Keep the contact brief</a:t>
            </a:r>
          </a:p>
          <a:p>
            <a:r>
              <a:rPr lang="en-US" dirty="0" smtClean="0"/>
              <a:t>Focus is just to establish a “listening session”</a:t>
            </a:r>
          </a:p>
          <a:p>
            <a:r>
              <a:rPr lang="en-US" dirty="0" smtClean="0"/>
              <a:t>Be prepared to give your 30 second “pitch”</a:t>
            </a:r>
          </a:p>
          <a:p>
            <a:r>
              <a:rPr lang="en-US" dirty="0" smtClean="0"/>
              <a:t>Ask open ended questions NOT closed ones</a:t>
            </a:r>
          </a:p>
          <a:p>
            <a:r>
              <a:rPr lang="en-US" dirty="0" smtClean="0"/>
              <a:t>Know when you’re available and be prepared to be flexible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35562"/>
          </a:xfrm>
        </p:spPr>
        <p:txBody>
          <a:bodyPr>
            <a:normAutofit/>
          </a:bodyPr>
          <a:lstStyle/>
          <a:p>
            <a:pPr algn="l"/>
            <a:r>
              <a:rPr lang="en-US" sz="1800" dirty="0" smtClean="0"/>
              <a:t>Good afternoon, my name is John Marchioro and I am trying to reach your employment recruiter. </a:t>
            </a:r>
            <a:br>
              <a:rPr lang="en-US" sz="1800" dirty="0" smtClean="0"/>
            </a:br>
            <a:r>
              <a:rPr lang="en-US" sz="1800" dirty="0" smtClean="0"/>
              <a:t/>
            </a:r>
            <a:br>
              <a:rPr lang="en-US" sz="1800" dirty="0" smtClean="0"/>
            </a:br>
            <a:r>
              <a:rPr lang="en-US" sz="1800" dirty="0" smtClean="0"/>
              <a:t>Hello, My name is John Marchioro. I work for the Il. Dept of Human Services, Division of Rehabilitation. I was recommended to contact you by one of our business customers ________ who has also worked with you. </a:t>
            </a:r>
            <a:br>
              <a:rPr lang="en-US" sz="1800" dirty="0" smtClean="0"/>
            </a:br>
            <a:r>
              <a:rPr lang="en-US" sz="1800" dirty="0" smtClean="0"/>
              <a:t/>
            </a:r>
            <a:br>
              <a:rPr lang="en-US" sz="1800" dirty="0" smtClean="0"/>
            </a:br>
            <a:r>
              <a:rPr lang="en-US" sz="1800" dirty="0" smtClean="0"/>
              <a:t>I’m reaching out to you because our agency assists businesses by providing solutions for their workforce needs as well as  preparing talented, qualified job seekers for their chosen careers.</a:t>
            </a:r>
            <a:br>
              <a:rPr lang="en-US" sz="1800" dirty="0" smtClean="0"/>
            </a:br>
            <a:r>
              <a:rPr lang="en-US" sz="1800" dirty="0" smtClean="0"/>
              <a:t/>
            </a:r>
            <a:br>
              <a:rPr lang="en-US" sz="1800" dirty="0" smtClean="0"/>
            </a:br>
            <a:r>
              <a:rPr lang="en-US" sz="1800" dirty="0" smtClean="0"/>
              <a:t> I am very interested in scheduling a listening session so that I may be able to understand your company better and see how we can do the same for you.</a:t>
            </a:r>
            <a:br>
              <a:rPr lang="en-US" sz="1800" dirty="0" smtClean="0"/>
            </a:br>
            <a:r>
              <a:rPr lang="en-US" sz="1800" dirty="0" smtClean="0"/>
              <a:t/>
            </a:r>
            <a:br>
              <a:rPr lang="en-US" sz="1800" dirty="0" smtClean="0"/>
            </a:br>
            <a:r>
              <a:rPr lang="en-US" sz="1800" dirty="0" smtClean="0"/>
              <a:t> What times throughout the week do you think would be the best for us to do this?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Meeting</a:t>
            </a:r>
            <a:endParaRPr lang="en-US" dirty="0"/>
          </a:p>
        </p:txBody>
      </p:sp>
      <p:sp>
        <p:nvSpPr>
          <p:cNvPr id="3" name="Content Placeholder 2"/>
          <p:cNvSpPr>
            <a:spLocks noGrp="1"/>
          </p:cNvSpPr>
          <p:nvPr>
            <p:ph idx="1"/>
          </p:nvPr>
        </p:nvSpPr>
        <p:spPr/>
        <p:txBody>
          <a:bodyPr/>
          <a:lstStyle/>
          <a:p>
            <a:r>
              <a:rPr lang="en-US" sz="2000" dirty="0" smtClean="0"/>
              <a:t>Make sure that you:</a:t>
            </a:r>
          </a:p>
          <a:p>
            <a:pPr lvl="1"/>
            <a:r>
              <a:rPr lang="en-US" sz="2000" dirty="0" smtClean="0"/>
              <a:t> Know the questions you will ask</a:t>
            </a:r>
          </a:p>
          <a:p>
            <a:pPr lvl="1"/>
            <a:r>
              <a:rPr lang="en-US" sz="2000" dirty="0" smtClean="0"/>
              <a:t>The name of your contact</a:t>
            </a:r>
          </a:p>
          <a:p>
            <a:pPr lvl="1"/>
            <a:r>
              <a:rPr lang="en-US" sz="2000" dirty="0" smtClean="0"/>
              <a:t>Have a method for taking important notes( </a:t>
            </a:r>
            <a:r>
              <a:rPr lang="en-US" sz="2000" dirty="0" err="1" smtClean="0"/>
              <a:t>ie</a:t>
            </a:r>
            <a:r>
              <a:rPr lang="en-US" sz="2000" dirty="0" smtClean="0"/>
              <a:t>. clean notepad or portfolio…)</a:t>
            </a:r>
          </a:p>
          <a:p>
            <a:pPr lvl="1"/>
            <a:r>
              <a:rPr lang="en-US" sz="2000" dirty="0" smtClean="0"/>
              <a:t>Have business cards</a:t>
            </a:r>
          </a:p>
          <a:p>
            <a:pPr lvl="1"/>
            <a:r>
              <a:rPr lang="en-US" sz="2000" dirty="0" smtClean="0"/>
              <a:t>Are aware of any specific policies or security protocol for checking in</a:t>
            </a:r>
          </a:p>
          <a:p>
            <a:pPr lvl="1"/>
            <a:r>
              <a:rPr lang="en-US" sz="2000" dirty="0" smtClean="0"/>
              <a:t>Leave enough travel time!!!!</a:t>
            </a:r>
          </a:p>
          <a:p>
            <a:pPr lvl="1"/>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83162"/>
          </a:xfrm>
        </p:spPr>
        <p:txBody>
          <a:bodyPr/>
          <a:lstStyle/>
          <a:p>
            <a:r>
              <a:rPr lang="en-US" dirty="0" smtClean="0"/>
              <a:t>The Encounter: Meeting the Business for the First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your first meeting goal?</a:t>
            </a:r>
            <a:br>
              <a:rPr lang="en-US" dirty="0" smtClean="0"/>
            </a:br>
            <a:endParaRPr lang="en-US" dirty="0"/>
          </a:p>
        </p:txBody>
      </p:sp>
      <p:sp>
        <p:nvSpPr>
          <p:cNvPr id="3" name="Content Placeholder 2"/>
          <p:cNvSpPr>
            <a:spLocks noGrp="1"/>
          </p:cNvSpPr>
          <p:nvPr>
            <p:ph idx="1"/>
          </p:nvPr>
        </p:nvSpPr>
        <p:spPr/>
        <p:txBody>
          <a:bodyPr/>
          <a:lstStyle/>
          <a:p>
            <a:endParaRPr lang="en-US" i="1" dirty="0" smtClean="0"/>
          </a:p>
          <a:p>
            <a:endParaRPr lang="en-US" i="1" dirty="0" smtClean="0"/>
          </a:p>
          <a:p>
            <a:pPr algn="ctr">
              <a:buNone/>
            </a:pPr>
            <a:r>
              <a:rPr lang="en-US" sz="4400" i="1" dirty="0" smtClean="0"/>
              <a:t>	Hint – it’s NOT learning whether they have any openings</a:t>
            </a:r>
            <a:endParaRPr lang="en-US" sz="44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5257</TotalTime>
  <Words>2542</Words>
  <Application>Microsoft Office PowerPoint</Application>
  <PresentationFormat>On-screen Show (4:3)</PresentationFormat>
  <Paragraphs>312</Paragraphs>
  <Slides>39</Slides>
  <Notes>20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JDVRTAC Business Engagement  Services Team 1 (BEST 1):  Regional Meeting    Presenter: John Marchioro, DRS Training Unit Presented: April 12th &amp; 13th 2017</vt:lpstr>
      <vt:lpstr>What is Business Engagement</vt:lpstr>
      <vt:lpstr> How Do You Connect With Business?</vt:lpstr>
      <vt:lpstr>Establishing the First Meeting</vt:lpstr>
      <vt:lpstr>Establishing the First Meeting</vt:lpstr>
      <vt:lpstr>Good afternoon, my name is John Marchioro and I am trying to reach your employment recruiter.   Hello, My name is John Marchioro. I work for the Il. Dept of Human Services, Division of Rehabilitation. I was recommended to contact you by one of our business customers ________ who has also worked with you.   I’m reaching out to you because our agency assists businesses by providing solutions for their workforce needs as well as  preparing talented, qualified job seekers for their chosen careers.   I am very interested in scheduling a listening session so that I may be able to understand your company better and see how we can do the same for you.   What times throughout the week do you think would be the best for us to do this?</vt:lpstr>
      <vt:lpstr>Pre Meeting</vt:lpstr>
      <vt:lpstr>The Encounter: Meeting the Business for the First Time</vt:lpstr>
      <vt:lpstr>What is your first meeting goal? </vt:lpstr>
      <vt:lpstr>The LIFE Cycle of a  Business Relationship</vt:lpstr>
      <vt:lpstr>The Business Profile:</vt:lpstr>
      <vt:lpstr>Be Prepared to Listen and Ready to Answer</vt:lpstr>
      <vt:lpstr>Goal Setting/Next Steps</vt:lpstr>
      <vt:lpstr>Follow up Meetings or Discussions</vt:lpstr>
      <vt:lpstr>Changing Gears</vt:lpstr>
      <vt:lpstr>  Employer Objections</vt:lpstr>
      <vt:lpstr>Conflicts</vt:lpstr>
      <vt:lpstr>Employer Supports</vt:lpstr>
      <vt:lpstr>Common Employer Supports</vt:lpstr>
      <vt:lpstr>Common Employer Supports</vt:lpstr>
      <vt:lpstr>Common Employer Supports</vt:lpstr>
      <vt:lpstr> Common Employer Supports</vt:lpstr>
      <vt:lpstr>Common Employer Supports</vt:lpstr>
      <vt:lpstr>Less Frequent Employer Services</vt:lpstr>
      <vt:lpstr>Less Frequent Employer Services</vt:lpstr>
      <vt:lpstr>  Less Frequent Employer Services </vt:lpstr>
      <vt:lpstr> Less Frequent Employer Services </vt:lpstr>
      <vt:lpstr>Labor Market Information(LMI)</vt:lpstr>
      <vt:lpstr> Overview </vt:lpstr>
      <vt:lpstr>Traditional LMI</vt:lpstr>
      <vt:lpstr>Real-time LMI</vt:lpstr>
      <vt:lpstr>Anecdotal LMI</vt:lpstr>
      <vt:lpstr>When To Use</vt:lpstr>
      <vt:lpstr>Things to Consider</vt:lpstr>
      <vt:lpstr>Things to Consider</vt:lpstr>
      <vt:lpstr>Evaluating Effectiveness</vt:lpstr>
      <vt:lpstr>Empirical Evaluation</vt:lpstr>
      <vt:lpstr>WIOA Data Evaluation</vt:lpstr>
      <vt:lpstr>Resources</vt:lpstr>
    </vt:vector>
  </TitlesOfParts>
  <Company>State of Illinois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SecondaryTraining and Related Services</dc:title>
  <dc:creator>State of Illinois</dc:creator>
  <cp:lastModifiedBy>State of Illinois</cp:lastModifiedBy>
  <cp:revision>415</cp:revision>
  <dcterms:created xsi:type="dcterms:W3CDTF">2012-05-29T18:28:37Z</dcterms:created>
  <dcterms:modified xsi:type="dcterms:W3CDTF">2017-08-24T21:07:30Z</dcterms:modified>
</cp:coreProperties>
</file>