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98" r:id="rId3"/>
    <p:sldId id="299" r:id="rId4"/>
    <p:sldId id="295" r:id="rId5"/>
    <p:sldId id="280" r:id="rId6"/>
    <p:sldId id="282" r:id="rId7"/>
    <p:sldId id="283" r:id="rId8"/>
    <p:sldId id="284" r:id="rId9"/>
    <p:sldId id="297" r:id="rId10"/>
    <p:sldId id="281" r:id="rId11"/>
    <p:sldId id="286" r:id="rId12"/>
    <p:sldId id="28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23D8BE5-B6BD-4F01-A47D-9D8A387AE959}">
          <p14:sldIdLst>
            <p14:sldId id="276"/>
            <p14:sldId id="298"/>
            <p14:sldId id="299"/>
            <p14:sldId id="295"/>
            <p14:sldId id="280"/>
            <p14:sldId id="282"/>
            <p14:sldId id="283"/>
            <p14:sldId id="284"/>
            <p14:sldId id="297"/>
            <p14:sldId id="281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00"/>
    <a:srgbClr val="487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71182" autoAdjust="0"/>
  </p:normalViewPr>
  <p:slideViewPr>
    <p:cSldViewPr>
      <p:cViewPr varScale="1">
        <p:scale>
          <a:sx n="74" d="100"/>
          <a:sy n="74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75CFE3-3F15-410E-B0BB-E36EEFE09C18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BEBF52-8FDA-422A-A78F-1156A4799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251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40007"/>
            <a:ext cx="8839200" cy="142239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461001"/>
            <a:ext cx="8848724" cy="8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00800"/>
            <a:ext cx="91440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aseline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Name, Position |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2" y="1143000"/>
            <a:ext cx="695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accent5">
                  <a:lumMod val="60000"/>
                  <a:lumOff val="40000"/>
                </a:schemeClr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accent5">
                  <a:lumMod val="60000"/>
                  <a:lumOff val="40000"/>
                </a:schemeClr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8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accent6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accent6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accent6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accent6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-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4191000" cy="4958462"/>
          </a:xfrm>
        </p:spPr>
        <p:txBody>
          <a:bodyPr>
            <a:normAutofit/>
          </a:bodyPr>
          <a:lstStyle>
            <a:lvl1pPr>
              <a:buClr>
                <a:srgbClr val="FF0F00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rgbClr val="FF0F00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rgbClr val="FF0F00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rgbClr val="FF0F00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rgbClr val="FF0F00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24400" y="1193804"/>
            <a:ext cx="4191000" cy="4958462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rgbClr val="FF0000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rgbClr val="FF0000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rgbClr val="FF0000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rgbClr val="FF0000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5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9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9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Yellow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7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ay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209801"/>
            <a:ext cx="3962400" cy="2235200"/>
          </a:xfrm>
        </p:spPr>
        <p:txBody>
          <a:bodyPr>
            <a:noAutofit/>
          </a:bodyPr>
          <a:lstStyle>
            <a:lvl1pPr marL="0" indent="0" algn="l">
              <a:defRPr sz="3600">
                <a:effectLst/>
                <a:latin typeface="PermianSlabSerifTypeface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562600"/>
            <a:ext cx="4038600" cy="1117600"/>
          </a:xfrm>
        </p:spPr>
        <p:txBody>
          <a:bodyPr anchor="b">
            <a:normAutofit/>
          </a:bodyPr>
          <a:lstStyle>
            <a:lvl1pPr marL="0" indent="0">
              <a:buNone/>
              <a:defRPr sz="110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Name, Position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445001"/>
            <a:ext cx="3962400" cy="81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5"/>
                </a:solidFill>
                <a:latin typeface="PermianSlabSerifTypeface" pitchFamily="50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2" y="304801"/>
            <a:ext cx="3247813" cy="12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200400" y="3874770"/>
            <a:ext cx="5943600" cy="2240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276600" y="3962400"/>
            <a:ext cx="5715000" cy="2057400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90" y="3322320"/>
            <a:ext cx="3345180" cy="3345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89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N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bg2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bg2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bg2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bg2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6019800"/>
            <a:ext cx="866774" cy="8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bg2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bg2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bg2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bg2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8"/>
            <a:ext cx="8763000" cy="4958465"/>
          </a:xfrm>
        </p:spPr>
        <p:txBody>
          <a:bodyPr>
            <a:normAutofit/>
          </a:bodyPr>
          <a:lstStyle>
            <a:lvl1pPr>
              <a:buClr>
                <a:srgbClr val="FF0F00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rgbClr val="FF0F00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rgbClr val="FF0F00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rgbClr val="FF0F00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rgbClr val="FF0F00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rgbClr val="FF0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193808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accent3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accent3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accent3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accent3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8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accent1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accent1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accent1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accent1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ianSlabSerifTypeface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8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accent2"/>
              </a:buCl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accent2"/>
              </a:buCl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accent2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accent2"/>
              </a:buCl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536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68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68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6153670"/>
            <a:ext cx="185589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80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i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1730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i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C76A076-0EB6-4ACF-BC93-AE169B35EC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49" r:id="rId3"/>
    <p:sldLayoutId id="2147483680" r:id="rId4"/>
    <p:sldLayoutId id="2147483671" r:id="rId5"/>
    <p:sldLayoutId id="2147483668" r:id="rId6"/>
    <p:sldLayoutId id="2147483665" r:id="rId7"/>
    <p:sldLayoutId id="2147483672" r:id="rId8"/>
    <p:sldLayoutId id="2147483673" r:id="rId9"/>
    <p:sldLayoutId id="2147483679" r:id="rId10"/>
    <p:sldLayoutId id="2147483674" r:id="rId11"/>
    <p:sldLayoutId id="2147483662" r:id="rId12"/>
    <p:sldLayoutId id="2147483663" r:id="rId13"/>
    <p:sldLayoutId id="2147483676" r:id="rId14"/>
    <p:sldLayoutId id="2147483677" r:id="rId15"/>
    <p:sldLayoutId id="2147483675" r:id="rId16"/>
    <p:sldLayoutId id="214748367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and Leading a Business Relations 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Ryan Jolley, Business Services Unit – September 27,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6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JDVRTAC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1219200"/>
            <a:ext cx="9148011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Connected to other </a:t>
            </a:r>
            <a:r>
              <a:rPr lang="en-US" sz="3600" dirty="0" smtClean="0"/>
              <a:t>states for models of data collection, LMI usage, and Business Engagement models</a:t>
            </a:r>
          </a:p>
          <a:p>
            <a:r>
              <a:rPr lang="en-US" sz="3600" dirty="0" smtClean="0"/>
              <a:t>Provided </a:t>
            </a:r>
            <a:r>
              <a:rPr lang="en-US" sz="3600" dirty="0"/>
              <a:t>resource </a:t>
            </a:r>
            <a:r>
              <a:rPr lang="en-US" sz="3600" dirty="0" smtClean="0"/>
              <a:t>material in the form of job descriptions and data collection tools. </a:t>
            </a:r>
          </a:p>
          <a:p>
            <a:r>
              <a:rPr lang="en-US" sz="3600" dirty="0" smtClean="0"/>
              <a:t>Provided overall direction </a:t>
            </a:r>
            <a:r>
              <a:rPr lang="en-US" sz="3600" dirty="0"/>
              <a:t>and guidance</a:t>
            </a:r>
          </a:p>
          <a:p>
            <a:r>
              <a:rPr lang="en-US" sz="3600" dirty="0" smtClean="0"/>
              <a:t>JDVRTAC participated in monthly calls with leadership and teams when possible </a:t>
            </a:r>
          </a:p>
          <a:p>
            <a:r>
              <a:rPr lang="en-US" sz="3600" dirty="0" smtClean="0"/>
              <a:t>Site visits to Nashville included </a:t>
            </a:r>
            <a:r>
              <a:rPr lang="en-US" sz="3600" dirty="0"/>
              <a:t>time </a:t>
            </a:r>
            <a:r>
              <a:rPr lang="en-US" sz="3600" dirty="0" smtClean="0"/>
              <a:t>spent with </a:t>
            </a:r>
            <a:r>
              <a:rPr lang="en-US" sz="3600" dirty="0"/>
              <a:t>team and </a:t>
            </a:r>
            <a:r>
              <a:rPr lang="en-US" sz="3600" dirty="0" smtClean="0"/>
              <a:t>leadership for training </a:t>
            </a:r>
            <a:r>
              <a:rPr lang="en-US" sz="3600" dirty="0"/>
              <a:t>and </a:t>
            </a:r>
            <a:r>
              <a:rPr lang="en-US" sz="3600" dirty="0" smtClean="0"/>
              <a:t>brainstorming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620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102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Conduct analysis </a:t>
            </a:r>
            <a:r>
              <a:rPr lang="en-US" sz="2800" dirty="0"/>
              <a:t>of client supply to meet </a:t>
            </a:r>
            <a:r>
              <a:rPr lang="en-US" sz="2800" dirty="0" smtClean="0"/>
              <a:t>labor force demands </a:t>
            </a:r>
            <a:r>
              <a:rPr lang="en-US" sz="2800" dirty="0"/>
              <a:t>of </a:t>
            </a:r>
            <a:r>
              <a:rPr lang="en-US" sz="2800" dirty="0" smtClean="0"/>
              <a:t>employers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 smtClean="0"/>
              <a:t>Conduct analysis of employer supplies to </a:t>
            </a:r>
            <a:r>
              <a:rPr lang="en-US" sz="2800" dirty="0"/>
              <a:t>meet </a:t>
            </a:r>
            <a:r>
              <a:rPr lang="en-US" sz="2800" dirty="0" smtClean="0"/>
              <a:t>clients’ vocational outcome demand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Increase qualitative business engagement and services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Organization and Structure of Business Unit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Clarify roles/expectations of BECS and Counselors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Create and implement operational standards</a:t>
            </a:r>
          </a:p>
        </p:txBody>
      </p:sp>
    </p:spTree>
    <p:extLst>
      <p:ext uri="{BB962C8B-B14F-4D97-AF65-F5344CB8AC3E}">
        <p14:creationId xmlns:p14="http://schemas.microsoft.com/office/powerpoint/2010/main" val="105645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153400" cy="50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Tennessee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 counties</a:t>
            </a:r>
          </a:p>
          <a:p>
            <a:r>
              <a:rPr lang="en-US" dirty="0" smtClean="0"/>
              <a:t>3 Grand Divisions</a:t>
            </a:r>
          </a:p>
          <a:p>
            <a:r>
              <a:rPr lang="en-US" dirty="0"/>
              <a:t>9</a:t>
            </a:r>
            <a:r>
              <a:rPr lang="en-US" dirty="0" smtClean="0"/>
              <a:t> geographic regions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37629"/>
            <a:ext cx="8839200" cy="2573341"/>
          </a:xfrm>
          <a:prstGeom prst="rect">
            <a:avLst/>
          </a:prstGeom>
          <a:noFill/>
          <a:ln w="9525">
            <a:solidFill>
              <a:schemeClr val="tx1">
                <a:alpha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Rehabilitation Services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Disability Determination Services</a:t>
            </a:r>
          </a:p>
          <a:p>
            <a:r>
              <a:rPr lang="en-US" sz="3200" dirty="0" smtClean="0"/>
              <a:t>Vocational Rehabilitation </a:t>
            </a:r>
          </a:p>
          <a:p>
            <a:pPr lvl="1"/>
            <a:r>
              <a:rPr lang="en-US" sz="2400" dirty="0" smtClean="0"/>
              <a:t>Comprehensive </a:t>
            </a:r>
            <a:r>
              <a:rPr lang="en-US" sz="2400" dirty="0"/>
              <a:t>TN Rehabilitation Center</a:t>
            </a:r>
          </a:p>
          <a:p>
            <a:pPr lvl="1"/>
            <a:r>
              <a:rPr lang="en-US" sz="2400" dirty="0"/>
              <a:t>17 Community TN Rehabilitation Centers</a:t>
            </a:r>
          </a:p>
          <a:p>
            <a:pPr lvl="1"/>
            <a:r>
              <a:rPr lang="en-US" sz="2400" dirty="0"/>
              <a:t>TN Business Enterprise</a:t>
            </a:r>
          </a:p>
          <a:p>
            <a:r>
              <a:rPr lang="en-US" sz="3200" dirty="0" smtClean="0"/>
              <a:t>TN </a:t>
            </a:r>
            <a:r>
              <a:rPr lang="en-US" sz="3200" dirty="0"/>
              <a:t>Technology Access Program</a:t>
            </a:r>
          </a:p>
          <a:p>
            <a:r>
              <a:rPr lang="en-US" sz="3200" dirty="0" smtClean="0"/>
              <a:t>TN </a:t>
            </a:r>
            <a:r>
              <a:rPr lang="en-US" sz="3200" dirty="0"/>
              <a:t>Council Deaf, Deaf Blind and Hard of Hearing</a:t>
            </a:r>
          </a:p>
          <a:p>
            <a:r>
              <a:rPr lang="en-US" sz="3200" dirty="0"/>
              <a:t>Independent Living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Vocational Rehabilitation Organization Chart</a:t>
            </a:r>
            <a:endParaRPr lang="en-US" sz="28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919508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2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562600"/>
          </a:xfrm>
        </p:spPr>
        <p:txBody>
          <a:bodyPr>
            <a:normAutofit/>
          </a:bodyPr>
          <a:lstStyle/>
          <a:p>
            <a:r>
              <a:rPr lang="en-US" sz="3200" dirty="0"/>
              <a:t>Education and experience of Business Employment Consultants (BECs)</a:t>
            </a:r>
          </a:p>
          <a:p>
            <a:r>
              <a:rPr lang="en-US" sz="3200" dirty="0"/>
              <a:t>Decentralized Supervision- BECs reported to TRC managers or field supervisors </a:t>
            </a:r>
          </a:p>
          <a:p>
            <a:r>
              <a:rPr lang="en-US" sz="3200" dirty="0"/>
              <a:t>Client Centered</a:t>
            </a:r>
          </a:p>
          <a:p>
            <a:r>
              <a:rPr lang="en-US" sz="3200" dirty="0"/>
              <a:t>Autonomous in day to day operations</a:t>
            </a:r>
          </a:p>
          <a:p>
            <a:r>
              <a:rPr lang="en-US" sz="3200" dirty="0"/>
              <a:t>Lack of clarity in defining roles and expectations</a:t>
            </a:r>
          </a:p>
          <a:p>
            <a:r>
              <a:rPr lang="en-US" sz="3200" dirty="0"/>
              <a:t>Lack of centralized supervision and leadership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8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" y="1219200"/>
            <a:ext cx="9019674" cy="53340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Build agency capacity to work with the business community and increase competitive integrated employment outcomes.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Strengthen training opportunities for staff focusing on building and maintaining employer relations.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Enhance data collection processes to support the Business Services Unit.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Increase understanding of how to use labor market information (LMI) at the field staff level (BECs and counselors).</a:t>
            </a:r>
          </a:p>
        </p:txBody>
      </p:sp>
    </p:spTree>
    <p:extLst>
      <p:ext uri="{BB962C8B-B14F-4D97-AF65-F5344CB8AC3E}">
        <p14:creationId xmlns:p14="http://schemas.microsoft.com/office/powerpoint/2010/main" val="57027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Director of Business Services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Created an organized unit structure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Job descriptions </a:t>
            </a:r>
            <a:r>
              <a:rPr lang="en-US" sz="3200" dirty="0" smtClean="0"/>
              <a:t>developed and hiring of </a:t>
            </a:r>
            <a:r>
              <a:rPr lang="en-US" sz="3200" dirty="0"/>
              <a:t>additional </a:t>
            </a:r>
            <a:r>
              <a:rPr lang="en-US" sz="3200" dirty="0" smtClean="0"/>
              <a:t>BECs. JDVRTAC provided examples and gave input as we developed ours. 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Reached </a:t>
            </a:r>
            <a:r>
              <a:rPr lang="en-US" sz="3200" dirty="0"/>
              <a:t>out to other VR agencies across the </a:t>
            </a:r>
            <a:r>
              <a:rPr lang="en-US" sz="3200" dirty="0" smtClean="0"/>
              <a:t>nation as referred by JDVRTAC to explore other state agency models. 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dirty="0"/>
              <a:t>Weekly </a:t>
            </a:r>
            <a:r>
              <a:rPr lang="en-US" sz="3200" dirty="0" smtClean="0"/>
              <a:t>cadence call with BEC team </a:t>
            </a:r>
            <a:r>
              <a:rPr lang="en-US" sz="3200" dirty="0"/>
              <a:t>and weekly one-on-one </a:t>
            </a:r>
            <a:r>
              <a:rPr lang="en-US" sz="3200" dirty="0" smtClean="0"/>
              <a:t>between Director and BEC.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5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6" y="1371600"/>
            <a:ext cx="9127524" cy="53340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Contract with University </a:t>
            </a:r>
            <a:r>
              <a:rPr lang="en-US" sz="3200" dirty="0"/>
              <a:t>of </a:t>
            </a:r>
            <a:r>
              <a:rPr lang="en-US" sz="3200" dirty="0" smtClean="0"/>
              <a:t>Tennessee’s </a:t>
            </a:r>
            <a:r>
              <a:rPr lang="en-US" sz="3200" dirty="0"/>
              <a:t>Center </a:t>
            </a:r>
            <a:r>
              <a:rPr lang="en-US" sz="3200" dirty="0" smtClean="0"/>
              <a:t>for </a:t>
            </a:r>
            <a:r>
              <a:rPr lang="en-US" sz="3200" dirty="0"/>
              <a:t>Literacy, Education, and Employment (</a:t>
            </a:r>
            <a:r>
              <a:rPr lang="en-US" sz="3200" dirty="0" smtClean="0"/>
              <a:t>UT-CLEE</a:t>
            </a:r>
            <a:r>
              <a:rPr lang="en-US" sz="3200" dirty="0"/>
              <a:t>) </a:t>
            </a:r>
            <a:r>
              <a:rPr lang="en-US" sz="3200" dirty="0" smtClean="0"/>
              <a:t>to provide </a:t>
            </a:r>
            <a:r>
              <a:rPr lang="en-US" sz="3200" dirty="0"/>
              <a:t>onboarding to the BEC’s. 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UT-CLEE provides </a:t>
            </a:r>
            <a:r>
              <a:rPr lang="en-US" sz="3200" dirty="0"/>
              <a:t>Business Engagement Training.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Data </a:t>
            </a:r>
            <a:r>
              <a:rPr lang="en-US" sz="3200" dirty="0" smtClean="0"/>
              <a:t>tracking improved with assistance of JDVRTAC and introduction to the broader Community of Practice. 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Drafted </a:t>
            </a:r>
            <a:r>
              <a:rPr lang="en-US" sz="3200" dirty="0"/>
              <a:t>a survey for field </a:t>
            </a:r>
            <a:r>
              <a:rPr lang="en-US" sz="3200" dirty="0" smtClean="0"/>
              <a:t>staff.  JDVRTAC provided input and assistance for this draft. 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JDVRTAC assisted to identify </a:t>
            </a:r>
            <a:r>
              <a:rPr lang="en-US" sz="3200" dirty="0"/>
              <a:t>resources for Labor Market Information tools and </a:t>
            </a:r>
            <a:r>
              <a:rPr lang="en-US" sz="3200" dirty="0" smtClean="0"/>
              <a:t>training.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1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839200" cy="4876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 smtClean="0"/>
              <a:t>Change in Department and Division Leadership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Previous </a:t>
            </a:r>
            <a:r>
              <a:rPr lang="en-US" sz="3200" dirty="0"/>
              <a:t>Director resigned in June 2018 </a:t>
            </a:r>
            <a:endParaRPr lang="en-US" sz="3200" dirty="0" smtClean="0"/>
          </a:p>
          <a:p>
            <a:pPr>
              <a:spcAft>
                <a:spcPts val="1200"/>
              </a:spcAft>
            </a:pPr>
            <a:r>
              <a:rPr lang="en-US" sz="3200" dirty="0" smtClean="0"/>
              <a:t>Change in Business Service Unit leadership 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Change in project liaison/leadership  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/>
              <a:t>Communication between Field Counselors and Business Employment </a:t>
            </a:r>
            <a:r>
              <a:rPr lang="en-US" sz="3200" dirty="0" smtClean="0"/>
              <a:t>Consultants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75827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B">
  <a:themeElements>
    <a:clrScheme name="Brand Colors">
      <a:dk1>
        <a:sysClr val="windowText" lastClr="000000"/>
      </a:dk1>
      <a:lt1>
        <a:sysClr val="window" lastClr="FFFFFF"/>
      </a:lt1>
      <a:dk2>
        <a:srgbClr val="1B365D"/>
      </a:dk2>
      <a:lt2>
        <a:srgbClr val="FF0F00"/>
      </a:lt2>
      <a:accent1>
        <a:srgbClr val="2DCCD3"/>
      </a:accent1>
      <a:accent2>
        <a:srgbClr val="D2D755"/>
      </a:accent2>
      <a:accent3>
        <a:srgbClr val="E87722"/>
      </a:accent3>
      <a:accent4>
        <a:srgbClr val="7C2529"/>
      </a:accent4>
      <a:accent5>
        <a:srgbClr val="666666"/>
      </a:accent5>
      <a:accent6>
        <a:srgbClr val="E6D395"/>
      </a:accent6>
      <a:hlink>
        <a:srgbClr val="131E29"/>
      </a:hlink>
      <a:folHlink>
        <a:srgbClr val="CBC4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1408</TotalTime>
  <Words>469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B</vt:lpstr>
      <vt:lpstr>Moving Forward</vt:lpstr>
      <vt:lpstr>State of Tennessee Landscape</vt:lpstr>
      <vt:lpstr>Division of Rehabilitation Services Programs</vt:lpstr>
      <vt:lpstr>Vocational Rehabilitation Organization Chart</vt:lpstr>
      <vt:lpstr>Background</vt:lpstr>
      <vt:lpstr>Project Purpose and Goals</vt:lpstr>
      <vt:lpstr>Accomplishments</vt:lpstr>
      <vt:lpstr>Accomplishments</vt:lpstr>
      <vt:lpstr>Challenges and Lessons</vt:lpstr>
      <vt:lpstr>JDVRTAC Assistance</vt:lpstr>
      <vt:lpstr>Next Steps</vt:lpstr>
      <vt:lpstr>Questions</vt:lpstr>
    </vt:vector>
  </TitlesOfParts>
  <Company>State of Tennessee: Finance &amp;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Rader</dc:creator>
  <cp:lastModifiedBy>Amy Rader</cp:lastModifiedBy>
  <cp:revision>168</cp:revision>
  <cp:lastPrinted>2018-09-26T19:15:25Z</cp:lastPrinted>
  <dcterms:created xsi:type="dcterms:W3CDTF">2015-04-20T19:52:55Z</dcterms:created>
  <dcterms:modified xsi:type="dcterms:W3CDTF">2018-09-26T19:20:07Z</dcterms:modified>
</cp:coreProperties>
</file>