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10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2" r:id="rId33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4938" autoAdjust="0"/>
  </p:normalViewPr>
  <p:slideViewPr>
    <p:cSldViewPr>
      <p:cViewPr>
        <p:scale>
          <a:sx n="100" d="100"/>
          <a:sy n="100" d="100"/>
        </p:scale>
        <p:origin x="-461" y="2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773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773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7AA375C4-2C2C-43B2-A4B3-39F3B80D61ED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1738"/>
            <a:ext cx="3043343" cy="46577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1738"/>
            <a:ext cx="3043343" cy="46577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88DDE314-F855-43F7-8FC0-5432BA4C3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94F3860F-1590-42E4-8F48-0BF540F7DF79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E2FD5548-1E7D-4215-A99C-363D8B8C86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AF09-6CFF-4C45-A9D1-4816478940E9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ACA6-0647-4A8E-A3D8-CA95A25AE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AF09-6CFF-4C45-A9D1-4816478940E9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ACA6-0647-4A8E-A3D8-CA95A25AE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AF09-6CFF-4C45-A9D1-4816478940E9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ACA6-0647-4A8E-A3D8-CA95A25AE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AF09-6CFF-4C45-A9D1-4816478940E9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ACA6-0647-4A8E-A3D8-CA95A25AE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AF09-6CFF-4C45-A9D1-4816478940E9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ACA6-0647-4A8E-A3D8-CA95A25AE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AF09-6CFF-4C45-A9D1-4816478940E9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ACA6-0647-4A8E-A3D8-CA95A25AE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AF09-6CFF-4C45-A9D1-4816478940E9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ACA6-0647-4A8E-A3D8-CA95A25AE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AF09-6CFF-4C45-A9D1-4816478940E9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ACA6-0647-4A8E-A3D8-CA95A25AE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AF09-6CFF-4C45-A9D1-4816478940E9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ACA6-0647-4A8E-A3D8-CA95A25AE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AF09-6CFF-4C45-A9D1-4816478940E9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ACA6-0647-4A8E-A3D8-CA95A25AE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AF09-6CFF-4C45-A9D1-4816478940E9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ACA6-0647-4A8E-A3D8-CA95A25AE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BAF09-6CFF-4C45-A9D1-4816478940E9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0ACA6-0647-4A8E-A3D8-CA95A25AE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602162"/>
          </a:xfrm>
        </p:spPr>
        <p:txBody>
          <a:bodyPr>
            <a:noAutofit/>
          </a:bodyPr>
          <a:lstStyle/>
          <a:p>
            <a:r>
              <a:rPr lang="en-US" sz="3100" smtClean="0"/>
              <a:t>		</a:t>
            </a:r>
            <a:br>
              <a:rPr lang="en-US" sz="3100" smtClean="0"/>
            </a:br>
            <a:r>
              <a:rPr lang="en-US" sz="3100" smtClean="0"/>
              <a:t>Responding </a:t>
            </a:r>
            <a:r>
              <a:rPr lang="en-US" sz="3100" dirty="0" smtClean="0"/>
              <a:t>to Employer Objections: </a:t>
            </a:r>
            <a:br>
              <a:rPr lang="en-US" sz="3100" dirty="0" smtClean="0"/>
            </a:br>
            <a:r>
              <a:rPr lang="en-US" sz="3100" dirty="0" smtClean="0"/>
              <a:t>Strategies, Ideas and Responses to an Employer’s Questions and Issues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Regional BEST 1 Training</a:t>
            </a:r>
            <a:br>
              <a:rPr lang="en-US" sz="2400" dirty="0" smtClean="0"/>
            </a:br>
            <a:r>
              <a:rPr lang="en-US" sz="2400" dirty="0" smtClean="0"/>
              <a:t>Region </a:t>
            </a:r>
            <a:r>
              <a:rPr lang="en-US" sz="2400" dirty="0" smtClean="0"/>
              <a:t>4&amp;5 December 14th&amp;15th</a:t>
            </a:r>
            <a:r>
              <a:rPr lang="en-US" sz="2400" dirty="0" smtClean="0"/>
              <a:t>, 2016</a:t>
            </a:r>
            <a:br>
              <a:rPr lang="en-US" sz="2400" dirty="0" smtClean="0"/>
            </a:br>
            <a:r>
              <a:rPr lang="en-US" sz="2400" dirty="0" smtClean="0"/>
              <a:t>John Marchioro, Staff Development </a:t>
            </a:r>
            <a:r>
              <a:rPr lang="en-US" sz="2400" dirty="0" smtClean="0"/>
              <a:t>DRS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Jeanne </a:t>
            </a:r>
            <a:r>
              <a:rPr lang="en-US" sz="2400" dirty="0" smtClean="0"/>
              <a:t>Miller, University of </a:t>
            </a:r>
            <a:r>
              <a:rPr lang="en-US" sz="2400" dirty="0" smtClean="0"/>
              <a:t>A</a:t>
            </a:r>
            <a:r>
              <a:rPr lang="en-US" sz="2400" dirty="0" smtClean="0"/>
              <a:t>rkansas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Issues, Questions and Potential Ideas &amp;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“Not safe for wheelchair accessibility ...”</a:t>
            </a:r>
            <a:endParaRPr lang="en-US" sz="2000" dirty="0" smtClean="0"/>
          </a:p>
          <a:p>
            <a:pPr lvl="1"/>
            <a:r>
              <a:rPr lang="en-US" sz="2000" dirty="0" smtClean="0"/>
              <a:t>Candidate does not require a wheelchair on the job.</a:t>
            </a:r>
          </a:p>
          <a:p>
            <a:pPr lvl="1"/>
            <a:r>
              <a:rPr lang="en-US" sz="2000" dirty="0" smtClean="0"/>
              <a:t>Our agency can assist you with compliance with the ADA to prevent future situations.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“No driver’s license...”</a:t>
            </a:r>
            <a:endParaRPr lang="en-US" sz="2000" dirty="0" smtClean="0"/>
          </a:p>
          <a:p>
            <a:pPr lvl="1"/>
            <a:r>
              <a:rPr lang="en-US" sz="2000" dirty="0" smtClean="0"/>
              <a:t>Job share, </a:t>
            </a:r>
            <a:r>
              <a:rPr lang="en-US" sz="2000" dirty="0" err="1" smtClean="0"/>
              <a:t>para</a:t>
            </a:r>
            <a:r>
              <a:rPr lang="en-US" sz="2000" dirty="0" smtClean="0"/>
              <a:t>-transit, ride share...</a:t>
            </a:r>
          </a:p>
          <a:p>
            <a:pPr lvl="1"/>
            <a:r>
              <a:rPr lang="en-US" sz="2000" dirty="0" smtClean="0"/>
              <a:t>Is driving required to perform essential functions(?)....perhaps there are other positions or tasks that can be carved (i.e. Job re-structure).</a:t>
            </a:r>
          </a:p>
          <a:p>
            <a:pPr lvl="1"/>
            <a:r>
              <a:rPr lang="en-US" sz="2000" dirty="0" smtClean="0"/>
              <a:t>Has no difficulty getting to and from work without a license.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Issues, Questions and Potential Ideas &amp;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 </a:t>
            </a:r>
            <a:r>
              <a:rPr lang="en-US" sz="2000" b="1" dirty="0" smtClean="0"/>
              <a:t>“The boss hired already...”</a:t>
            </a:r>
            <a:endParaRPr lang="en-US" sz="2000" dirty="0" smtClean="0"/>
          </a:p>
          <a:p>
            <a:pPr lvl="1"/>
            <a:r>
              <a:rPr lang="en-US" sz="2000" dirty="0" smtClean="0"/>
              <a:t>That’s great. Do you anticipate a similar position opening up in the future?</a:t>
            </a:r>
          </a:p>
          <a:p>
            <a:pPr lvl="1"/>
            <a:r>
              <a:rPr lang="en-US" sz="2000" dirty="0" smtClean="0"/>
              <a:t>Are there other positions available for which I may have qualified candidates?</a:t>
            </a:r>
          </a:p>
          <a:p>
            <a:pPr lvl="1"/>
            <a:r>
              <a:rPr lang="en-US" sz="2000" dirty="0" smtClean="0"/>
              <a:t>If I can be of assistance to you re: education about ADA, tax credits, training for disability awareness etc.…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r>
              <a:rPr lang="en-US" sz="2000" b="1" dirty="0" smtClean="0"/>
              <a:t>“I don’t make those decisions...”</a:t>
            </a:r>
            <a:endParaRPr lang="en-US" sz="2000" dirty="0" smtClean="0"/>
          </a:p>
          <a:p>
            <a:pPr lvl="1"/>
            <a:r>
              <a:rPr lang="en-US" sz="2000" dirty="0" smtClean="0"/>
              <a:t>Could you please give me the name/number of the person who does?</a:t>
            </a:r>
          </a:p>
          <a:p>
            <a:pPr lvl="1"/>
            <a:r>
              <a:rPr lang="en-US" sz="2000" dirty="0" smtClean="0"/>
              <a:t>I’d like the opportunity to speak to the person who does about (job seeker’s) experiences and qualifications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Issues, Questions and Potential Ideas &amp;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“Call me later...”</a:t>
            </a:r>
            <a:endParaRPr lang="en-US" sz="2400" dirty="0" smtClean="0"/>
          </a:p>
          <a:p>
            <a:pPr lvl="1"/>
            <a:r>
              <a:rPr lang="en-US" sz="2400" dirty="0" smtClean="0"/>
              <a:t>Thank you! When would be a good date/time for you?</a:t>
            </a:r>
          </a:p>
          <a:p>
            <a:pPr lvl="1"/>
            <a:r>
              <a:rPr lang="en-US" sz="2400" dirty="0" smtClean="0"/>
              <a:t>Perhaps we can set a time right now so I don’t interrupt you….</a:t>
            </a:r>
          </a:p>
          <a:p>
            <a:r>
              <a:rPr lang="en-US" sz="2400" dirty="0" smtClean="0"/>
              <a:t> </a:t>
            </a:r>
            <a:r>
              <a:rPr lang="en-US" sz="2400" b="1" dirty="0" smtClean="0"/>
              <a:t>“Everyone needs to do everything...”</a:t>
            </a:r>
            <a:endParaRPr lang="en-US" sz="2400" dirty="0" smtClean="0"/>
          </a:p>
          <a:p>
            <a:pPr lvl="1"/>
            <a:r>
              <a:rPr lang="en-US" sz="2400" dirty="0" smtClean="0"/>
              <a:t>We would be happy to do a job analysis, to examine job tasks and help you to write a job description for a (job seeker) that alleviates some of the incidental tasks that you are currently paying top employees to perform.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Issues, Questions and Potential Ideas &amp;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</a:t>
            </a:r>
            <a:r>
              <a:rPr lang="en-US" b="1" dirty="0" smtClean="0"/>
              <a:t>General Obstinacy </a:t>
            </a:r>
            <a:endParaRPr lang="en-US" dirty="0" smtClean="0"/>
          </a:p>
          <a:p>
            <a:pPr lvl="1"/>
            <a:r>
              <a:rPr lang="en-US" sz="3200" dirty="0" smtClean="0"/>
              <a:t>What a shame about _______, because (job seeker) has proven to be a great employee with long-term job retention. I hope you find someone as qualified. If you change your mind, feel free to call. (Bring up your testimonials/ success stories)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Issues, Questions and Potential Ideas &amp;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“I think we can find someone much more qualified...”</a:t>
            </a:r>
            <a:endParaRPr lang="en-US" sz="2400" dirty="0" smtClean="0"/>
          </a:p>
          <a:p>
            <a:pPr lvl="1"/>
            <a:r>
              <a:rPr lang="en-US" sz="2400" dirty="0" smtClean="0"/>
              <a:t>Sometimes hiring someone overqualified leads to decreased employee satisfaction and high turnover. It is really all about the match (the skills = the job).</a:t>
            </a:r>
          </a:p>
          <a:p>
            <a:pPr lvl="1"/>
            <a:r>
              <a:rPr lang="en-US" sz="2400" dirty="0" smtClean="0"/>
              <a:t>How about if we stay in contact if other opportunities arise.	</a:t>
            </a:r>
          </a:p>
          <a:p>
            <a:pPr lvl="1"/>
            <a:r>
              <a:rPr lang="en-US" sz="2400" dirty="0" smtClean="0"/>
              <a:t>This candidate’s dedication and strong work ethic enhances the likelihood of your satisfaction with hiring him/her.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Issues, Questions and Potential Ideas &amp;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They promise the job, but there is no follow through</a:t>
            </a:r>
            <a:endParaRPr lang="en-US" sz="2400" dirty="0" smtClean="0"/>
          </a:p>
          <a:p>
            <a:pPr lvl="1"/>
            <a:r>
              <a:rPr lang="en-US" sz="2400" dirty="0" smtClean="0"/>
              <a:t>Show understanding about employers’ potential fears angst. </a:t>
            </a:r>
          </a:p>
          <a:p>
            <a:pPr lvl="2"/>
            <a:r>
              <a:rPr lang="en-US" sz="2000" dirty="0" smtClean="0"/>
              <a:t>I appreciate your ability to see the skills that (job seeker) possesses. Some employers feel too intimidated to hire, because they don’t understand how (job seeker) communicates. </a:t>
            </a:r>
          </a:p>
          <a:p>
            <a:pPr lvl="2"/>
            <a:r>
              <a:rPr lang="en-US" sz="2000" dirty="0" smtClean="0"/>
              <a:t>You were very open to exploring this opportunity and I am glad you felt comfortable asking questions. Please keep us in mind if future opportunities arise and I’ll be sure to stay in touch. I know (job seeker) has a lot to offer in the way of (specific job details). </a:t>
            </a:r>
            <a:endParaRPr 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Issues, Questions and Potential Ideas &amp;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 </a:t>
            </a:r>
            <a:r>
              <a:rPr lang="en-US" sz="2400" b="1" dirty="0" smtClean="0"/>
              <a:t>“What about their productivity?”</a:t>
            </a:r>
            <a:endParaRPr lang="en-US" sz="24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Our agency will assist (job seeker) with learning how to do the job in order to increase productivity to a level that meets your needs. This will spare you the resources you typically provide new employees.</a:t>
            </a:r>
          </a:p>
          <a:p>
            <a:pPr lvl="1"/>
            <a:r>
              <a:rPr lang="en-US" sz="2000" dirty="0" smtClean="0"/>
              <a:t>Research has shown that the performance of workers with disabilities is comparable to others.</a:t>
            </a:r>
          </a:p>
          <a:p>
            <a:pPr lvl="1"/>
            <a:r>
              <a:rPr lang="en-US" sz="2000" dirty="0" smtClean="0"/>
              <a:t>I know you will be pleased with (job seeker’s) performance. He is a conscientious worker, who does not spend excessive time chatting with co-workers or taking extended lunches.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Issues, Questions and Potential Ideas &amp;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“Upper management said no...”</a:t>
            </a:r>
            <a:endParaRPr lang="en-US" sz="2400" dirty="0" smtClean="0"/>
          </a:p>
          <a:p>
            <a:pPr lvl="1"/>
            <a:r>
              <a:rPr lang="en-US" sz="2400" dirty="0" smtClean="0"/>
              <a:t>I would really like to set up a meeting to speak with management, I am sure we can address concerns. Could I have his/her name/number?</a:t>
            </a:r>
          </a:p>
          <a:p>
            <a:r>
              <a:rPr lang="en-US" sz="2400" dirty="0" smtClean="0"/>
              <a:t> </a:t>
            </a:r>
            <a:r>
              <a:rPr lang="en-US" sz="2400" b="1" dirty="0" smtClean="0"/>
              <a:t>After much work, no start date </a:t>
            </a:r>
            <a:endParaRPr lang="en-US" sz="2400" dirty="0" smtClean="0"/>
          </a:p>
          <a:p>
            <a:pPr lvl="1"/>
            <a:r>
              <a:rPr lang="en-US" sz="2400" dirty="0" smtClean="0"/>
              <a:t>Follow up with calls to determine the problem</a:t>
            </a:r>
          </a:p>
          <a:p>
            <a:pPr lvl="1"/>
            <a:r>
              <a:rPr lang="en-US" sz="2400" dirty="0" smtClean="0"/>
              <a:t>Alleviate concerns before employer verbalizes them.</a:t>
            </a:r>
          </a:p>
          <a:p>
            <a:pPr lvl="1"/>
            <a:r>
              <a:rPr lang="en-US" sz="2400" dirty="0" smtClean="0"/>
              <a:t>Attempt to identify next steps that would be helpful.</a:t>
            </a: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Issues, Questions and Potential Ideas &amp;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 </a:t>
            </a:r>
            <a:r>
              <a:rPr lang="en-US" b="1" dirty="0" smtClean="0"/>
              <a:t>“Not enough work now”</a:t>
            </a:r>
            <a:endParaRPr lang="en-US" dirty="0" smtClean="0"/>
          </a:p>
          <a:p>
            <a:pPr lvl="1"/>
            <a:r>
              <a:rPr lang="en-US" dirty="0" smtClean="0"/>
              <a:t>Job shadowing opportunities in the meantime?</a:t>
            </a:r>
          </a:p>
          <a:p>
            <a:pPr lvl="1"/>
            <a:r>
              <a:rPr lang="en-US" dirty="0" smtClean="0"/>
              <a:t>Start with job training prior to official start date?</a:t>
            </a:r>
          </a:p>
          <a:p>
            <a:pPr lvl="1"/>
            <a:r>
              <a:rPr lang="en-US" dirty="0" smtClean="0"/>
              <a:t>Begin on part-time basis?</a:t>
            </a:r>
          </a:p>
          <a:p>
            <a:pPr lvl="1"/>
            <a:r>
              <a:rPr lang="en-US" dirty="0" smtClean="0"/>
              <a:t>When will business pick up/do you anticipate an opening?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Issues, Questions and Potential Ideas &amp;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Reviewing (or lost) applications</a:t>
            </a:r>
            <a:endParaRPr lang="en-US" dirty="0" smtClean="0"/>
          </a:p>
          <a:p>
            <a:pPr lvl="1"/>
            <a:r>
              <a:rPr lang="en-US" dirty="0" smtClean="0"/>
              <a:t>Allow me to identify (Nancy’s) skills that will meet your hiring needs.</a:t>
            </a:r>
          </a:p>
          <a:p>
            <a:pPr lvl="1"/>
            <a:r>
              <a:rPr lang="en-US" dirty="0" smtClean="0"/>
              <a:t>Keep in mind that (job seeker) brings you me as a resource for job training, information about current legislature, ADA, etc.</a:t>
            </a:r>
          </a:p>
          <a:p>
            <a:pPr lvl="1"/>
            <a:r>
              <a:rPr lang="en-US" dirty="0" smtClean="0"/>
              <a:t>What is your email/fax #, I’ll send one right away.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Businesses often have concerns about and possible objections to hiring job seekers with disabilities. 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Often, these concerns can be addressed and fears alleviated if we are prepared to respond to particular issues. </a:t>
            </a:r>
          </a:p>
          <a:p>
            <a:endParaRPr lang="en-US" sz="2000" dirty="0" smtClean="0"/>
          </a:p>
          <a:p>
            <a:r>
              <a:rPr lang="en-US" sz="2000" dirty="0" smtClean="0"/>
              <a:t>The point in preparing responses is not to make you “fast-talker” but rather to help you feel more confident and establish credibility in discussions with potential employers. </a:t>
            </a:r>
          </a:p>
          <a:p>
            <a:endParaRPr lang="en-US" sz="2000" dirty="0" smtClean="0"/>
          </a:p>
          <a:p>
            <a:r>
              <a:rPr lang="en-US" sz="2000" dirty="0" smtClean="0"/>
              <a:t>The responses offered here are not comprehensive but provide a starting point for being responsive and helpful in addressing possible concerns. </a:t>
            </a:r>
            <a:br>
              <a:rPr lang="en-US" sz="2000" dirty="0" smtClean="0"/>
            </a:br>
            <a:endParaRPr 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Issues, Questions and Potential Ideas &amp;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“Too much supervision needed...”</a:t>
            </a:r>
            <a:endParaRPr lang="en-US" sz="2400" dirty="0" smtClean="0"/>
          </a:p>
          <a:p>
            <a:pPr lvl="1"/>
            <a:r>
              <a:rPr lang="en-US" sz="2400" dirty="0" smtClean="0"/>
              <a:t>Our agency will arrange for the supervision needed to help get established in his/her new position. I will also be available anytime you have questions.</a:t>
            </a:r>
          </a:p>
          <a:p>
            <a:pPr lvl="1"/>
            <a:r>
              <a:rPr lang="en-US" sz="2400" dirty="0" smtClean="0"/>
              <a:t>Actually, friendly reminders from co-workers, other natural supports will suffice.</a:t>
            </a:r>
          </a:p>
          <a:p>
            <a:pPr lvl="1"/>
            <a:r>
              <a:rPr lang="en-US" sz="2400" dirty="0" smtClean="0"/>
              <a:t>We will have regularly scheduled supervisory meetings.</a:t>
            </a:r>
          </a:p>
          <a:p>
            <a:r>
              <a:rPr lang="en-US" sz="2400" dirty="0" smtClean="0"/>
              <a:t> </a:t>
            </a:r>
            <a:r>
              <a:rPr lang="en-US" sz="2400" b="1" dirty="0" smtClean="0"/>
              <a:t>Security</a:t>
            </a:r>
            <a:endParaRPr lang="en-US" sz="2400" dirty="0" smtClean="0"/>
          </a:p>
          <a:p>
            <a:pPr lvl="1"/>
            <a:r>
              <a:rPr lang="en-US" sz="2400" dirty="0" smtClean="0"/>
              <a:t>Pinpoint specific issues and address them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Issues, Questions and Potential Ideas &amp;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 smtClean="0"/>
              <a:t>“I don’t know about these job gaps on the resume...”</a:t>
            </a:r>
            <a:endParaRPr lang="en-US" sz="2600" dirty="0" smtClean="0"/>
          </a:p>
          <a:p>
            <a:pPr lvl="1"/>
            <a:r>
              <a:rPr lang="en-US" sz="2600" dirty="0" smtClean="0"/>
              <a:t>Qualified candidates often do have gaps, particularly in today’s economy. Fortunately, he/she has just the skill set you are looking for.</a:t>
            </a:r>
          </a:p>
          <a:p>
            <a:r>
              <a:rPr lang="en-US" sz="2600" b="1" dirty="0" smtClean="0"/>
              <a:t>“How can a person with _______ do this type of work?”</a:t>
            </a:r>
            <a:endParaRPr lang="en-US" sz="2600" dirty="0" smtClean="0"/>
          </a:p>
          <a:p>
            <a:pPr lvl="1"/>
            <a:r>
              <a:rPr lang="en-US" sz="2600" dirty="0" smtClean="0"/>
              <a:t>Let’s allow (job seeker) to demonstrate how he would accomplish that task.</a:t>
            </a:r>
          </a:p>
          <a:p>
            <a:pPr lvl="1"/>
            <a:r>
              <a:rPr lang="en-US" sz="2600" dirty="0" smtClean="0"/>
              <a:t>I would be happy to explore accommodations that will allow him/her to do the job.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Issues, Questions and Potential Ideas &amp;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Business is waiting for something else to happen before hiring</a:t>
            </a:r>
            <a:endParaRPr lang="en-US" sz="2400" dirty="0" smtClean="0"/>
          </a:p>
          <a:p>
            <a:pPr lvl="1"/>
            <a:r>
              <a:rPr lang="en-US" sz="2400" dirty="0" smtClean="0"/>
              <a:t>This candidate is eager to learn the job and would be happy to begin training in the interim.</a:t>
            </a:r>
          </a:p>
          <a:p>
            <a:pPr lvl="1"/>
            <a:r>
              <a:rPr lang="en-US" sz="2400" dirty="0" smtClean="0"/>
              <a:t>Let’s get the preliminary paperwork underway so that your productivity needs do not suffer.</a:t>
            </a:r>
          </a:p>
          <a:p>
            <a:r>
              <a:rPr lang="en-US" sz="2400" dirty="0" smtClean="0"/>
              <a:t> </a:t>
            </a:r>
            <a:r>
              <a:rPr lang="en-US" sz="2400" b="1" dirty="0" smtClean="0"/>
              <a:t>Union Issues</a:t>
            </a:r>
            <a:endParaRPr lang="en-US" sz="2400" dirty="0" smtClean="0"/>
          </a:p>
          <a:p>
            <a:pPr lvl="1"/>
            <a:r>
              <a:rPr lang="en-US" sz="2400" dirty="0" smtClean="0"/>
              <a:t>I can contact the union rep and identify exactly what the issues are so we can address them.</a:t>
            </a:r>
            <a:endParaRPr 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Issues, Questions and Potential Ideas &amp;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 </a:t>
            </a:r>
            <a:r>
              <a:rPr lang="en-US" b="1" dirty="0" smtClean="0"/>
              <a:t>“Won’t this be disruptive to workplace...?”</a:t>
            </a:r>
            <a:endParaRPr lang="en-US" dirty="0" smtClean="0"/>
          </a:p>
          <a:p>
            <a:pPr lvl="1"/>
            <a:r>
              <a:rPr lang="en-US" dirty="0" smtClean="0"/>
              <a:t>That is what the former employer expected, but later identified what an asset (job seeker) was to the overall dynamic of the team.</a:t>
            </a:r>
          </a:p>
          <a:p>
            <a:pPr lvl="1"/>
            <a:r>
              <a:rPr lang="en-US" dirty="0" smtClean="0"/>
              <a:t>When he/she is focused on work, behaviors subside.</a:t>
            </a:r>
          </a:p>
          <a:p>
            <a:pPr lvl="1"/>
            <a:r>
              <a:rPr lang="en-US" dirty="0" smtClean="0"/>
              <a:t>Working in a quiet environment allows him/her to be more productive.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Issues, Questions and Potential Ideas &amp;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Payroll issues (Worker’s Compensation, insurance)</a:t>
            </a:r>
            <a:endParaRPr lang="en-US" sz="2000" dirty="0" smtClean="0"/>
          </a:p>
          <a:p>
            <a:pPr lvl="1"/>
            <a:r>
              <a:rPr lang="en-US" sz="2000" dirty="0" smtClean="0"/>
              <a:t>There is no increase in WC claims for people with disabilities than with the general public.</a:t>
            </a:r>
          </a:p>
          <a:p>
            <a:pPr lvl="1"/>
            <a:r>
              <a:rPr lang="en-US" sz="2000" dirty="0" smtClean="0"/>
              <a:t>There are tax incentives that can actually save you money.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r>
              <a:rPr lang="en-US" sz="2000" b="1" dirty="0" smtClean="0"/>
              <a:t>Image issues – Clothing</a:t>
            </a:r>
            <a:endParaRPr lang="en-US" sz="2000" dirty="0" smtClean="0"/>
          </a:p>
          <a:p>
            <a:pPr lvl="1"/>
            <a:r>
              <a:rPr lang="en-US" sz="2000" dirty="0" smtClean="0"/>
              <a:t>This will be addressed and we will arrange for him/her to assist with dressing according to the work culture. </a:t>
            </a:r>
          </a:p>
          <a:p>
            <a:pPr lvl="1"/>
            <a:r>
              <a:rPr lang="en-US" sz="2000" dirty="0" smtClean="0"/>
              <a:t>This does not affect his/her job performance, and, his/her, maybe we can work out job duties would not require working with the public.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Issues, Questions and Potential Ideas &amp;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High Stress Environments</a:t>
            </a:r>
            <a:endParaRPr lang="en-US" sz="2000" dirty="0" smtClean="0"/>
          </a:p>
          <a:p>
            <a:pPr lvl="1"/>
            <a:r>
              <a:rPr lang="en-US" sz="2000" dirty="0" smtClean="0"/>
              <a:t>Perhaps you will allow me to observe the job to see if the environment would be suitable, possible restructure or carving, an accommodation could work, etc.</a:t>
            </a:r>
          </a:p>
          <a:p>
            <a:pPr lvl="1"/>
            <a:r>
              <a:rPr lang="en-US" sz="2000" dirty="0" smtClean="0"/>
              <a:t>Stress is not a problem for this particular person. He/she thrives in a busy 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r>
              <a:rPr lang="en-US" sz="2000" b="1" dirty="0" smtClean="0"/>
              <a:t>Fast Paced Environment</a:t>
            </a:r>
            <a:endParaRPr lang="en-US" sz="2000" dirty="0" smtClean="0"/>
          </a:p>
          <a:p>
            <a:pPr lvl="1"/>
            <a:r>
              <a:rPr lang="en-US" sz="2000" dirty="0" smtClean="0"/>
              <a:t>He/she works well/thrives under pressure and high-pace environment.</a:t>
            </a:r>
          </a:p>
          <a:p>
            <a:pPr lvl="1"/>
            <a:r>
              <a:rPr lang="en-US" sz="2000" dirty="0" smtClean="0"/>
              <a:t>He/she can be very flexible with hours, and may benefit from working during off-peak hours.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Issues, Questions and Potential Ideas &amp;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endParaRPr lang="en-US" sz="2400" b="1" dirty="0" smtClean="0"/>
          </a:p>
          <a:p>
            <a:r>
              <a:rPr lang="en-US" sz="2400" b="1" dirty="0" smtClean="0"/>
              <a:t>“Can’t hire for a part-time position”</a:t>
            </a:r>
            <a:endParaRPr lang="en-US" sz="2400" dirty="0" smtClean="0"/>
          </a:p>
          <a:p>
            <a:pPr lvl="1"/>
            <a:r>
              <a:rPr lang="en-US" sz="2400" dirty="0" smtClean="0"/>
              <a:t>We’d like to talk about sharing this full-time position amongst two qualified candidates. This may help your current employee, who will be on maternity leave?</a:t>
            </a:r>
          </a:p>
          <a:p>
            <a:r>
              <a:rPr lang="en-US" sz="2400" dirty="0" smtClean="0"/>
              <a:t> </a:t>
            </a:r>
            <a:r>
              <a:rPr lang="en-US" sz="2400" b="1" dirty="0" smtClean="0"/>
              <a:t>“Co-workers would feel awkward”</a:t>
            </a:r>
            <a:endParaRPr lang="en-US" sz="2400" dirty="0" smtClean="0"/>
          </a:p>
          <a:p>
            <a:pPr lvl="1"/>
            <a:r>
              <a:rPr lang="en-US" sz="2400" dirty="0" smtClean="0"/>
              <a:t>As you’ve seen he/she has a nice way of helping people feel relaxed about the disability</a:t>
            </a:r>
          </a:p>
          <a:p>
            <a:pPr lvl="1"/>
            <a:r>
              <a:rPr lang="en-US" sz="2400" dirty="0" smtClean="0"/>
              <a:t>I would be happy to train/ tale with staff to address fears.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Issues, Questions and Potential Ideas &amp;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/>
              <a:t>Paranoid about people with disabilities in general</a:t>
            </a:r>
            <a:endParaRPr lang="en-US" sz="2200" dirty="0" smtClean="0"/>
          </a:p>
          <a:p>
            <a:pPr lvl="1"/>
            <a:r>
              <a:rPr lang="en-US" sz="2200" dirty="0" smtClean="0"/>
              <a:t>I understand. It can be very intimidating but with deeper awareness, you will realize that you already support your employees using strategies that will work just a well for people with disabilities. (Help address fears, angst.)</a:t>
            </a:r>
          </a:p>
          <a:p>
            <a:pPr>
              <a:buNone/>
            </a:pPr>
            <a:r>
              <a:rPr lang="en-US" sz="2200" dirty="0" smtClean="0"/>
              <a:t> </a:t>
            </a:r>
          </a:p>
          <a:p>
            <a:r>
              <a:rPr lang="en-US" sz="2200" b="1" dirty="0" smtClean="0"/>
              <a:t>“No openings at this time”</a:t>
            </a:r>
            <a:endParaRPr lang="en-US" sz="2200" dirty="0" smtClean="0"/>
          </a:p>
          <a:p>
            <a:pPr lvl="1"/>
            <a:r>
              <a:rPr lang="en-US" sz="2200" dirty="0" smtClean="0"/>
              <a:t>I can follow up on (a specific date) to help you maintain your staffing needs.</a:t>
            </a:r>
          </a:p>
          <a:p>
            <a:pPr lvl="1"/>
            <a:r>
              <a:rPr lang="en-US" sz="2200" dirty="0" smtClean="0"/>
              <a:t>When do you anticipate you will have positions opening up?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Issues, Questions and Potential Ideas &amp;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“Already filled that position”</a:t>
            </a:r>
            <a:endParaRPr lang="en-US" sz="2400" dirty="0" smtClean="0"/>
          </a:p>
          <a:p>
            <a:pPr lvl="1"/>
            <a:r>
              <a:rPr lang="en-US" sz="2400" dirty="0" smtClean="0"/>
              <a:t>That’s great. Do you have any other openings?</a:t>
            </a:r>
          </a:p>
          <a:p>
            <a:pPr lvl="1"/>
            <a:r>
              <a:rPr lang="en-US" sz="2400" dirty="0" smtClean="0"/>
              <a:t>How is that experience working out for you?</a:t>
            </a:r>
          </a:p>
          <a:p>
            <a:endParaRPr lang="en-US" sz="2400" dirty="0" smtClean="0"/>
          </a:p>
          <a:p>
            <a:r>
              <a:rPr lang="en-US" sz="2400" b="1" dirty="0" smtClean="0"/>
              <a:t>“Did that already and it didn’t work”</a:t>
            </a:r>
            <a:endParaRPr lang="en-US" sz="2400" dirty="0" smtClean="0"/>
          </a:p>
          <a:p>
            <a:pPr lvl="1"/>
            <a:r>
              <a:rPr lang="en-US" sz="2400" dirty="0" smtClean="0"/>
              <a:t>There is never a guarantee, is there?  Let’s talk about what didn’t work.</a:t>
            </a:r>
          </a:p>
          <a:p>
            <a:pPr lvl="1"/>
            <a:r>
              <a:rPr lang="en-US" sz="2400" dirty="0" smtClean="0"/>
              <a:t>Now I can work with you and assist with job training, retention, etc. to ensure success.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Issues, Questions and Potential Ideas &amp;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“Already have a person with a disability working here….”</a:t>
            </a:r>
            <a:endParaRPr lang="en-US" sz="2800" dirty="0" smtClean="0"/>
          </a:p>
          <a:p>
            <a:pPr lvl="1"/>
            <a:r>
              <a:rPr lang="en-US" dirty="0" smtClean="0"/>
              <a:t>And how is that working out?</a:t>
            </a:r>
          </a:p>
          <a:p>
            <a:pPr lvl="1"/>
            <a:r>
              <a:rPr lang="en-US" dirty="0" smtClean="0"/>
              <a:t>Yes, there are many qualified people who may have some sort of disability.</a:t>
            </a:r>
          </a:p>
          <a:p>
            <a:pPr lvl="1"/>
            <a:r>
              <a:rPr lang="en-US" dirty="0" smtClean="0"/>
              <a:t>Often employers have a few people with disabilities without realizing it, as disability is often not related to how a person performs on their job.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Draw out employer concerns/previous experiences</a:t>
            </a:r>
          </a:p>
          <a:p>
            <a:pPr lvl="0"/>
            <a:r>
              <a:rPr lang="en-US" sz="2400" dirty="0" smtClean="0"/>
              <a:t>Be prepared: address possible concerns if you are doing a presentation</a:t>
            </a:r>
          </a:p>
          <a:p>
            <a:pPr lvl="0"/>
            <a:r>
              <a:rPr lang="en-US" sz="2400" dirty="0" smtClean="0"/>
              <a:t>Avoid questions becoming objections: answer honestly and completely</a:t>
            </a:r>
          </a:p>
          <a:p>
            <a:pPr lvl="0"/>
            <a:r>
              <a:rPr lang="en-US" sz="2400" dirty="0" smtClean="0"/>
              <a:t>Rephrase concerns/questions assuring understanding, showing empathy</a:t>
            </a:r>
          </a:p>
          <a:p>
            <a:pPr lvl="0"/>
            <a:r>
              <a:rPr lang="en-US" sz="2400" dirty="0" smtClean="0"/>
              <a:t>Establish credibility: let your success with other businesses speak for you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Issues, Questions and Potential Ideas &amp;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</a:t>
            </a:r>
            <a:r>
              <a:rPr lang="en-US" b="1" dirty="0" smtClean="0"/>
              <a:t>“They may need to take too much time off”</a:t>
            </a:r>
            <a:endParaRPr lang="en-US" dirty="0" smtClean="0"/>
          </a:p>
          <a:p>
            <a:pPr lvl="1"/>
            <a:r>
              <a:rPr lang="en-US" dirty="0" smtClean="0"/>
              <a:t>Research shows attendance rates of people with disabilities are comparable to others</a:t>
            </a:r>
          </a:p>
          <a:p>
            <a:pPr lvl="1"/>
            <a:r>
              <a:rPr lang="en-US" dirty="0" smtClean="0"/>
              <a:t>He/she has a great attendance record. Very reliable and dedicated.</a:t>
            </a:r>
          </a:p>
          <a:p>
            <a:pPr lvl="1"/>
            <a:r>
              <a:rPr lang="en-US" dirty="0" smtClean="0"/>
              <a:t>He/she is able to work a flexible schedule to adjust for time taken off.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Issues, Questions and Potential Ideas &amp;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b="1" dirty="0" smtClean="0"/>
          </a:p>
          <a:p>
            <a:r>
              <a:rPr lang="en-US" sz="2800" b="1" dirty="0" smtClean="0"/>
              <a:t>“We can’t have a job coach here...”</a:t>
            </a:r>
            <a:endParaRPr lang="en-US" sz="2800" dirty="0" smtClean="0"/>
          </a:p>
          <a:p>
            <a:pPr lvl="1"/>
            <a:r>
              <a:rPr lang="en-US" dirty="0" smtClean="0"/>
              <a:t>(What is the real issue here?) Help employer feel at ease.</a:t>
            </a:r>
          </a:p>
          <a:p>
            <a:pPr lvl="1"/>
            <a:r>
              <a:rPr lang="en-US" dirty="0" smtClean="0"/>
              <a:t>Many of our referrals won’t need job coaches</a:t>
            </a:r>
          </a:p>
          <a:p>
            <a:pPr lvl="1"/>
            <a:r>
              <a:rPr lang="en-US" dirty="0" smtClean="0"/>
              <a:t>This job trainer is skilled at blending into the environment/non-intrusive.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Issues, Questions and Potential Ideas &amp;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“They won’t fit in...”</a:t>
            </a:r>
            <a:endParaRPr lang="en-US" sz="2400" dirty="0" smtClean="0"/>
          </a:p>
          <a:p>
            <a:pPr lvl="1"/>
            <a:r>
              <a:rPr lang="en-US" sz="2400" dirty="0" smtClean="0"/>
              <a:t>Employers often underestimate the flexibility of their employees. I’ve found that in most cases, my candidates gain credibility as they perform their job well.</a:t>
            </a:r>
          </a:p>
          <a:p>
            <a:r>
              <a:rPr lang="en-US" sz="2400" b="1" dirty="0" smtClean="0"/>
              <a:t>Language/communication barrier</a:t>
            </a:r>
            <a:endParaRPr lang="en-US" sz="2400" dirty="0" smtClean="0"/>
          </a:p>
          <a:p>
            <a:pPr lvl="1"/>
            <a:r>
              <a:rPr lang="en-US" sz="2400" dirty="0" smtClean="0"/>
              <a:t>Let me show you how we communicate.</a:t>
            </a:r>
          </a:p>
          <a:p>
            <a:pPr lvl="1"/>
            <a:r>
              <a:rPr lang="en-US" sz="2400" dirty="0" smtClean="0"/>
              <a:t>I understand, I thought it would be a challenge to communicate, too, but there are a number of strategies....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Issues, Questions and Potential Ideas &amp; Responses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“Can’t afford it...”</a:t>
            </a:r>
            <a:endParaRPr lang="en-US" sz="2800" dirty="0" smtClean="0"/>
          </a:p>
          <a:p>
            <a:pPr lvl="1"/>
            <a:r>
              <a:rPr lang="en-US" sz="2400" dirty="0" smtClean="0"/>
              <a:t> </a:t>
            </a:r>
            <a:r>
              <a:rPr lang="en-US" dirty="0" smtClean="0"/>
              <a:t>Using us as an employee pool can save advertising and/or training dollars.</a:t>
            </a:r>
          </a:p>
          <a:p>
            <a:pPr lvl="1"/>
            <a:r>
              <a:rPr lang="en-US" sz="2800" dirty="0" smtClean="0"/>
              <a:t>Most accommodations are of minimal to no cost. Person has funding for accommodations.</a:t>
            </a:r>
          </a:p>
          <a:p>
            <a:pPr lvl="1"/>
            <a:r>
              <a:rPr lang="en-US" sz="2800" dirty="0" smtClean="0"/>
              <a:t>Can’t afford not to hire this qualified candidate.</a:t>
            </a:r>
          </a:p>
          <a:p>
            <a:pPr lvl="1"/>
            <a:r>
              <a:rPr lang="en-US" sz="2800" dirty="0" smtClean="0"/>
              <a:t>Tax incentives available.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Issues, Questions and Potential Ideas &amp;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“Is this a liability?”</a:t>
            </a:r>
            <a:endParaRPr lang="en-US" sz="2800" dirty="0" smtClean="0"/>
          </a:p>
          <a:p>
            <a:pPr lvl="1"/>
            <a:r>
              <a:rPr lang="en-US" dirty="0" smtClean="0"/>
              <a:t>A common myth. Actually, research shows that people with disabilities don’t have any more accidents on the job than other employees.</a:t>
            </a:r>
          </a:p>
          <a:p>
            <a:pPr lvl="1"/>
            <a:r>
              <a:rPr lang="en-US" dirty="0" smtClean="0"/>
              <a:t>Workers Compensation is more a function of accidents in a workplace not a particular demographic group.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Issues, Questions and Potential Ideas &amp;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“Don’t have the time to give extra supervision...”</a:t>
            </a:r>
            <a:endParaRPr lang="en-US" sz="2000" dirty="0" smtClean="0"/>
          </a:p>
          <a:p>
            <a:pPr lvl="1"/>
            <a:r>
              <a:rPr lang="en-US" sz="2000" dirty="0" smtClean="0"/>
              <a:t>Job training (e.g. OJT) and coaching may be provided through our organization. </a:t>
            </a:r>
          </a:p>
          <a:p>
            <a:pPr lvl="1"/>
            <a:r>
              <a:rPr lang="en-US" sz="2000" dirty="0" smtClean="0"/>
              <a:t>We provide ongoing support and resources to you, such as information about hiring people with disabilities, ADA and tax credits, etc.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 “Bad past experiences...”</a:t>
            </a:r>
            <a:endParaRPr lang="en-US" sz="2000" dirty="0" smtClean="0"/>
          </a:p>
          <a:p>
            <a:pPr lvl="1"/>
            <a:r>
              <a:rPr lang="en-US" sz="2000" dirty="0" smtClean="0"/>
              <a:t>It is so important to have a good job match, just as with any employees. I think that (job seeker) has the skills that you are looking for.</a:t>
            </a:r>
          </a:p>
          <a:p>
            <a:pPr lvl="1"/>
            <a:r>
              <a:rPr lang="en-US" sz="2000" dirty="0" smtClean="0"/>
              <a:t>Maybe we can talk about your experience and what the problem(s) were.</a:t>
            </a:r>
          </a:p>
          <a:p>
            <a:pPr lvl="0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Issues, Questions and Potential Ideas &amp;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“Why hire them?”</a:t>
            </a:r>
            <a:endParaRPr lang="en-US" sz="2800" dirty="0" smtClean="0"/>
          </a:p>
          <a:p>
            <a:pPr lvl="1"/>
            <a:r>
              <a:rPr lang="en-US" dirty="0" smtClean="0"/>
              <a:t>Qualified, organized, reliable, dedicated.</a:t>
            </a:r>
          </a:p>
          <a:p>
            <a:pPr lvl="1"/>
            <a:r>
              <a:rPr lang="en-US" dirty="0" smtClean="0"/>
              <a:t>We can provide support on the job that you won’t get from traditional hiring. </a:t>
            </a:r>
          </a:p>
          <a:p>
            <a:pPr lvl="1"/>
            <a:r>
              <a:rPr lang="en-US" dirty="0" smtClean="0"/>
              <a:t>Talk about specific skills as identified in job description and how they could match the job seeker, in the employer’s language.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Issues, Questions and Potential Ideas &amp;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“Not qualified...”</a:t>
            </a:r>
            <a:endParaRPr lang="en-US" dirty="0" smtClean="0"/>
          </a:p>
          <a:p>
            <a:pPr lvl="1"/>
            <a:r>
              <a:rPr lang="en-US" dirty="0" smtClean="0"/>
              <a:t>Identify previous experiences candidate has had for transferable skills.</a:t>
            </a:r>
          </a:p>
          <a:p>
            <a:pPr lvl="1"/>
            <a:r>
              <a:rPr lang="en-US" dirty="0" smtClean="0"/>
              <a:t>Restructure job so that candidate can do components for which he/she is qualified.</a:t>
            </a:r>
          </a:p>
          <a:p>
            <a:pPr lvl="1"/>
            <a:r>
              <a:rPr lang="en-US" dirty="0" smtClean="0"/>
              <a:t>Clarify specific qualifications for future candidates.</a:t>
            </a:r>
          </a:p>
          <a:p>
            <a:pPr lvl="1"/>
            <a:r>
              <a:rPr lang="en-US" dirty="0" smtClean="0"/>
              <a:t>Leave door open in case future opportunities arise for this candidate.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Issues, Questions and Potential Ideas &amp;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“It is a multi-tasked job...”</a:t>
            </a:r>
            <a:endParaRPr lang="en-US" sz="2400" dirty="0" smtClean="0"/>
          </a:p>
          <a:p>
            <a:pPr lvl="1"/>
            <a:r>
              <a:rPr lang="en-US" sz="2400" dirty="0" smtClean="0"/>
              <a:t>Able to perform complex tasks despite the disability.</a:t>
            </a:r>
          </a:p>
          <a:p>
            <a:pPr lvl="1"/>
            <a:r>
              <a:rPr lang="en-US" sz="2400" dirty="0" smtClean="0"/>
              <a:t>Discuss job re-structure.</a:t>
            </a:r>
          </a:p>
          <a:p>
            <a:pPr>
              <a:buNone/>
            </a:pPr>
            <a:r>
              <a:rPr lang="en-US" sz="2400" dirty="0" smtClean="0"/>
              <a:t> </a:t>
            </a:r>
          </a:p>
          <a:p>
            <a:r>
              <a:rPr lang="en-US" sz="2400" b="1" dirty="0" smtClean="0"/>
              <a:t>Safety issues</a:t>
            </a:r>
            <a:endParaRPr lang="en-US" sz="2400" dirty="0" smtClean="0"/>
          </a:p>
          <a:p>
            <a:pPr lvl="1"/>
            <a:r>
              <a:rPr lang="en-US" sz="2400" dirty="0" smtClean="0"/>
              <a:t>Let’s discuss the specific safety issues to determine if this would be relevant to (job seeker) doing this work. </a:t>
            </a:r>
          </a:p>
          <a:p>
            <a:pPr lvl="1"/>
            <a:r>
              <a:rPr lang="en-US" sz="2400" dirty="0" smtClean="0"/>
              <a:t>Many of our referrals are able to perform safely in this environment.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4184</TotalTime>
  <Words>1563</Words>
  <Application>Microsoft Office PowerPoint</Application>
  <PresentationFormat>On-screen Show (4:3)</PresentationFormat>
  <Paragraphs>196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   Responding to Employer Objections:  Strategies, Ideas and Responses to an Employer’s Questions and Issues   Regional BEST 1 Training Region 4&amp;5 December 14th&amp;15th, 2016 John Marchioro, Staff Development DRS Jeanne Miller, University of Arkansas </vt:lpstr>
      <vt:lpstr>Overview:</vt:lpstr>
      <vt:lpstr>Strategies</vt:lpstr>
      <vt:lpstr>Issues, Questions and Potential Ideas &amp; Responses</vt:lpstr>
      <vt:lpstr>Issues, Questions and Potential Ideas &amp; Responses</vt:lpstr>
      <vt:lpstr>Issues, Questions and Potential Ideas &amp; Responses</vt:lpstr>
      <vt:lpstr>Issues, Questions and Potential Ideas &amp; Responses</vt:lpstr>
      <vt:lpstr>Issues, Questions and Potential Ideas &amp; Responses</vt:lpstr>
      <vt:lpstr>Issues, Questions and Potential Ideas &amp; Responses</vt:lpstr>
      <vt:lpstr>Issues, Questions and Potential Ideas &amp; Responses</vt:lpstr>
      <vt:lpstr>Issues, Questions and Potential Ideas &amp; Responses</vt:lpstr>
      <vt:lpstr>Issues, Questions and Potential Ideas &amp; Responses</vt:lpstr>
      <vt:lpstr>Issues, Questions and Potential Ideas &amp; Responses</vt:lpstr>
      <vt:lpstr>Issues, Questions and Potential Ideas &amp; Responses</vt:lpstr>
      <vt:lpstr>Issues, Questions and Potential Ideas &amp; Responses</vt:lpstr>
      <vt:lpstr>Issues, Questions and Potential Ideas &amp; Responses</vt:lpstr>
      <vt:lpstr>Issues, Questions and Potential Ideas &amp; Responses</vt:lpstr>
      <vt:lpstr>Issues, Questions and Potential Ideas &amp; Responses</vt:lpstr>
      <vt:lpstr>Issues, Questions and Potential Ideas &amp; Responses</vt:lpstr>
      <vt:lpstr>Issues, Questions and Potential Ideas &amp; Responses</vt:lpstr>
      <vt:lpstr>Issues, Questions and Potential Ideas &amp; Responses</vt:lpstr>
      <vt:lpstr>Issues, Questions and Potential Ideas &amp; Responses</vt:lpstr>
      <vt:lpstr>Issues, Questions and Potential Ideas &amp; Responses</vt:lpstr>
      <vt:lpstr>Issues, Questions and Potential Ideas &amp; Responses</vt:lpstr>
      <vt:lpstr>Issues, Questions and Potential Ideas &amp; Responses</vt:lpstr>
      <vt:lpstr>Issues, Questions and Potential Ideas &amp; Responses</vt:lpstr>
      <vt:lpstr>Issues, Questions and Potential Ideas &amp; Responses</vt:lpstr>
      <vt:lpstr>Issues, Questions and Potential Ideas &amp; Responses</vt:lpstr>
      <vt:lpstr>Issues, Questions and Potential Ideas &amp; Responses</vt:lpstr>
      <vt:lpstr>Issues, Questions and Potential Ideas &amp; Responses</vt:lpstr>
      <vt:lpstr>Issues, Questions and Potential Ideas &amp; Responses</vt:lpstr>
      <vt:lpstr>Issues, Questions and Potential Ideas &amp; Responses</vt:lpstr>
    </vt:vector>
  </TitlesOfParts>
  <Company>State of Illinois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SecondaryTraining and Related Services</dc:title>
  <dc:creator>State of Illinois</dc:creator>
  <cp:lastModifiedBy>State of Illinois</cp:lastModifiedBy>
  <cp:revision>363</cp:revision>
  <dcterms:created xsi:type="dcterms:W3CDTF">2012-05-29T18:28:37Z</dcterms:created>
  <dcterms:modified xsi:type="dcterms:W3CDTF">2016-12-09T15:49:43Z</dcterms:modified>
</cp:coreProperties>
</file>