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75" r:id="rId2"/>
    <p:sldId id="257" r:id="rId3"/>
    <p:sldId id="269" r:id="rId4"/>
    <p:sldId id="258" r:id="rId5"/>
    <p:sldId id="260" r:id="rId6"/>
    <p:sldId id="261" r:id="rId7"/>
    <p:sldId id="262" r:id="rId8"/>
    <p:sldId id="263" r:id="rId9"/>
    <p:sldId id="267" r:id="rId10"/>
    <p:sldId id="268" r:id="rId11"/>
    <p:sldId id="265" r:id="rId12"/>
    <p:sldId id="266" r:id="rId13"/>
    <p:sldId id="274" r:id="rId14"/>
    <p:sldId id="270" r:id="rId15"/>
    <p:sldId id="271" r:id="rId16"/>
    <p:sldId id="272"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31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4B2AB4-F1E7-47E0-93D1-AE4574A33EA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AC076682-10B3-4249-B249-34E24636E4E0}">
      <dgm:prSet phldrT="[Text]" custT="1"/>
      <dgm:spPr/>
      <dgm:t>
        <a:bodyPr/>
        <a:lstStyle/>
        <a:p>
          <a:r>
            <a:rPr lang="en-US" sz="1800" dirty="0"/>
            <a:t>Milestone</a:t>
          </a:r>
        </a:p>
      </dgm:t>
    </dgm:pt>
    <dgm:pt modelId="{A2D71744-7230-4C6E-9B2C-6BC3CDBB06D6}" type="parTrans" cxnId="{2AEFBD83-0B4B-4ECC-9634-EAD49C3C7116}">
      <dgm:prSet/>
      <dgm:spPr/>
      <dgm:t>
        <a:bodyPr/>
        <a:lstStyle/>
        <a:p>
          <a:endParaRPr lang="en-US"/>
        </a:p>
      </dgm:t>
    </dgm:pt>
    <dgm:pt modelId="{85A5BCC0-1203-4F84-A939-4FE1696F21CA}" type="sibTrans" cxnId="{2AEFBD83-0B4B-4ECC-9634-EAD49C3C7116}">
      <dgm:prSet/>
      <dgm:spPr/>
      <dgm:t>
        <a:bodyPr/>
        <a:lstStyle/>
        <a:p>
          <a:endParaRPr lang="en-US"/>
        </a:p>
      </dgm:t>
    </dgm:pt>
    <dgm:pt modelId="{382B8F9E-41DD-4990-802D-126E2AEECAA4}">
      <dgm:prSet phldrT="[Text]" custT="1"/>
      <dgm:spPr/>
      <dgm:t>
        <a:bodyPr/>
        <a:lstStyle/>
        <a:p>
          <a:r>
            <a:rPr lang="en-US" sz="1800" dirty="0"/>
            <a:t>SFY 2014 first full year (6/30/2014)</a:t>
          </a:r>
        </a:p>
      </dgm:t>
    </dgm:pt>
    <dgm:pt modelId="{86986F4C-2C0E-4FD6-BCFE-A25A2542D586}" type="parTrans" cxnId="{DA449F68-6FAB-4112-BAF5-F47F226E620A}">
      <dgm:prSet/>
      <dgm:spPr/>
      <dgm:t>
        <a:bodyPr/>
        <a:lstStyle/>
        <a:p>
          <a:endParaRPr lang="en-US"/>
        </a:p>
      </dgm:t>
    </dgm:pt>
    <dgm:pt modelId="{AE8E425C-7A18-4DD7-8328-E84EC3DCEFF6}" type="sibTrans" cxnId="{DA449F68-6FAB-4112-BAF5-F47F226E620A}">
      <dgm:prSet/>
      <dgm:spPr/>
      <dgm:t>
        <a:bodyPr/>
        <a:lstStyle/>
        <a:p>
          <a:endParaRPr lang="en-US"/>
        </a:p>
      </dgm:t>
    </dgm:pt>
    <dgm:pt modelId="{2C3095BD-1CA2-41CE-9369-8C96303EAE7D}">
      <dgm:prSet phldrT="[Text]" custT="1"/>
      <dgm:spPr/>
      <dgm:t>
        <a:bodyPr/>
        <a:lstStyle/>
        <a:p>
          <a:r>
            <a:rPr lang="en-US" sz="1800" dirty="0"/>
            <a:t>Hybrid</a:t>
          </a:r>
        </a:p>
      </dgm:t>
    </dgm:pt>
    <dgm:pt modelId="{3455C430-728C-4599-A76B-705EDB7BE39C}" type="parTrans" cxnId="{9CDED2BE-5BC3-4C7C-A1FC-50DFE136D393}">
      <dgm:prSet/>
      <dgm:spPr/>
      <dgm:t>
        <a:bodyPr/>
        <a:lstStyle/>
        <a:p>
          <a:endParaRPr lang="en-US"/>
        </a:p>
      </dgm:t>
    </dgm:pt>
    <dgm:pt modelId="{C3D207F9-3D28-4D7E-850A-41CBD6F9D502}" type="sibTrans" cxnId="{9CDED2BE-5BC3-4C7C-A1FC-50DFE136D393}">
      <dgm:prSet/>
      <dgm:spPr/>
      <dgm:t>
        <a:bodyPr/>
        <a:lstStyle/>
        <a:p>
          <a:endParaRPr lang="en-US"/>
        </a:p>
      </dgm:t>
    </dgm:pt>
    <dgm:pt modelId="{90C8EA6C-B907-4369-AE2B-95C80F75E14E}">
      <dgm:prSet phldrT="[Text]" custT="1"/>
      <dgm:spPr/>
      <dgm:t>
        <a:bodyPr/>
        <a:lstStyle/>
        <a:p>
          <a:r>
            <a:rPr lang="en-US" sz="1800" dirty="0"/>
            <a:t>Rolled out 10/1/2016</a:t>
          </a:r>
        </a:p>
      </dgm:t>
    </dgm:pt>
    <dgm:pt modelId="{3DD5B441-E275-44F7-A4E7-B65E511164E7}" type="parTrans" cxnId="{83025FBD-F9E1-4AED-B684-485FA5381559}">
      <dgm:prSet/>
      <dgm:spPr/>
      <dgm:t>
        <a:bodyPr/>
        <a:lstStyle/>
        <a:p>
          <a:endParaRPr lang="en-US"/>
        </a:p>
      </dgm:t>
    </dgm:pt>
    <dgm:pt modelId="{F50D467E-956D-44CC-97F0-2FE0B649CA6E}" type="sibTrans" cxnId="{83025FBD-F9E1-4AED-B684-485FA5381559}">
      <dgm:prSet/>
      <dgm:spPr/>
      <dgm:t>
        <a:bodyPr/>
        <a:lstStyle/>
        <a:p>
          <a:endParaRPr lang="en-US"/>
        </a:p>
      </dgm:t>
    </dgm:pt>
    <dgm:pt modelId="{F6E15307-BFEA-44D3-9536-66879D4C7B66}">
      <dgm:prSet phldrT="[Text]" custT="1"/>
      <dgm:spPr/>
      <dgm:t>
        <a:bodyPr/>
        <a:lstStyle/>
        <a:p>
          <a:r>
            <a:rPr lang="en-US" sz="1800" dirty="0"/>
            <a:t>Revised/updated 2/14/2017</a:t>
          </a:r>
        </a:p>
      </dgm:t>
    </dgm:pt>
    <dgm:pt modelId="{6E1E65DE-D575-468B-9A2E-BDB8A744624D}" type="parTrans" cxnId="{D2432352-F710-4D09-BB33-CAE06D23FCAE}">
      <dgm:prSet/>
      <dgm:spPr/>
      <dgm:t>
        <a:bodyPr/>
        <a:lstStyle/>
        <a:p>
          <a:endParaRPr lang="en-US"/>
        </a:p>
      </dgm:t>
    </dgm:pt>
    <dgm:pt modelId="{1AD19101-3140-425B-9C2D-817FB5434B3C}" type="sibTrans" cxnId="{D2432352-F710-4D09-BB33-CAE06D23FCAE}">
      <dgm:prSet/>
      <dgm:spPr/>
      <dgm:t>
        <a:bodyPr/>
        <a:lstStyle/>
        <a:p>
          <a:endParaRPr lang="en-US"/>
        </a:p>
      </dgm:t>
    </dgm:pt>
    <dgm:pt modelId="{094349AA-F3C6-424A-9F45-F9D8BCB5AE51}">
      <dgm:prSet phldrT="[Text]" custT="1"/>
      <dgm:spPr/>
      <dgm:t>
        <a:bodyPr/>
        <a:lstStyle/>
        <a:p>
          <a:r>
            <a:rPr lang="en-US" sz="1800" dirty="0"/>
            <a:t>JDVRTAC</a:t>
          </a:r>
        </a:p>
      </dgm:t>
    </dgm:pt>
    <dgm:pt modelId="{47A56936-225D-4D4A-87EF-86FF203FAE75}" type="parTrans" cxnId="{0C81C4A6-CDE3-4BC2-A129-40955D6BE94A}">
      <dgm:prSet/>
      <dgm:spPr/>
      <dgm:t>
        <a:bodyPr/>
        <a:lstStyle/>
        <a:p>
          <a:endParaRPr lang="en-US"/>
        </a:p>
      </dgm:t>
    </dgm:pt>
    <dgm:pt modelId="{4F847825-03BB-46E9-BF7C-0E3AACC22245}" type="sibTrans" cxnId="{0C81C4A6-CDE3-4BC2-A129-40955D6BE94A}">
      <dgm:prSet/>
      <dgm:spPr/>
      <dgm:t>
        <a:bodyPr/>
        <a:lstStyle/>
        <a:p>
          <a:endParaRPr lang="en-US"/>
        </a:p>
      </dgm:t>
    </dgm:pt>
    <dgm:pt modelId="{D892BA0B-B80B-4FEE-B963-A91A742558F6}">
      <dgm:prSet phldrT="[Text]" custT="1"/>
      <dgm:spPr/>
      <dgm:t>
        <a:bodyPr/>
        <a:lstStyle/>
        <a:p>
          <a:r>
            <a:rPr lang="en-US" sz="1800" dirty="0"/>
            <a:t>First site visit June 2016</a:t>
          </a:r>
        </a:p>
      </dgm:t>
    </dgm:pt>
    <dgm:pt modelId="{D0F1B989-C730-40D4-9975-39690C840CA0}" type="parTrans" cxnId="{0940B189-28FC-4F68-85C2-BCD7CFC29097}">
      <dgm:prSet/>
      <dgm:spPr/>
      <dgm:t>
        <a:bodyPr/>
        <a:lstStyle/>
        <a:p>
          <a:endParaRPr lang="en-US"/>
        </a:p>
      </dgm:t>
    </dgm:pt>
    <dgm:pt modelId="{4A7D6A6F-A571-4C65-AE85-8007C6B7E7B7}" type="sibTrans" cxnId="{0940B189-28FC-4F68-85C2-BCD7CFC29097}">
      <dgm:prSet/>
      <dgm:spPr/>
      <dgm:t>
        <a:bodyPr/>
        <a:lstStyle/>
        <a:p>
          <a:endParaRPr lang="en-US"/>
        </a:p>
      </dgm:t>
    </dgm:pt>
    <dgm:pt modelId="{541C12D8-9218-4AC6-8F95-0F86E6A4C65E}">
      <dgm:prSet custT="1"/>
      <dgm:spPr/>
      <dgm:t>
        <a:bodyPr/>
        <a:lstStyle/>
        <a:p>
          <a:r>
            <a:rPr lang="en-US" sz="1800" dirty="0"/>
            <a:t>RFP</a:t>
          </a:r>
        </a:p>
      </dgm:t>
    </dgm:pt>
    <dgm:pt modelId="{D884B193-9F65-46E7-B2F2-B3A35C9A63F5}" type="parTrans" cxnId="{DD3B3D79-0593-42B9-ABDF-E5758CD1351B}">
      <dgm:prSet/>
      <dgm:spPr/>
      <dgm:t>
        <a:bodyPr/>
        <a:lstStyle/>
        <a:p>
          <a:endParaRPr lang="en-US"/>
        </a:p>
      </dgm:t>
    </dgm:pt>
    <dgm:pt modelId="{92A34B25-DF5A-45A7-BBB4-EBEA7AC383F5}" type="sibTrans" cxnId="{DD3B3D79-0593-42B9-ABDF-E5758CD1351B}">
      <dgm:prSet/>
      <dgm:spPr/>
      <dgm:t>
        <a:bodyPr/>
        <a:lstStyle/>
        <a:p>
          <a:endParaRPr lang="en-US"/>
        </a:p>
      </dgm:t>
    </dgm:pt>
    <dgm:pt modelId="{531C07C4-8134-46EC-809B-2E1C9F2CDC45}">
      <dgm:prSet custT="1"/>
      <dgm:spPr/>
      <dgm:t>
        <a:bodyPr/>
        <a:lstStyle/>
        <a:p>
          <a:r>
            <a:rPr lang="en-US" sz="1800" dirty="0"/>
            <a:t>Due out “late summer” </a:t>
          </a:r>
        </a:p>
      </dgm:t>
    </dgm:pt>
    <dgm:pt modelId="{310BD3F8-6F8E-4368-9103-17A14C8EABAA}" type="parTrans" cxnId="{06038323-E549-4FCA-989C-1CD34F0C9B44}">
      <dgm:prSet/>
      <dgm:spPr/>
      <dgm:t>
        <a:bodyPr/>
        <a:lstStyle/>
        <a:p>
          <a:endParaRPr lang="en-US"/>
        </a:p>
      </dgm:t>
    </dgm:pt>
    <dgm:pt modelId="{7A3492AF-5D74-4BFB-9DEE-66353A1A2617}" type="sibTrans" cxnId="{06038323-E549-4FCA-989C-1CD34F0C9B44}">
      <dgm:prSet/>
      <dgm:spPr/>
      <dgm:t>
        <a:bodyPr/>
        <a:lstStyle/>
        <a:p>
          <a:endParaRPr lang="en-US"/>
        </a:p>
      </dgm:t>
    </dgm:pt>
    <dgm:pt modelId="{8DA2B111-3229-43E5-8B4A-2D7700D791C7}">
      <dgm:prSet custT="1"/>
      <dgm:spPr/>
      <dgm:t>
        <a:bodyPr/>
        <a:lstStyle/>
        <a:p>
          <a:r>
            <a:rPr lang="en-US" sz="1800" dirty="0"/>
            <a:t>RFP process 2-4 months</a:t>
          </a:r>
        </a:p>
      </dgm:t>
    </dgm:pt>
    <dgm:pt modelId="{D169B803-B58A-4B6E-887E-9D79C4B5A2BB}" type="parTrans" cxnId="{60E0D158-204F-4BAB-9D1E-849D0B9602F8}">
      <dgm:prSet/>
      <dgm:spPr/>
      <dgm:t>
        <a:bodyPr/>
        <a:lstStyle/>
        <a:p>
          <a:endParaRPr lang="en-US"/>
        </a:p>
      </dgm:t>
    </dgm:pt>
    <dgm:pt modelId="{B59572BA-EB77-468E-967D-A5F9BD62816F}" type="sibTrans" cxnId="{60E0D158-204F-4BAB-9D1E-849D0B9602F8}">
      <dgm:prSet/>
      <dgm:spPr/>
      <dgm:t>
        <a:bodyPr/>
        <a:lstStyle/>
        <a:p>
          <a:endParaRPr lang="en-US"/>
        </a:p>
      </dgm:t>
    </dgm:pt>
    <dgm:pt modelId="{4CF0F9F5-266D-497E-9B7F-7D6E3BDAB70C}" type="pres">
      <dgm:prSet presAssocID="{974B2AB4-F1E7-47E0-93D1-AE4574A33EAF}" presName="Name0" presStyleCnt="0">
        <dgm:presLayoutVars>
          <dgm:dir/>
          <dgm:animLvl val="lvl"/>
          <dgm:resizeHandles val="exact"/>
        </dgm:presLayoutVars>
      </dgm:prSet>
      <dgm:spPr/>
    </dgm:pt>
    <dgm:pt modelId="{3BB5B23E-CDE4-4FF7-A074-C34CD64E564E}" type="pres">
      <dgm:prSet presAssocID="{AC076682-10B3-4249-B249-34E24636E4E0}" presName="composite" presStyleCnt="0"/>
      <dgm:spPr/>
    </dgm:pt>
    <dgm:pt modelId="{374BF5EE-78C8-4884-A9ED-6AADF028EF52}" type="pres">
      <dgm:prSet presAssocID="{AC076682-10B3-4249-B249-34E24636E4E0}" presName="parTx" presStyleLbl="alignNode1" presStyleIdx="0" presStyleCnt="4" custLinFactNeighborX="1016" custLinFactNeighborY="6480">
        <dgm:presLayoutVars>
          <dgm:chMax val="0"/>
          <dgm:chPref val="0"/>
          <dgm:bulletEnabled val="1"/>
        </dgm:presLayoutVars>
      </dgm:prSet>
      <dgm:spPr/>
    </dgm:pt>
    <dgm:pt modelId="{3BE35A61-7A13-499D-8D6E-191AF16F28C8}" type="pres">
      <dgm:prSet presAssocID="{AC076682-10B3-4249-B249-34E24636E4E0}" presName="desTx" presStyleLbl="alignAccFollowNode1" presStyleIdx="0" presStyleCnt="4" custLinFactNeighborY="-889">
        <dgm:presLayoutVars>
          <dgm:bulletEnabled val="1"/>
        </dgm:presLayoutVars>
      </dgm:prSet>
      <dgm:spPr/>
    </dgm:pt>
    <dgm:pt modelId="{E551952E-1C1D-4850-A91D-4B73D923D254}" type="pres">
      <dgm:prSet presAssocID="{85A5BCC0-1203-4F84-A939-4FE1696F21CA}" presName="space" presStyleCnt="0"/>
      <dgm:spPr/>
    </dgm:pt>
    <dgm:pt modelId="{D663F1ED-3FD6-433F-B35F-C8FF102323A6}" type="pres">
      <dgm:prSet presAssocID="{2C3095BD-1CA2-41CE-9369-8C96303EAE7D}" presName="composite" presStyleCnt="0"/>
      <dgm:spPr/>
    </dgm:pt>
    <dgm:pt modelId="{3599BB88-9610-4284-B38A-A12B933D8670}" type="pres">
      <dgm:prSet presAssocID="{2C3095BD-1CA2-41CE-9369-8C96303EAE7D}" presName="parTx" presStyleLbl="alignNode1" presStyleIdx="1" presStyleCnt="4" custLinFactX="13550" custLinFactNeighborX="100000" custLinFactNeighborY="2624">
        <dgm:presLayoutVars>
          <dgm:chMax val="0"/>
          <dgm:chPref val="0"/>
          <dgm:bulletEnabled val="1"/>
        </dgm:presLayoutVars>
      </dgm:prSet>
      <dgm:spPr/>
    </dgm:pt>
    <dgm:pt modelId="{226E64D1-FDBF-4F50-9C85-8A93DC067140}" type="pres">
      <dgm:prSet presAssocID="{2C3095BD-1CA2-41CE-9369-8C96303EAE7D}" presName="desTx" presStyleLbl="alignAccFollowNode1" presStyleIdx="1" presStyleCnt="4" custLinFactX="14454" custLinFactNeighborX="100000" custLinFactNeighborY="0">
        <dgm:presLayoutVars>
          <dgm:bulletEnabled val="1"/>
        </dgm:presLayoutVars>
      </dgm:prSet>
      <dgm:spPr/>
    </dgm:pt>
    <dgm:pt modelId="{707FB54A-5936-4967-9E58-D9FB2090743B}" type="pres">
      <dgm:prSet presAssocID="{C3D207F9-3D28-4D7E-850A-41CBD6F9D502}" presName="space" presStyleCnt="0"/>
      <dgm:spPr/>
    </dgm:pt>
    <dgm:pt modelId="{FD69457A-3733-41FB-8345-649B041D828E}" type="pres">
      <dgm:prSet presAssocID="{094349AA-F3C6-424A-9F45-F9D8BCB5AE51}" presName="composite" presStyleCnt="0"/>
      <dgm:spPr/>
    </dgm:pt>
    <dgm:pt modelId="{4AC52987-922B-4140-90AF-F748B8FB185A}" type="pres">
      <dgm:prSet presAssocID="{094349AA-F3C6-424A-9F45-F9D8BCB5AE51}" presName="parTx" presStyleLbl="alignNode1" presStyleIdx="2" presStyleCnt="4" custLinFactX="-14002" custLinFactNeighborX="-100000" custLinFactNeighborY="5248">
        <dgm:presLayoutVars>
          <dgm:chMax val="0"/>
          <dgm:chPref val="0"/>
          <dgm:bulletEnabled val="1"/>
        </dgm:presLayoutVars>
      </dgm:prSet>
      <dgm:spPr/>
    </dgm:pt>
    <dgm:pt modelId="{180F84CD-C9CD-404D-9292-CBAA8429963E}" type="pres">
      <dgm:prSet presAssocID="{094349AA-F3C6-424A-9F45-F9D8BCB5AE51}" presName="desTx" presStyleLbl="alignAccFollowNode1" presStyleIdx="2" presStyleCnt="4" custLinFactX="-13898" custLinFactNeighborX="-100000" custLinFactNeighborY="2724">
        <dgm:presLayoutVars>
          <dgm:bulletEnabled val="1"/>
        </dgm:presLayoutVars>
      </dgm:prSet>
      <dgm:spPr/>
    </dgm:pt>
    <dgm:pt modelId="{442393AF-EE0D-4F0D-8628-0AFC578FC34B}" type="pres">
      <dgm:prSet presAssocID="{4F847825-03BB-46E9-BF7C-0E3AACC22245}" presName="space" presStyleCnt="0"/>
      <dgm:spPr/>
    </dgm:pt>
    <dgm:pt modelId="{F28CCDD9-A03B-469D-9891-B58B89DD8C1A}" type="pres">
      <dgm:prSet presAssocID="{541C12D8-9218-4AC6-8F95-0F86E6A4C65E}" presName="composite" presStyleCnt="0"/>
      <dgm:spPr/>
    </dgm:pt>
    <dgm:pt modelId="{7C3D4FBA-4225-47B8-B048-69AE8D2E1431}" type="pres">
      <dgm:prSet presAssocID="{541C12D8-9218-4AC6-8F95-0F86E6A4C65E}" presName="parTx" presStyleLbl="alignNode1" presStyleIdx="3" presStyleCnt="4">
        <dgm:presLayoutVars>
          <dgm:chMax val="0"/>
          <dgm:chPref val="0"/>
          <dgm:bulletEnabled val="1"/>
        </dgm:presLayoutVars>
      </dgm:prSet>
      <dgm:spPr/>
    </dgm:pt>
    <dgm:pt modelId="{A2B1EE7D-4864-4547-9610-6D42273D37A2}" type="pres">
      <dgm:prSet presAssocID="{541C12D8-9218-4AC6-8F95-0F86E6A4C65E}" presName="desTx" presStyleLbl="alignAccFollowNode1" presStyleIdx="3" presStyleCnt="4">
        <dgm:presLayoutVars>
          <dgm:bulletEnabled val="1"/>
        </dgm:presLayoutVars>
      </dgm:prSet>
      <dgm:spPr/>
    </dgm:pt>
  </dgm:ptLst>
  <dgm:cxnLst>
    <dgm:cxn modelId="{A07B6111-54B0-43AB-A1AA-60A8EFC2728F}" type="presOf" srcId="{382B8F9E-41DD-4990-802D-126E2AEECAA4}" destId="{3BE35A61-7A13-499D-8D6E-191AF16F28C8}" srcOrd="0" destOrd="0" presId="urn:microsoft.com/office/officeart/2005/8/layout/hList1"/>
    <dgm:cxn modelId="{9B226313-6BEB-4623-90DC-3C371FD0CB9D}" type="presOf" srcId="{90C8EA6C-B907-4369-AE2B-95C80F75E14E}" destId="{226E64D1-FDBF-4F50-9C85-8A93DC067140}" srcOrd="0" destOrd="0" presId="urn:microsoft.com/office/officeart/2005/8/layout/hList1"/>
    <dgm:cxn modelId="{89BD961D-F530-4548-82F2-852CAE406191}" type="presOf" srcId="{D892BA0B-B80B-4FEE-B963-A91A742558F6}" destId="{180F84CD-C9CD-404D-9292-CBAA8429963E}" srcOrd="0" destOrd="0" presId="urn:microsoft.com/office/officeart/2005/8/layout/hList1"/>
    <dgm:cxn modelId="{06038323-E549-4FCA-989C-1CD34F0C9B44}" srcId="{541C12D8-9218-4AC6-8F95-0F86E6A4C65E}" destId="{531C07C4-8134-46EC-809B-2E1C9F2CDC45}" srcOrd="0" destOrd="0" parTransId="{310BD3F8-6F8E-4368-9103-17A14C8EABAA}" sibTransId="{7A3492AF-5D74-4BFB-9DEE-66353A1A2617}"/>
    <dgm:cxn modelId="{25A39D27-971F-42A9-8761-D10C7ACDE468}" type="presOf" srcId="{094349AA-F3C6-424A-9F45-F9D8BCB5AE51}" destId="{4AC52987-922B-4140-90AF-F748B8FB185A}" srcOrd="0" destOrd="0" presId="urn:microsoft.com/office/officeart/2005/8/layout/hList1"/>
    <dgm:cxn modelId="{922FBF3F-C3AB-4DE2-973C-E05036D152DF}" type="presOf" srcId="{8DA2B111-3229-43E5-8B4A-2D7700D791C7}" destId="{A2B1EE7D-4864-4547-9610-6D42273D37A2}" srcOrd="0" destOrd="1" presId="urn:microsoft.com/office/officeart/2005/8/layout/hList1"/>
    <dgm:cxn modelId="{DA449F68-6FAB-4112-BAF5-F47F226E620A}" srcId="{AC076682-10B3-4249-B249-34E24636E4E0}" destId="{382B8F9E-41DD-4990-802D-126E2AEECAA4}" srcOrd="0" destOrd="0" parTransId="{86986F4C-2C0E-4FD6-BCFE-A25A2542D586}" sibTransId="{AE8E425C-7A18-4DD7-8328-E84EC3DCEFF6}"/>
    <dgm:cxn modelId="{FB290569-6B26-42B6-96E4-14DC01BE2634}" type="presOf" srcId="{974B2AB4-F1E7-47E0-93D1-AE4574A33EAF}" destId="{4CF0F9F5-266D-497E-9B7F-7D6E3BDAB70C}" srcOrd="0" destOrd="0" presId="urn:microsoft.com/office/officeart/2005/8/layout/hList1"/>
    <dgm:cxn modelId="{D2432352-F710-4D09-BB33-CAE06D23FCAE}" srcId="{2C3095BD-1CA2-41CE-9369-8C96303EAE7D}" destId="{F6E15307-BFEA-44D3-9536-66879D4C7B66}" srcOrd="1" destOrd="0" parTransId="{6E1E65DE-D575-468B-9A2E-BDB8A744624D}" sibTransId="{1AD19101-3140-425B-9C2D-817FB5434B3C}"/>
    <dgm:cxn modelId="{60E0D158-204F-4BAB-9D1E-849D0B9602F8}" srcId="{541C12D8-9218-4AC6-8F95-0F86E6A4C65E}" destId="{8DA2B111-3229-43E5-8B4A-2D7700D791C7}" srcOrd="1" destOrd="0" parTransId="{D169B803-B58A-4B6E-887E-9D79C4B5A2BB}" sibTransId="{B59572BA-EB77-468E-967D-A5F9BD62816F}"/>
    <dgm:cxn modelId="{DD3B3D79-0593-42B9-ABDF-E5758CD1351B}" srcId="{974B2AB4-F1E7-47E0-93D1-AE4574A33EAF}" destId="{541C12D8-9218-4AC6-8F95-0F86E6A4C65E}" srcOrd="3" destOrd="0" parTransId="{D884B193-9F65-46E7-B2F2-B3A35C9A63F5}" sibTransId="{92A34B25-DF5A-45A7-BBB4-EBEA7AC383F5}"/>
    <dgm:cxn modelId="{2AEFBD83-0B4B-4ECC-9634-EAD49C3C7116}" srcId="{974B2AB4-F1E7-47E0-93D1-AE4574A33EAF}" destId="{AC076682-10B3-4249-B249-34E24636E4E0}" srcOrd="0" destOrd="0" parTransId="{A2D71744-7230-4C6E-9B2C-6BC3CDBB06D6}" sibTransId="{85A5BCC0-1203-4F84-A939-4FE1696F21CA}"/>
    <dgm:cxn modelId="{0940B189-28FC-4F68-85C2-BCD7CFC29097}" srcId="{094349AA-F3C6-424A-9F45-F9D8BCB5AE51}" destId="{D892BA0B-B80B-4FEE-B963-A91A742558F6}" srcOrd="0" destOrd="0" parTransId="{D0F1B989-C730-40D4-9975-39690C840CA0}" sibTransId="{4A7D6A6F-A571-4C65-AE85-8007C6B7E7B7}"/>
    <dgm:cxn modelId="{173EEFA2-4C84-4EDC-ADA6-2142F42136AE}" type="presOf" srcId="{2C3095BD-1CA2-41CE-9369-8C96303EAE7D}" destId="{3599BB88-9610-4284-B38A-A12B933D8670}" srcOrd="0" destOrd="0" presId="urn:microsoft.com/office/officeart/2005/8/layout/hList1"/>
    <dgm:cxn modelId="{0C81C4A6-CDE3-4BC2-A129-40955D6BE94A}" srcId="{974B2AB4-F1E7-47E0-93D1-AE4574A33EAF}" destId="{094349AA-F3C6-424A-9F45-F9D8BCB5AE51}" srcOrd="2" destOrd="0" parTransId="{47A56936-225D-4D4A-87EF-86FF203FAE75}" sibTransId="{4F847825-03BB-46E9-BF7C-0E3AACC22245}"/>
    <dgm:cxn modelId="{70B0B5A7-B0F4-41B1-BA3B-3E608F49E189}" type="presOf" srcId="{F6E15307-BFEA-44D3-9536-66879D4C7B66}" destId="{226E64D1-FDBF-4F50-9C85-8A93DC067140}" srcOrd="0" destOrd="1" presId="urn:microsoft.com/office/officeart/2005/8/layout/hList1"/>
    <dgm:cxn modelId="{83025FBD-F9E1-4AED-B684-485FA5381559}" srcId="{2C3095BD-1CA2-41CE-9369-8C96303EAE7D}" destId="{90C8EA6C-B907-4369-AE2B-95C80F75E14E}" srcOrd="0" destOrd="0" parTransId="{3DD5B441-E275-44F7-A4E7-B65E511164E7}" sibTransId="{F50D467E-956D-44CC-97F0-2FE0B649CA6E}"/>
    <dgm:cxn modelId="{9CDED2BE-5BC3-4C7C-A1FC-50DFE136D393}" srcId="{974B2AB4-F1E7-47E0-93D1-AE4574A33EAF}" destId="{2C3095BD-1CA2-41CE-9369-8C96303EAE7D}" srcOrd="1" destOrd="0" parTransId="{3455C430-728C-4599-A76B-705EDB7BE39C}" sibTransId="{C3D207F9-3D28-4D7E-850A-41CBD6F9D502}"/>
    <dgm:cxn modelId="{2F646EDE-88A8-4EAD-935B-671F96B49F59}" type="presOf" srcId="{541C12D8-9218-4AC6-8F95-0F86E6A4C65E}" destId="{7C3D4FBA-4225-47B8-B048-69AE8D2E1431}" srcOrd="0" destOrd="0" presId="urn:microsoft.com/office/officeart/2005/8/layout/hList1"/>
    <dgm:cxn modelId="{447D0CEF-4D1B-476E-9738-8303DEA1F4BE}" type="presOf" srcId="{AC076682-10B3-4249-B249-34E24636E4E0}" destId="{374BF5EE-78C8-4884-A9ED-6AADF028EF52}" srcOrd="0" destOrd="0" presId="urn:microsoft.com/office/officeart/2005/8/layout/hList1"/>
    <dgm:cxn modelId="{F0B498F5-E614-40CC-81C2-B9FB6FE68954}" type="presOf" srcId="{531C07C4-8134-46EC-809B-2E1C9F2CDC45}" destId="{A2B1EE7D-4864-4547-9610-6D42273D37A2}" srcOrd="0" destOrd="0" presId="urn:microsoft.com/office/officeart/2005/8/layout/hList1"/>
    <dgm:cxn modelId="{747D4415-FDFD-4B43-B382-4722CF4E6EF3}" type="presParOf" srcId="{4CF0F9F5-266D-497E-9B7F-7D6E3BDAB70C}" destId="{3BB5B23E-CDE4-4FF7-A074-C34CD64E564E}" srcOrd="0" destOrd="0" presId="urn:microsoft.com/office/officeart/2005/8/layout/hList1"/>
    <dgm:cxn modelId="{F41CF14E-C25C-43B5-9664-6053DA1EFFD6}" type="presParOf" srcId="{3BB5B23E-CDE4-4FF7-A074-C34CD64E564E}" destId="{374BF5EE-78C8-4884-A9ED-6AADF028EF52}" srcOrd="0" destOrd="0" presId="urn:microsoft.com/office/officeart/2005/8/layout/hList1"/>
    <dgm:cxn modelId="{5139CF31-E72B-4085-ACCB-37B767DAF149}" type="presParOf" srcId="{3BB5B23E-CDE4-4FF7-A074-C34CD64E564E}" destId="{3BE35A61-7A13-499D-8D6E-191AF16F28C8}" srcOrd="1" destOrd="0" presId="urn:microsoft.com/office/officeart/2005/8/layout/hList1"/>
    <dgm:cxn modelId="{86D78FEA-15DB-4B4A-B7E8-54130DEB8EA1}" type="presParOf" srcId="{4CF0F9F5-266D-497E-9B7F-7D6E3BDAB70C}" destId="{E551952E-1C1D-4850-A91D-4B73D923D254}" srcOrd="1" destOrd="0" presId="urn:microsoft.com/office/officeart/2005/8/layout/hList1"/>
    <dgm:cxn modelId="{92BC964E-A6B3-4DC2-A8C4-CC69884DB9B1}" type="presParOf" srcId="{4CF0F9F5-266D-497E-9B7F-7D6E3BDAB70C}" destId="{D663F1ED-3FD6-433F-B35F-C8FF102323A6}" srcOrd="2" destOrd="0" presId="urn:microsoft.com/office/officeart/2005/8/layout/hList1"/>
    <dgm:cxn modelId="{048A9418-F406-45E4-BD19-6ED9EBD1E749}" type="presParOf" srcId="{D663F1ED-3FD6-433F-B35F-C8FF102323A6}" destId="{3599BB88-9610-4284-B38A-A12B933D8670}" srcOrd="0" destOrd="0" presId="urn:microsoft.com/office/officeart/2005/8/layout/hList1"/>
    <dgm:cxn modelId="{D921D81B-20F6-4096-ADAC-486E047BA0E5}" type="presParOf" srcId="{D663F1ED-3FD6-433F-B35F-C8FF102323A6}" destId="{226E64D1-FDBF-4F50-9C85-8A93DC067140}" srcOrd="1" destOrd="0" presId="urn:microsoft.com/office/officeart/2005/8/layout/hList1"/>
    <dgm:cxn modelId="{43BE62C4-BA40-4B18-845F-015CFE1CD70A}" type="presParOf" srcId="{4CF0F9F5-266D-497E-9B7F-7D6E3BDAB70C}" destId="{707FB54A-5936-4967-9E58-D9FB2090743B}" srcOrd="3" destOrd="0" presId="urn:microsoft.com/office/officeart/2005/8/layout/hList1"/>
    <dgm:cxn modelId="{A2C67ED6-7D3B-4D1C-8DE2-AAC71C1BAA7A}" type="presParOf" srcId="{4CF0F9F5-266D-497E-9B7F-7D6E3BDAB70C}" destId="{FD69457A-3733-41FB-8345-649B041D828E}" srcOrd="4" destOrd="0" presId="urn:microsoft.com/office/officeart/2005/8/layout/hList1"/>
    <dgm:cxn modelId="{75A03362-FE04-487B-A305-9A02930EF9A3}" type="presParOf" srcId="{FD69457A-3733-41FB-8345-649B041D828E}" destId="{4AC52987-922B-4140-90AF-F748B8FB185A}" srcOrd="0" destOrd="0" presId="urn:microsoft.com/office/officeart/2005/8/layout/hList1"/>
    <dgm:cxn modelId="{D76DC883-DEED-4C5C-B774-1869D106F964}" type="presParOf" srcId="{FD69457A-3733-41FB-8345-649B041D828E}" destId="{180F84CD-C9CD-404D-9292-CBAA8429963E}" srcOrd="1" destOrd="0" presId="urn:microsoft.com/office/officeart/2005/8/layout/hList1"/>
    <dgm:cxn modelId="{B8158946-A2A9-47D0-B642-B0E664E14D36}" type="presParOf" srcId="{4CF0F9F5-266D-497E-9B7F-7D6E3BDAB70C}" destId="{442393AF-EE0D-4F0D-8628-0AFC578FC34B}" srcOrd="5" destOrd="0" presId="urn:microsoft.com/office/officeart/2005/8/layout/hList1"/>
    <dgm:cxn modelId="{8ADA90EA-18F3-4F94-B19F-AB88382E03BE}" type="presParOf" srcId="{4CF0F9F5-266D-497E-9B7F-7D6E3BDAB70C}" destId="{F28CCDD9-A03B-469D-9891-B58B89DD8C1A}" srcOrd="6" destOrd="0" presId="urn:microsoft.com/office/officeart/2005/8/layout/hList1"/>
    <dgm:cxn modelId="{E6F5C9A7-4E15-471D-8DE4-ABCA0BF5A021}" type="presParOf" srcId="{F28CCDD9-A03B-469D-9891-B58B89DD8C1A}" destId="{7C3D4FBA-4225-47B8-B048-69AE8D2E1431}" srcOrd="0" destOrd="0" presId="urn:microsoft.com/office/officeart/2005/8/layout/hList1"/>
    <dgm:cxn modelId="{E494AAD1-483F-4D72-9D68-CBE2EE5500BA}" type="presParOf" srcId="{F28CCDD9-A03B-469D-9891-B58B89DD8C1A}" destId="{A2B1EE7D-4864-4547-9610-6D42273D37A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BF5EE-78C8-4884-A9ED-6AADF028EF52}">
      <dsp:nvSpPr>
        <dsp:cNvPr id="0" name=""/>
        <dsp:cNvSpPr/>
      </dsp:nvSpPr>
      <dsp:spPr>
        <a:xfrm>
          <a:off x="29616" y="1783549"/>
          <a:ext cx="1833944" cy="402567"/>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Milestone</a:t>
          </a:r>
        </a:p>
      </dsp:txBody>
      <dsp:txXfrm>
        <a:off x="29616" y="1783549"/>
        <a:ext cx="1833944" cy="402567"/>
      </dsp:txXfrm>
    </dsp:sp>
    <dsp:sp modelId="{3BE35A61-7A13-499D-8D6E-191AF16F28C8}">
      <dsp:nvSpPr>
        <dsp:cNvPr id="0" name=""/>
        <dsp:cNvSpPr/>
      </dsp:nvSpPr>
      <dsp:spPr>
        <a:xfrm>
          <a:off x="10983" y="2146686"/>
          <a:ext cx="1833944" cy="1501171"/>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SFY 2014 first full year (6/30/2014)</a:t>
          </a:r>
        </a:p>
      </dsp:txBody>
      <dsp:txXfrm>
        <a:off x="10983" y="2146686"/>
        <a:ext cx="1833944" cy="1501171"/>
      </dsp:txXfrm>
    </dsp:sp>
    <dsp:sp modelId="{3599BB88-9610-4284-B38A-A12B933D8670}">
      <dsp:nvSpPr>
        <dsp:cNvPr id="0" name=""/>
        <dsp:cNvSpPr/>
      </dsp:nvSpPr>
      <dsp:spPr>
        <a:xfrm>
          <a:off x="4184123" y="1768026"/>
          <a:ext cx="1833944" cy="402567"/>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Hybrid</a:t>
          </a:r>
        </a:p>
      </dsp:txBody>
      <dsp:txXfrm>
        <a:off x="4184123" y="1768026"/>
        <a:ext cx="1833944" cy="402567"/>
      </dsp:txXfrm>
    </dsp:sp>
    <dsp:sp modelId="{226E64D1-FDBF-4F50-9C85-8A93DC067140}">
      <dsp:nvSpPr>
        <dsp:cNvPr id="0" name=""/>
        <dsp:cNvSpPr/>
      </dsp:nvSpPr>
      <dsp:spPr>
        <a:xfrm>
          <a:off x="4200702" y="2160031"/>
          <a:ext cx="1833944" cy="1501171"/>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Rolled out 10/1/2016</a:t>
          </a:r>
        </a:p>
        <a:p>
          <a:pPr marL="171450" lvl="1" indent="-171450" algn="l" defTabSz="800100">
            <a:lnSpc>
              <a:spcPct val="90000"/>
            </a:lnSpc>
            <a:spcBef>
              <a:spcPct val="0"/>
            </a:spcBef>
            <a:spcAft>
              <a:spcPct val="15000"/>
            </a:spcAft>
            <a:buChar char="•"/>
          </a:pPr>
          <a:r>
            <a:rPr lang="en-US" sz="1800" kern="1200" dirty="0"/>
            <a:t>Revised/updated 2/14/2017</a:t>
          </a:r>
        </a:p>
      </dsp:txBody>
      <dsp:txXfrm>
        <a:off x="4200702" y="2160031"/>
        <a:ext cx="1833944" cy="1501171"/>
      </dsp:txXfrm>
    </dsp:sp>
    <dsp:sp modelId="{4AC52987-922B-4140-90AF-F748B8FB185A}">
      <dsp:nvSpPr>
        <dsp:cNvPr id="0" name=""/>
        <dsp:cNvSpPr/>
      </dsp:nvSpPr>
      <dsp:spPr>
        <a:xfrm>
          <a:off x="2101643" y="1778590"/>
          <a:ext cx="1833944" cy="402567"/>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JDVRTAC</a:t>
          </a:r>
        </a:p>
      </dsp:txBody>
      <dsp:txXfrm>
        <a:off x="2101643" y="1778590"/>
        <a:ext cx="1833944" cy="402567"/>
      </dsp:txXfrm>
    </dsp:sp>
    <dsp:sp modelId="{180F84CD-C9CD-404D-9292-CBAA8429963E}">
      <dsp:nvSpPr>
        <dsp:cNvPr id="0" name=""/>
        <dsp:cNvSpPr/>
      </dsp:nvSpPr>
      <dsp:spPr>
        <a:xfrm>
          <a:off x="2103550" y="2200923"/>
          <a:ext cx="1833944" cy="1501171"/>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First site visit June 2016</a:t>
          </a:r>
        </a:p>
      </dsp:txBody>
      <dsp:txXfrm>
        <a:off x="2103550" y="2200923"/>
        <a:ext cx="1833944" cy="1501171"/>
      </dsp:txXfrm>
    </dsp:sp>
    <dsp:sp modelId="{7C3D4FBA-4225-47B8-B048-69AE8D2E1431}">
      <dsp:nvSpPr>
        <dsp:cNvPr id="0" name=""/>
        <dsp:cNvSpPr/>
      </dsp:nvSpPr>
      <dsp:spPr>
        <a:xfrm>
          <a:off x="6283072" y="1757463"/>
          <a:ext cx="1833944" cy="402567"/>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RFP</a:t>
          </a:r>
        </a:p>
      </dsp:txBody>
      <dsp:txXfrm>
        <a:off x="6283072" y="1757463"/>
        <a:ext cx="1833944" cy="402567"/>
      </dsp:txXfrm>
    </dsp:sp>
    <dsp:sp modelId="{A2B1EE7D-4864-4547-9610-6D42273D37A2}">
      <dsp:nvSpPr>
        <dsp:cNvPr id="0" name=""/>
        <dsp:cNvSpPr/>
      </dsp:nvSpPr>
      <dsp:spPr>
        <a:xfrm>
          <a:off x="6283072" y="2160031"/>
          <a:ext cx="1833944" cy="1501171"/>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Due out “late summer” </a:t>
          </a:r>
        </a:p>
        <a:p>
          <a:pPr marL="171450" lvl="1" indent="-171450" algn="l" defTabSz="800100">
            <a:lnSpc>
              <a:spcPct val="90000"/>
            </a:lnSpc>
            <a:spcBef>
              <a:spcPct val="0"/>
            </a:spcBef>
            <a:spcAft>
              <a:spcPct val="15000"/>
            </a:spcAft>
            <a:buChar char="•"/>
          </a:pPr>
          <a:r>
            <a:rPr lang="en-US" sz="1800" kern="1200" dirty="0"/>
            <a:t>RFP process 2-4 months</a:t>
          </a:r>
        </a:p>
      </dsp:txBody>
      <dsp:txXfrm>
        <a:off x="6283072" y="2160031"/>
        <a:ext cx="1833944" cy="150117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2AB9C6-C5A2-491E-BCD7-947773843813}" type="datetimeFigureOut">
              <a:rPr lang="en-US" smtClean="0"/>
              <a:t>9/14/2018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3DCF70-CE6C-452D-9428-A6B703F624E9}" type="slidenum">
              <a:rPr lang="en-US" smtClean="0"/>
              <a:t>‹#›</a:t>
            </a:fld>
            <a:endParaRPr lang="en-US" dirty="0"/>
          </a:p>
        </p:txBody>
      </p:sp>
    </p:spTree>
    <p:extLst>
      <p:ext uri="{BB962C8B-B14F-4D97-AF65-F5344CB8AC3E}">
        <p14:creationId xmlns:p14="http://schemas.microsoft.com/office/powerpoint/2010/main" val="781574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Milestones started 2013</a:t>
            </a:r>
            <a:r>
              <a:rPr lang="en-US" baseline="0" dirty="0"/>
              <a:t> </a:t>
            </a:r>
            <a:r>
              <a:rPr lang="en-US" dirty="0"/>
              <a:t>Reason for starting milestones?</a:t>
            </a:r>
          </a:p>
        </p:txBody>
      </p:sp>
      <p:sp>
        <p:nvSpPr>
          <p:cNvPr id="4" name="Slide Number Placeholder 3"/>
          <p:cNvSpPr>
            <a:spLocks noGrp="1"/>
          </p:cNvSpPr>
          <p:nvPr>
            <p:ph type="sldNum" sz="quarter" idx="10"/>
          </p:nvPr>
        </p:nvSpPr>
        <p:spPr/>
        <p:txBody>
          <a:bodyPr/>
          <a:lstStyle/>
          <a:p>
            <a:fld id="{A23DCF70-CE6C-452D-9428-A6B703F624E9}" type="slidenum">
              <a:rPr lang="en-US" smtClean="0"/>
              <a:t>5</a:t>
            </a:fld>
            <a:endParaRPr lang="en-US" dirty="0"/>
          </a:p>
        </p:txBody>
      </p:sp>
    </p:spTree>
    <p:extLst>
      <p:ext uri="{BB962C8B-B14F-4D97-AF65-F5344CB8AC3E}">
        <p14:creationId xmlns:p14="http://schemas.microsoft.com/office/powerpoint/2010/main" val="35333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Highlighted years are full years</a:t>
            </a:r>
            <a:r>
              <a:rPr lang="en-US" baseline="0" dirty="0"/>
              <a:t> of milestone payment implementation</a:t>
            </a:r>
            <a:endParaRPr lang="en-US" dirty="0"/>
          </a:p>
        </p:txBody>
      </p:sp>
      <p:sp>
        <p:nvSpPr>
          <p:cNvPr id="4" name="Slide Number Placeholder 3"/>
          <p:cNvSpPr>
            <a:spLocks noGrp="1"/>
          </p:cNvSpPr>
          <p:nvPr>
            <p:ph type="sldNum" sz="quarter" idx="10"/>
          </p:nvPr>
        </p:nvSpPr>
        <p:spPr/>
        <p:txBody>
          <a:bodyPr/>
          <a:lstStyle/>
          <a:p>
            <a:fld id="{A23DCF70-CE6C-452D-9428-A6B703F624E9}" type="slidenum">
              <a:rPr lang="en-US" smtClean="0"/>
              <a:t>6</a:t>
            </a:fld>
            <a:endParaRPr lang="en-US" dirty="0"/>
          </a:p>
        </p:txBody>
      </p:sp>
    </p:spTree>
    <p:extLst>
      <p:ext uri="{BB962C8B-B14F-4D97-AF65-F5344CB8AC3E}">
        <p14:creationId xmlns:p14="http://schemas.microsoft.com/office/powerpoint/2010/main" val="2203103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3DCF70-CE6C-452D-9428-A6B703F624E9}" type="slidenum">
              <a:rPr lang="en-US" smtClean="0"/>
              <a:t>11</a:t>
            </a:fld>
            <a:endParaRPr lang="en-US" dirty="0"/>
          </a:p>
        </p:txBody>
      </p:sp>
    </p:spTree>
    <p:extLst>
      <p:ext uri="{BB962C8B-B14F-4D97-AF65-F5344CB8AC3E}">
        <p14:creationId xmlns:p14="http://schemas.microsoft.com/office/powerpoint/2010/main" val="4276656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p:spPr>
        <p:txBody>
          <a:bodyPr/>
          <a:lstStyle/>
          <a:p>
            <a:endParaRPr lang="en-US" altLang="en-US" dirty="0">
              <a:latin typeface="Arial" panose="020B0604020202020204" pitchFamily="34" charset="0"/>
            </a:endParaRPr>
          </a:p>
        </p:txBody>
      </p:sp>
      <p:sp>
        <p:nvSpPr>
          <p:cNvPr id="18436"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60D13A7-4011-402E-AB05-0E14FE0BDC84}" type="slidenum">
              <a:rPr lang="en-US" altLang="en-US" smtClean="0"/>
              <a:pPr>
                <a:spcBef>
                  <a:spcPct val="0"/>
                </a:spcBef>
              </a:pPr>
              <a:t>13</a:t>
            </a:fld>
            <a:endParaRPr lang="en-US" altLang="en-US" dirty="0"/>
          </a:p>
        </p:txBody>
      </p:sp>
    </p:spTree>
    <p:extLst>
      <p:ext uri="{BB962C8B-B14F-4D97-AF65-F5344CB8AC3E}">
        <p14:creationId xmlns:p14="http://schemas.microsoft.com/office/powerpoint/2010/main" val="1839994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9/14/2018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Christine.c.robinson@maine.gov" TargetMode="External"/><Relationship Id="rId2" Type="http://schemas.openxmlformats.org/officeDocument/2006/relationships/hyperlink" Target="mailto:libby.stone-sterling@maine.gov" TargetMode="Externa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3598506"/>
          </a:xfrm>
        </p:spPr>
        <p:txBody>
          <a:bodyPr>
            <a:normAutofit/>
          </a:bodyPr>
          <a:lstStyle/>
          <a:p>
            <a:pPr algn="ctr"/>
            <a:r>
              <a:rPr lang="en-US" sz="4800" dirty="0">
                <a:solidFill>
                  <a:schemeClr val="tx1"/>
                </a:solidFill>
              </a:rPr>
              <a:t>Improving Business Engagement and Consumer Outcomes Through A Redesign of Maine’s CRP System</a:t>
            </a:r>
            <a:endParaRPr lang="en-US" sz="4800" dirty="0"/>
          </a:p>
        </p:txBody>
      </p:sp>
      <p:pic>
        <p:nvPicPr>
          <p:cNvPr id="4" name="Content Placeholder 3"/>
          <p:cNvPicPr>
            <a:picLocks noGrp="1" noChangeAspect="1"/>
          </p:cNvPicPr>
          <p:nvPr>
            <p:ph idx="1"/>
          </p:nvPr>
        </p:nvPicPr>
        <p:blipFill>
          <a:blip r:embed="rId2"/>
          <a:stretch>
            <a:fillRect/>
          </a:stretch>
        </p:blipFill>
        <p:spPr>
          <a:xfrm>
            <a:off x="3796945" y="4208463"/>
            <a:ext cx="2358147" cy="2081212"/>
          </a:xfrm>
          <a:prstGeom prst="rect">
            <a:avLst/>
          </a:prstGeom>
          <a:noFill/>
        </p:spPr>
      </p:pic>
    </p:spTree>
    <p:extLst>
      <p:ext uri="{BB962C8B-B14F-4D97-AF65-F5344CB8AC3E}">
        <p14:creationId xmlns:p14="http://schemas.microsoft.com/office/powerpoint/2010/main" val="1844341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06" y="656253"/>
            <a:ext cx="8596668" cy="1320800"/>
          </a:xfrm>
        </p:spPr>
        <p:txBody>
          <a:bodyPr/>
          <a:lstStyle/>
          <a:p>
            <a:pPr algn="ctr"/>
            <a:r>
              <a:rPr lang="en-US" dirty="0"/>
              <a:t>Decreased CRPs Over The Years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46716957"/>
              </p:ext>
            </p:extLst>
          </p:nvPr>
        </p:nvGraphicFramePr>
        <p:xfrm>
          <a:off x="3368657" y="2379305"/>
          <a:ext cx="3265409" cy="2183292"/>
        </p:xfrm>
        <a:graphic>
          <a:graphicData uri="http://schemas.openxmlformats.org/drawingml/2006/table">
            <a:tbl>
              <a:tblPr firstRow="1" firstCol="1" bandRow="1">
                <a:tableStyleId>{5C22544A-7EE6-4342-B048-85BDC9FD1C3A}</a:tableStyleId>
              </a:tblPr>
              <a:tblGrid>
                <a:gridCol w="2248372">
                  <a:extLst>
                    <a:ext uri="{9D8B030D-6E8A-4147-A177-3AD203B41FA5}">
                      <a16:colId xmlns:a16="http://schemas.microsoft.com/office/drawing/2014/main" val="2402980575"/>
                    </a:ext>
                  </a:extLst>
                </a:gridCol>
                <a:gridCol w="1017037">
                  <a:extLst>
                    <a:ext uri="{9D8B030D-6E8A-4147-A177-3AD203B41FA5}">
                      <a16:colId xmlns:a16="http://schemas.microsoft.com/office/drawing/2014/main" val="722250198"/>
                    </a:ext>
                  </a:extLst>
                </a:gridCol>
              </a:tblGrid>
              <a:tr h="398106">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Contracts Between BRS &amp; CRPs</a:t>
                      </a:r>
                      <a:endParaRPr kumimoji="0" lang="en-US"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algn="just">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algn="just">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5383542"/>
                  </a:ext>
                </a:extLst>
              </a:tr>
              <a:tr h="398106">
                <a:tc>
                  <a:txBody>
                    <a:bodyPr/>
                    <a:lstStyle/>
                    <a:p>
                      <a:pPr marL="0" marR="0" algn="ctr">
                        <a:lnSpc>
                          <a:spcPct val="107000"/>
                        </a:lnSpc>
                        <a:spcBef>
                          <a:spcPts val="0"/>
                        </a:spcBef>
                        <a:spcAft>
                          <a:spcPts val="800"/>
                        </a:spcAft>
                      </a:pPr>
                      <a:r>
                        <a:rPr lang="en-US" sz="1600" dirty="0">
                          <a:solidFill>
                            <a:schemeClr val="tx1"/>
                          </a:solidFill>
                          <a:effectLst/>
                        </a:rPr>
                        <a:t>2015</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600" dirty="0">
                          <a:effectLst/>
                        </a:rPr>
                        <a:t>59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1178512"/>
                  </a:ext>
                </a:extLst>
              </a:tr>
              <a:tr h="398106">
                <a:tc>
                  <a:txBody>
                    <a:bodyPr/>
                    <a:lstStyle/>
                    <a:p>
                      <a:pPr marL="0" marR="0" algn="ctr">
                        <a:lnSpc>
                          <a:spcPct val="107000"/>
                        </a:lnSpc>
                        <a:spcBef>
                          <a:spcPts val="0"/>
                        </a:spcBef>
                        <a:spcAft>
                          <a:spcPts val="800"/>
                        </a:spcAft>
                      </a:pPr>
                      <a:r>
                        <a:rPr lang="en-US" sz="1600" dirty="0">
                          <a:solidFill>
                            <a:schemeClr val="tx1"/>
                          </a:solidFill>
                          <a:effectLst/>
                        </a:rPr>
                        <a:t>2016</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600" dirty="0">
                          <a:effectLst/>
                        </a:rPr>
                        <a:t>56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0422013"/>
                  </a:ext>
                </a:extLst>
              </a:tr>
              <a:tr h="398106">
                <a:tc>
                  <a:txBody>
                    <a:bodyPr/>
                    <a:lstStyle/>
                    <a:p>
                      <a:pPr marL="0" marR="0" algn="ctr">
                        <a:lnSpc>
                          <a:spcPct val="107000"/>
                        </a:lnSpc>
                        <a:spcBef>
                          <a:spcPts val="0"/>
                        </a:spcBef>
                        <a:spcAft>
                          <a:spcPts val="800"/>
                        </a:spcAft>
                      </a:pPr>
                      <a:r>
                        <a:rPr lang="en-US" sz="1600" dirty="0">
                          <a:solidFill>
                            <a:schemeClr val="tx1"/>
                          </a:solidFill>
                          <a:effectLst/>
                        </a:rPr>
                        <a:t>2017</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600" dirty="0">
                          <a:effectLst/>
                        </a:rPr>
                        <a:t>54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6086871"/>
                  </a:ext>
                </a:extLst>
              </a:tr>
              <a:tr h="398106">
                <a:tc>
                  <a:txBody>
                    <a:bodyPr/>
                    <a:lstStyle/>
                    <a:p>
                      <a:pPr marL="0" marR="0" algn="ctr">
                        <a:lnSpc>
                          <a:spcPct val="107000"/>
                        </a:lnSpc>
                        <a:spcBef>
                          <a:spcPts val="0"/>
                        </a:spcBef>
                        <a:spcAft>
                          <a:spcPts val="800"/>
                        </a:spcAft>
                      </a:pPr>
                      <a:r>
                        <a:rPr lang="en-US" sz="1600" dirty="0">
                          <a:solidFill>
                            <a:schemeClr val="tx1"/>
                          </a:solidFill>
                          <a:effectLst/>
                        </a:rPr>
                        <a:t>2018</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600" dirty="0">
                          <a:effectLst/>
                        </a:rPr>
                        <a:t>41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479228"/>
                  </a:ext>
                </a:extLst>
              </a:tr>
            </a:tbl>
          </a:graphicData>
        </a:graphic>
      </p:graphicFrame>
    </p:spTree>
    <p:extLst>
      <p:ext uri="{BB962C8B-B14F-4D97-AF65-F5344CB8AC3E}">
        <p14:creationId xmlns:p14="http://schemas.microsoft.com/office/powerpoint/2010/main" val="581163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solidFill>
                  <a:schemeClr val="accent1">
                    <a:lumMod val="75000"/>
                  </a:schemeClr>
                </a:solidFill>
              </a:rPr>
              <a:t>Business Relations: Improved Connections and Services to Employers Using Existing Resources</a:t>
            </a:r>
            <a:br>
              <a:rPr lang="en-US" dirty="0"/>
            </a:br>
            <a:endParaRPr lang="en-US" dirty="0"/>
          </a:p>
        </p:txBody>
      </p:sp>
      <p:sp>
        <p:nvSpPr>
          <p:cNvPr id="3" name="Content Placeholder 2"/>
          <p:cNvSpPr>
            <a:spLocks noGrp="1"/>
          </p:cNvSpPr>
          <p:nvPr>
            <p:ph idx="1"/>
          </p:nvPr>
        </p:nvSpPr>
        <p:spPr/>
        <p:txBody>
          <a:bodyPr/>
          <a:lstStyle/>
          <a:p>
            <a:r>
              <a:rPr lang="en-US" sz="2800" dirty="0"/>
              <a:t>In House BRS Staff:</a:t>
            </a:r>
          </a:p>
          <a:p>
            <a:pPr lvl="1"/>
            <a:r>
              <a:rPr lang="en-US" sz="2800" dirty="0"/>
              <a:t>VRC in Northern Maine serving as half time business relations person</a:t>
            </a:r>
          </a:p>
          <a:p>
            <a:pPr lvl="1"/>
            <a:r>
              <a:rPr lang="en-US" sz="2800" dirty="0"/>
              <a:t>Rehabilitation Consultants in Central and Southern Maine serving as half time business relations person</a:t>
            </a:r>
          </a:p>
          <a:p>
            <a:pPr lvl="1"/>
            <a:endParaRPr lang="en-US" dirty="0"/>
          </a:p>
        </p:txBody>
      </p:sp>
    </p:spTree>
    <p:extLst>
      <p:ext uri="{BB962C8B-B14F-4D97-AF65-F5344CB8AC3E}">
        <p14:creationId xmlns:p14="http://schemas.microsoft.com/office/powerpoint/2010/main" val="3415329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lumMod val="75000"/>
                  </a:schemeClr>
                </a:solidFill>
              </a:rPr>
              <a:t>Business Relations: Improved Connections and Services to Employers Using Existing Resources</a:t>
            </a:r>
            <a:endParaRPr lang="en-US" dirty="0"/>
          </a:p>
        </p:txBody>
      </p:sp>
      <p:sp>
        <p:nvSpPr>
          <p:cNvPr id="3" name="Content Placeholder 2"/>
          <p:cNvSpPr>
            <a:spLocks noGrp="1"/>
          </p:cNvSpPr>
          <p:nvPr>
            <p:ph idx="1"/>
          </p:nvPr>
        </p:nvSpPr>
        <p:spPr/>
        <p:txBody>
          <a:bodyPr>
            <a:normAutofit lnSpcReduction="10000"/>
          </a:bodyPr>
          <a:lstStyle/>
          <a:p>
            <a:r>
              <a:rPr lang="en-US" sz="2800" dirty="0"/>
              <a:t>Working With WIOA and Other Community Partners: Career Centers, BRS, Adult Education, Universities and Community Colleges, State/Regional/Local Economic Development, etc.</a:t>
            </a:r>
          </a:p>
          <a:p>
            <a:r>
              <a:rPr lang="en-US" sz="2800" dirty="0"/>
              <a:t>Statewide and Regional Committees</a:t>
            </a:r>
          </a:p>
          <a:p>
            <a:r>
              <a:rPr lang="en-US" sz="2800" dirty="0"/>
              <a:t>Using America’s (Maine) Job Link common database for tracking Effectiveness in Serving Employers (statewide measure)</a:t>
            </a:r>
          </a:p>
          <a:p>
            <a:endParaRPr lang="en-US" dirty="0"/>
          </a:p>
          <a:p>
            <a:endParaRPr lang="en-US" dirty="0"/>
          </a:p>
        </p:txBody>
      </p:sp>
    </p:spTree>
    <p:extLst>
      <p:ext uri="{BB962C8B-B14F-4D97-AF65-F5344CB8AC3E}">
        <p14:creationId xmlns:p14="http://schemas.microsoft.com/office/powerpoint/2010/main" val="2611652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p:cNvSpPr>
          <p:nvPr>
            <p:ph idx="1"/>
          </p:nvPr>
        </p:nvSpPr>
        <p:spPr>
          <a:xfrm>
            <a:off x="1981200" y="1112108"/>
            <a:ext cx="8229600" cy="5517292"/>
          </a:xfrm>
        </p:spPr>
        <p:txBody>
          <a:bodyPr>
            <a:normAutofit/>
          </a:bodyPr>
          <a:lstStyle/>
          <a:p>
            <a:r>
              <a:rPr lang="en-US" altLang="en-US" dirty="0"/>
              <a:t>Adapted with ICI support from successful Vermont-developed model</a:t>
            </a:r>
          </a:p>
          <a:p>
            <a:r>
              <a:rPr lang="en-US" altLang="en-US" dirty="0"/>
              <a:t>Dual Customer Approach </a:t>
            </a:r>
          </a:p>
          <a:p>
            <a:r>
              <a:rPr lang="en-US" altLang="en-US" dirty="0"/>
              <a:t>Pilot began in 2015 in DVR’s two largest offices – Portland and Lewiston</a:t>
            </a:r>
          </a:p>
          <a:p>
            <a:r>
              <a:rPr lang="en-US" altLang="en-US" dirty="0"/>
              <a:t>RSA-funded Transition Work Based Model Demonstration expanded Progressive Employment to two more offices</a:t>
            </a:r>
          </a:p>
          <a:p>
            <a:r>
              <a:rPr lang="en-US" altLang="en-US" dirty="0"/>
              <a:t>Focus on strengthening work based learning and experiences for transition-age youth and young adults</a:t>
            </a:r>
          </a:p>
          <a:p>
            <a:pPr marL="0" indent="0">
              <a:buNone/>
            </a:pPr>
            <a:endParaRPr lang="en-US" altLang="en-US" dirty="0"/>
          </a:p>
          <a:p>
            <a:r>
              <a:rPr lang="en-US" altLang="en-US" dirty="0"/>
              <a:t>Business Account Manager (BAM) – key new role!</a:t>
            </a:r>
          </a:p>
          <a:p>
            <a:endParaRPr lang="en-US" altLang="en-US" dirty="0"/>
          </a:p>
          <a:p>
            <a:r>
              <a:rPr lang="en-US" altLang="en-US" dirty="0"/>
              <a:t>Partnering with Community Rehabilitation Providers</a:t>
            </a:r>
          </a:p>
          <a:p>
            <a:pPr lvl="1"/>
            <a:r>
              <a:rPr lang="en-US" altLang="en-US" dirty="0"/>
              <a:t>Business Development </a:t>
            </a:r>
          </a:p>
          <a:p>
            <a:pPr lvl="1"/>
            <a:r>
              <a:rPr lang="en-US" altLang="en-US" dirty="0"/>
              <a:t>Maintaining and sharing spreadsheet of business outreach</a:t>
            </a:r>
          </a:p>
          <a:p>
            <a:pPr lvl="1"/>
            <a:endParaRPr lang="en-US" altLang="en-US" dirty="0"/>
          </a:p>
          <a:p>
            <a:pPr marL="914400" lvl="2" indent="0">
              <a:buNone/>
            </a:pPr>
            <a:endParaRPr lang="en-US" altLang="en-US" dirty="0"/>
          </a:p>
          <a:p>
            <a:pPr lvl="1"/>
            <a:endParaRPr lang="en-US" altLang="en-US" dirty="0"/>
          </a:p>
        </p:txBody>
      </p:sp>
      <p:sp>
        <p:nvSpPr>
          <p:cNvPr id="3" name="Title 2"/>
          <p:cNvSpPr>
            <a:spLocks noGrp="1"/>
          </p:cNvSpPr>
          <p:nvPr>
            <p:ph type="title"/>
          </p:nvPr>
        </p:nvSpPr>
        <p:spPr>
          <a:xfrm>
            <a:off x="838200" y="365126"/>
            <a:ext cx="10515600" cy="516324"/>
          </a:xfrm>
        </p:spPr>
        <p:txBody>
          <a:bodyPr>
            <a:normAutofit fontScale="90000"/>
          </a:bodyPr>
          <a:lstStyle/>
          <a:p>
            <a:pPr>
              <a:defRPr/>
            </a:pPr>
            <a:r>
              <a:rPr lang="en-US" dirty="0"/>
              <a:t>Progressive Employment</a:t>
            </a:r>
          </a:p>
        </p:txBody>
      </p:sp>
    </p:spTree>
    <p:extLst>
      <p:ext uri="{BB962C8B-B14F-4D97-AF65-F5344CB8AC3E}">
        <p14:creationId xmlns:p14="http://schemas.microsoft.com/office/powerpoint/2010/main" val="1862221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JDVRTAC Assistance</a:t>
            </a:r>
          </a:p>
        </p:txBody>
      </p:sp>
      <p:sp>
        <p:nvSpPr>
          <p:cNvPr id="3" name="Content Placeholder 2"/>
          <p:cNvSpPr>
            <a:spLocks noGrp="1"/>
          </p:cNvSpPr>
          <p:nvPr>
            <p:ph idx="1"/>
          </p:nvPr>
        </p:nvSpPr>
        <p:spPr/>
        <p:txBody>
          <a:bodyPr/>
          <a:lstStyle/>
          <a:p>
            <a:r>
              <a:rPr lang="en-US" dirty="0"/>
              <a:t>Assist in data analysis</a:t>
            </a:r>
          </a:p>
          <a:p>
            <a:r>
              <a:rPr lang="en-US" dirty="0"/>
              <a:t>Explore CRP payment systems used by other state VR programs</a:t>
            </a:r>
          </a:p>
          <a:p>
            <a:r>
              <a:rPr lang="en-US" dirty="0"/>
              <a:t>Assist in development of a communications strategy</a:t>
            </a:r>
          </a:p>
          <a:p>
            <a:r>
              <a:rPr lang="en-US" dirty="0"/>
              <a:t>Provide feedback on new forms for CRPs</a:t>
            </a:r>
          </a:p>
          <a:p>
            <a:r>
              <a:rPr lang="en-US" dirty="0"/>
              <a:t>Shared ideas regarding coordination of business outreach</a:t>
            </a:r>
          </a:p>
          <a:p>
            <a:r>
              <a:rPr lang="en-US" dirty="0"/>
              <a:t>Maine DVR staff attended multiple JDVRTAC forums</a:t>
            </a:r>
          </a:p>
        </p:txBody>
      </p:sp>
    </p:spTree>
    <p:extLst>
      <p:ext uri="{BB962C8B-B14F-4D97-AF65-F5344CB8AC3E}">
        <p14:creationId xmlns:p14="http://schemas.microsoft.com/office/powerpoint/2010/main" val="1336239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Request For Proposals</a:t>
            </a:r>
          </a:p>
        </p:txBody>
      </p:sp>
      <p:sp>
        <p:nvSpPr>
          <p:cNvPr id="3" name="Content Placeholder 2"/>
          <p:cNvSpPr>
            <a:spLocks noGrp="1"/>
          </p:cNvSpPr>
          <p:nvPr>
            <p:ph idx="1"/>
          </p:nvPr>
        </p:nvSpPr>
        <p:spPr/>
        <p:txBody>
          <a:bodyPr>
            <a:normAutofit fontScale="92500" lnSpcReduction="10000"/>
          </a:bodyPr>
          <a:lstStyle/>
          <a:p>
            <a:r>
              <a:rPr lang="en-US" dirty="0"/>
              <a:t>In June 2018 notified CRPs, and Maine BRS staff, of intention to put CRP services out to bid.</a:t>
            </a:r>
          </a:p>
          <a:p>
            <a:r>
              <a:rPr lang="en-US" dirty="0"/>
              <a:t>Maine BRS (DVR and DBVI) is pursuing this change to be able to provide consistent and comprehensive employment services to job seekers with disabilities across the state.</a:t>
            </a:r>
          </a:p>
          <a:p>
            <a:r>
              <a:rPr lang="en-US" dirty="0"/>
              <a:t>Essential Elements:</a:t>
            </a:r>
          </a:p>
          <a:p>
            <a:pPr lvl="1"/>
            <a:r>
              <a:rPr lang="en-US" dirty="0"/>
              <a:t>Informed Choice</a:t>
            </a:r>
          </a:p>
          <a:p>
            <a:pPr lvl="1"/>
            <a:r>
              <a:rPr lang="en-US" dirty="0"/>
              <a:t>Everyone is Ready for Something</a:t>
            </a:r>
          </a:p>
          <a:p>
            <a:pPr lvl="1"/>
            <a:r>
              <a:rPr lang="en-US" dirty="0"/>
              <a:t>Cross-disability</a:t>
            </a:r>
          </a:p>
          <a:p>
            <a:pPr lvl="1"/>
            <a:r>
              <a:rPr lang="en-US" dirty="0"/>
              <a:t>Services to all referred individuals, regardless of nature or severity of disability</a:t>
            </a:r>
            <a:endParaRPr lang="en-US" dirty="0">
              <a:highlight>
                <a:srgbClr val="FFFF00"/>
              </a:highlight>
            </a:endParaRPr>
          </a:p>
          <a:p>
            <a:pPr lvl="1"/>
            <a:r>
              <a:rPr lang="en-US" dirty="0"/>
              <a:t>Cultural competency and respect for diversity</a:t>
            </a:r>
          </a:p>
          <a:p>
            <a:pPr lvl="1"/>
            <a:r>
              <a:rPr lang="en-US" dirty="0"/>
              <a:t>Continuity of Services (“soup to nuts”)</a:t>
            </a:r>
          </a:p>
          <a:p>
            <a:endParaRPr lang="en-US" dirty="0"/>
          </a:p>
          <a:p>
            <a:endParaRPr lang="en-US" dirty="0"/>
          </a:p>
          <a:p>
            <a:endParaRPr lang="en-US" dirty="0"/>
          </a:p>
        </p:txBody>
      </p:sp>
    </p:spTree>
    <p:extLst>
      <p:ext uri="{BB962C8B-B14F-4D97-AF65-F5344CB8AC3E}">
        <p14:creationId xmlns:p14="http://schemas.microsoft.com/office/powerpoint/2010/main" val="708748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For Proposals: Current Status</a:t>
            </a:r>
          </a:p>
        </p:txBody>
      </p:sp>
      <p:sp>
        <p:nvSpPr>
          <p:cNvPr id="3" name="Content Placeholder 2"/>
          <p:cNvSpPr>
            <a:spLocks noGrp="1"/>
          </p:cNvSpPr>
          <p:nvPr>
            <p:ph idx="1"/>
          </p:nvPr>
        </p:nvSpPr>
        <p:spPr/>
        <p:txBody>
          <a:bodyPr/>
          <a:lstStyle/>
          <a:p>
            <a:r>
              <a:rPr lang="en-US" dirty="0"/>
              <a:t>Review of draft by Division of Purchases</a:t>
            </a:r>
          </a:p>
          <a:p>
            <a:r>
              <a:rPr lang="en-US" dirty="0"/>
              <a:t>Consulting with Alliance regarding best use of AWARE to track expenditures, reports, case documentation, etc.</a:t>
            </a:r>
          </a:p>
          <a:p>
            <a:r>
              <a:rPr lang="en-US" dirty="0"/>
              <a:t>Finalizing scoring system</a:t>
            </a:r>
          </a:p>
          <a:p>
            <a:endParaRPr lang="en-US" dirty="0"/>
          </a:p>
        </p:txBody>
      </p:sp>
    </p:spTree>
    <p:extLst>
      <p:ext uri="{BB962C8B-B14F-4D97-AF65-F5344CB8AC3E}">
        <p14:creationId xmlns:p14="http://schemas.microsoft.com/office/powerpoint/2010/main" val="749900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660571"/>
          </a:xfrm>
        </p:spPr>
        <p:txBody>
          <a:bodyPr>
            <a:normAutofit fontScale="90000"/>
          </a:bodyPr>
          <a:lstStyle/>
          <a:p>
            <a:r>
              <a:rPr lang="en-US" sz="4000" dirty="0">
                <a:solidFill>
                  <a:schemeClr val="accent1">
                    <a:lumMod val="75000"/>
                  </a:schemeClr>
                </a:solidFill>
              </a:rPr>
              <a:t>Questions?</a:t>
            </a:r>
            <a:br>
              <a:rPr lang="en-US" sz="4000" dirty="0">
                <a:solidFill>
                  <a:schemeClr val="tx1"/>
                </a:solidFill>
              </a:rPr>
            </a:br>
            <a:br>
              <a:rPr lang="en-US" sz="4000" dirty="0">
                <a:solidFill>
                  <a:schemeClr val="tx1"/>
                </a:solidFill>
              </a:rPr>
            </a:br>
            <a:br>
              <a:rPr lang="en-US" sz="4000" dirty="0">
                <a:solidFill>
                  <a:schemeClr val="tx1"/>
                </a:solidFill>
              </a:rPr>
            </a:br>
            <a:br>
              <a:rPr lang="en-US" sz="4000" dirty="0">
                <a:solidFill>
                  <a:schemeClr val="tx1"/>
                </a:solidFill>
              </a:rPr>
            </a:br>
            <a:r>
              <a:rPr lang="en-US" sz="2400" dirty="0">
                <a:solidFill>
                  <a:schemeClr val="tx1"/>
                </a:solidFill>
              </a:rPr>
              <a:t>Libby Stone-Sterling</a:t>
            </a:r>
            <a:br>
              <a:rPr lang="en-US" sz="2400" dirty="0">
                <a:solidFill>
                  <a:schemeClr val="tx1"/>
                </a:solidFill>
              </a:rPr>
            </a:br>
            <a:r>
              <a:rPr lang="en-US" sz="2400" dirty="0">
                <a:solidFill>
                  <a:schemeClr val="tx1"/>
                </a:solidFill>
              </a:rPr>
              <a:t>Director, Division of Vocational Rehabilitation</a:t>
            </a:r>
            <a:br>
              <a:rPr lang="en-US" sz="2400" dirty="0">
                <a:solidFill>
                  <a:schemeClr val="tx1"/>
                </a:solidFill>
              </a:rPr>
            </a:br>
            <a:r>
              <a:rPr lang="en-US" sz="2400" dirty="0">
                <a:solidFill>
                  <a:schemeClr val="tx1"/>
                </a:solidFill>
                <a:hlinkClick r:id="rId2"/>
              </a:rPr>
              <a:t>libby.stone-sterling@maine.gov</a:t>
            </a:r>
            <a:br>
              <a:rPr lang="en-US" sz="2400" dirty="0">
                <a:solidFill>
                  <a:schemeClr val="tx1"/>
                </a:solidFill>
              </a:rPr>
            </a:br>
            <a:r>
              <a:rPr lang="en-US" sz="2400" dirty="0">
                <a:solidFill>
                  <a:schemeClr val="tx1"/>
                </a:solidFill>
              </a:rPr>
              <a:t>207-623-7943</a:t>
            </a:r>
            <a:br>
              <a:rPr lang="en-US" sz="2400" dirty="0">
                <a:solidFill>
                  <a:schemeClr val="tx1"/>
                </a:solidFill>
              </a:rPr>
            </a:br>
            <a:br>
              <a:rPr lang="en-US" sz="2400" dirty="0">
                <a:solidFill>
                  <a:schemeClr val="tx1"/>
                </a:solidFill>
              </a:rPr>
            </a:br>
            <a:r>
              <a:rPr lang="en-US" sz="2400" dirty="0">
                <a:solidFill>
                  <a:schemeClr val="tx1"/>
                </a:solidFill>
              </a:rPr>
              <a:t>Chris Robinson</a:t>
            </a:r>
            <a:br>
              <a:rPr lang="en-US" sz="2400" dirty="0">
                <a:solidFill>
                  <a:schemeClr val="tx1"/>
                </a:solidFill>
              </a:rPr>
            </a:br>
            <a:r>
              <a:rPr lang="en-US" sz="2400" dirty="0">
                <a:solidFill>
                  <a:schemeClr val="tx1"/>
                </a:solidFill>
              </a:rPr>
              <a:t>Director of Systems Improvement and Quality Assurance</a:t>
            </a:r>
            <a:br>
              <a:rPr lang="en-US" sz="2400" dirty="0">
                <a:solidFill>
                  <a:schemeClr val="tx1"/>
                </a:solidFill>
              </a:rPr>
            </a:br>
            <a:r>
              <a:rPr lang="en-US" sz="2400" dirty="0">
                <a:solidFill>
                  <a:schemeClr val="tx1"/>
                </a:solidFill>
                <a:hlinkClick r:id="rId3"/>
              </a:rPr>
              <a:t>Christine.c.robinson@maine.gov</a:t>
            </a:r>
            <a:br>
              <a:rPr lang="en-US" sz="2400" dirty="0">
                <a:solidFill>
                  <a:schemeClr val="tx1"/>
                </a:solidFill>
              </a:rPr>
            </a:br>
            <a:r>
              <a:rPr lang="en-US" sz="2400" dirty="0">
                <a:solidFill>
                  <a:schemeClr val="tx1"/>
                </a:solidFill>
              </a:rPr>
              <a:t>207-623-7942</a:t>
            </a:r>
            <a:br>
              <a:rPr lang="en-US" sz="2400" dirty="0">
                <a:solidFill>
                  <a:schemeClr val="tx1"/>
                </a:solidFill>
              </a:rPr>
            </a:br>
            <a:br>
              <a:rPr lang="en-US" sz="2000" dirty="0">
                <a:solidFill>
                  <a:schemeClr val="tx1"/>
                </a:solidFill>
              </a:rPr>
            </a:br>
            <a:endParaRPr lang="en-US" sz="4000" dirty="0">
              <a:solidFill>
                <a:schemeClr val="tx1"/>
              </a:solidFill>
            </a:endParaRPr>
          </a:p>
        </p:txBody>
      </p:sp>
      <p:pic>
        <p:nvPicPr>
          <p:cNvPr id="7" name="Content Placeholder 6" descr="6 &lt;strong&gt;Questions&lt;/strong&gt; to Ask Before Choosing an LMS - Capterra Blog ..."/>
          <p:cNvPicPr>
            <a:picLocks noGrp="1" noChangeAspect="1"/>
          </p:cNvPicPr>
          <p:nvPr>
            <p:ph idx="1"/>
          </p:nvPr>
        </p:nvPicPr>
        <p:blipFill>
          <a:blip r:embed="rId4"/>
          <a:stretch>
            <a:fillRect/>
          </a:stretch>
        </p:blipFill>
        <p:spPr>
          <a:xfrm>
            <a:off x="6203988" y="609599"/>
            <a:ext cx="3070014" cy="2302511"/>
          </a:xfrm>
        </p:spPr>
      </p:pic>
    </p:spTree>
    <p:extLst>
      <p:ext uri="{BB962C8B-B14F-4D97-AF65-F5344CB8AC3E}">
        <p14:creationId xmlns:p14="http://schemas.microsoft.com/office/powerpoint/2010/main" val="1621027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JDVRTAC Project Objectives</a:t>
            </a:r>
          </a:p>
        </p:txBody>
      </p:sp>
      <p:sp>
        <p:nvSpPr>
          <p:cNvPr id="3" name="Content Placeholder 2"/>
          <p:cNvSpPr>
            <a:spLocks noGrp="1"/>
          </p:cNvSpPr>
          <p:nvPr>
            <p:ph idx="1"/>
          </p:nvPr>
        </p:nvSpPr>
        <p:spPr/>
        <p:txBody>
          <a:bodyPr>
            <a:normAutofit lnSpcReduction="10000"/>
          </a:bodyPr>
          <a:lstStyle/>
          <a:p>
            <a:pPr lvl="0"/>
            <a:r>
              <a:rPr lang="en-US" sz="2800" dirty="0"/>
              <a:t>Reduce CRP expenditures</a:t>
            </a:r>
          </a:p>
          <a:p>
            <a:pPr lvl="0"/>
            <a:r>
              <a:rPr lang="en-US" sz="2800" dirty="0"/>
              <a:t>Improve the number and quality of employment outcomes for consumers served by CRPs</a:t>
            </a:r>
          </a:p>
          <a:p>
            <a:pPr lvl="0"/>
            <a:r>
              <a:rPr lang="en-US" sz="2800" dirty="0"/>
              <a:t>Move consumers into employment quickly</a:t>
            </a:r>
          </a:p>
          <a:p>
            <a:pPr lvl="0"/>
            <a:r>
              <a:rPr lang="en-US" sz="2800" dirty="0"/>
              <a:t>Create a cross agency, statewide approach to business engagement that improves the availability of job development resources throughout the state</a:t>
            </a:r>
          </a:p>
          <a:p>
            <a:endParaRPr lang="en-US" dirty="0"/>
          </a:p>
        </p:txBody>
      </p:sp>
    </p:spTree>
    <p:extLst>
      <p:ext uri="{BB962C8B-B14F-4D97-AF65-F5344CB8AC3E}">
        <p14:creationId xmlns:p14="http://schemas.microsoft.com/office/powerpoint/2010/main" val="617078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Stakeholder Involvement</a:t>
            </a:r>
          </a:p>
        </p:txBody>
      </p:sp>
      <p:sp>
        <p:nvSpPr>
          <p:cNvPr id="3" name="Content Placeholder 2"/>
          <p:cNvSpPr>
            <a:spLocks noGrp="1"/>
          </p:cNvSpPr>
          <p:nvPr>
            <p:ph idx="1"/>
          </p:nvPr>
        </p:nvSpPr>
        <p:spPr/>
        <p:txBody>
          <a:bodyPr>
            <a:normAutofit lnSpcReduction="10000"/>
          </a:bodyPr>
          <a:lstStyle/>
          <a:p>
            <a:r>
              <a:rPr lang="en-US" dirty="0"/>
              <a:t>Have worked closely with Community Rehabilitation Providers (CRPs), State Rehabilitation Councils for DVR and DBVI, the Client Assistance Program (Maine CARES) and the PABSS (Disability Rights Maine) over the past 10+ years on CRP payment structure.</a:t>
            </a:r>
          </a:p>
          <a:p>
            <a:r>
              <a:rPr lang="en-US" dirty="0"/>
              <a:t>Long-standing partnership with Maine DHHS- Office of Substance Abuse and Mental Health Services (SAMHS), Office of Aging and Disability Services (OADS), Office of Child and Family Services (OCFS).</a:t>
            </a:r>
          </a:p>
          <a:p>
            <a:r>
              <a:rPr lang="en-US" dirty="0"/>
              <a:t>DHHS and Maine Bureau of Rehabilitation Services:</a:t>
            </a:r>
          </a:p>
          <a:p>
            <a:pPr lvl="1"/>
            <a:r>
              <a:rPr lang="en-US" dirty="0"/>
              <a:t>Jointly fund additional benefits specialists (CWICs)</a:t>
            </a:r>
          </a:p>
          <a:p>
            <a:pPr lvl="1"/>
            <a:r>
              <a:rPr lang="en-US" dirty="0"/>
              <a:t>Jointly fund the Employment Workforce Development System</a:t>
            </a:r>
          </a:p>
          <a:p>
            <a:pPr lvl="1"/>
            <a:r>
              <a:rPr lang="en-US" dirty="0"/>
              <a:t>Have the same requirements for employment services providers (CRPs, Employment Specialists, Job Coaches).</a:t>
            </a:r>
          </a:p>
          <a:p>
            <a:pPr lvl="1"/>
            <a:endParaRPr lang="en-US" dirty="0"/>
          </a:p>
        </p:txBody>
      </p:sp>
    </p:spTree>
    <p:extLst>
      <p:ext uri="{BB962C8B-B14F-4D97-AF65-F5344CB8AC3E}">
        <p14:creationId xmlns:p14="http://schemas.microsoft.com/office/powerpoint/2010/main" val="304416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Timeline: </a:t>
            </a:r>
          </a:p>
        </p:txBody>
      </p:sp>
      <p:graphicFrame>
        <p:nvGraphicFramePr>
          <p:cNvPr id="4" name="Diagram 3"/>
          <p:cNvGraphicFramePr/>
          <p:nvPr>
            <p:extLst>
              <p:ext uri="{D42A27DB-BD31-4B8C-83A1-F6EECF244321}">
                <p14:modId xmlns:p14="http://schemas.microsoft.com/office/powerpoint/2010/main" val="3553547723"/>
              </p:ext>
            </p:extLst>
          </p:nvPr>
        </p:nvGraphicFramePr>
        <p:xfrm>
          <a:off x="977641" y="60960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9559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Outcome Based/ Milestone Payment System </a:t>
            </a:r>
            <a:br>
              <a:rPr lang="en-US" dirty="0">
                <a:solidFill>
                  <a:schemeClr val="tx1"/>
                </a:solidFill>
              </a:rPr>
            </a:br>
            <a:endParaRPr lang="en-US" dirty="0">
              <a:solidFill>
                <a:schemeClr val="tx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37226741"/>
              </p:ext>
            </p:extLst>
          </p:nvPr>
        </p:nvGraphicFramePr>
        <p:xfrm>
          <a:off x="550506" y="1856794"/>
          <a:ext cx="8892074" cy="4286484"/>
        </p:xfrm>
        <a:graphic>
          <a:graphicData uri="http://schemas.openxmlformats.org/drawingml/2006/table">
            <a:tbl>
              <a:tblPr firstRow="1" firstCol="1" lastRow="1" lastCol="1" bandRow="1" bandCol="1">
                <a:tableStyleId>{5C22544A-7EE6-4342-B048-85BDC9FD1C3A}</a:tableStyleId>
              </a:tblPr>
              <a:tblGrid>
                <a:gridCol w="5866763">
                  <a:extLst>
                    <a:ext uri="{9D8B030D-6E8A-4147-A177-3AD203B41FA5}">
                      <a16:colId xmlns:a16="http://schemas.microsoft.com/office/drawing/2014/main" val="2411393361"/>
                    </a:ext>
                  </a:extLst>
                </a:gridCol>
                <a:gridCol w="1754086">
                  <a:extLst>
                    <a:ext uri="{9D8B030D-6E8A-4147-A177-3AD203B41FA5}">
                      <a16:colId xmlns:a16="http://schemas.microsoft.com/office/drawing/2014/main" val="2281568380"/>
                    </a:ext>
                  </a:extLst>
                </a:gridCol>
                <a:gridCol w="1271225">
                  <a:extLst>
                    <a:ext uri="{9D8B030D-6E8A-4147-A177-3AD203B41FA5}">
                      <a16:colId xmlns:a16="http://schemas.microsoft.com/office/drawing/2014/main" val="905471455"/>
                    </a:ext>
                  </a:extLst>
                </a:gridCol>
              </a:tblGrid>
              <a:tr h="357207">
                <a:tc>
                  <a:txBody>
                    <a:bodyPr/>
                    <a:lstStyle/>
                    <a:p>
                      <a:pPr marL="0" marR="0" algn="ctr">
                        <a:spcBef>
                          <a:spcPts val="0"/>
                        </a:spcBef>
                        <a:spcAft>
                          <a:spcPts val="0"/>
                        </a:spcAft>
                      </a:pPr>
                      <a:r>
                        <a:rPr lang="en-US" sz="1600" dirty="0">
                          <a:solidFill>
                            <a:schemeClr val="tx1"/>
                          </a:solidFill>
                          <a:effectLst/>
                        </a:rPr>
                        <a:t>MILESTONES</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solidFill>
                            <a:schemeClr val="tx1"/>
                          </a:solidFill>
                          <a:effectLst/>
                        </a:rPr>
                        <a:t>TIER I</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solidFill>
                            <a:schemeClr val="tx1"/>
                          </a:solidFill>
                          <a:effectLst/>
                        </a:rPr>
                        <a:t>TIER II</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85175885"/>
                  </a:ext>
                </a:extLst>
              </a:tr>
              <a:tr h="357207">
                <a:tc>
                  <a:txBody>
                    <a:bodyPr/>
                    <a:lstStyle/>
                    <a:p>
                      <a:pPr marL="0" marR="0" algn="l">
                        <a:spcBef>
                          <a:spcPts val="0"/>
                        </a:spcBef>
                        <a:spcAft>
                          <a:spcPts val="0"/>
                        </a:spcAft>
                      </a:pPr>
                      <a:r>
                        <a:rPr lang="en-US" sz="1600" dirty="0">
                          <a:solidFill>
                            <a:schemeClr val="tx1"/>
                          </a:solidFill>
                          <a:effectLst/>
                        </a:rPr>
                        <a:t>1.  Plan for Employment Search Written</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solidFill>
                            <a:schemeClr val="tx1"/>
                          </a:solidFill>
                          <a:effectLst/>
                        </a:rPr>
                        <a:t>$  900</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solidFill>
                            <a:schemeClr val="tx1"/>
                          </a:solidFill>
                          <a:effectLst/>
                        </a:rPr>
                        <a:t>$  500</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74149716"/>
                  </a:ext>
                </a:extLst>
              </a:tr>
              <a:tr h="357207">
                <a:tc>
                  <a:txBody>
                    <a:bodyPr/>
                    <a:lstStyle/>
                    <a:p>
                      <a:pPr marL="0" marR="0" algn="l">
                        <a:spcBef>
                          <a:spcPts val="0"/>
                        </a:spcBef>
                        <a:spcAft>
                          <a:spcPts val="0"/>
                        </a:spcAft>
                      </a:pPr>
                      <a:r>
                        <a:rPr lang="en-US" sz="1600" dirty="0">
                          <a:solidFill>
                            <a:schemeClr val="tx1"/>
                          </a:solidFill>
                          <a:effectLst/>
                        </a:rPr>
                        <a:t>2.  Placed in Employment – Completes 1 work day</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solidFill>
                            <a:schemeClr val="tx1"/>
                          </a:solidFill>
                          <a:effectLst/>
                        </a:rPr>
                        <a:t>$  900</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solidFill>
                            <a:schemeClr val="tx1"/>
                          </a:solidFill>
                          <a:effectLst/>
                        </a:rPr>
                        <a:t>$  500</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35046915"/>
                  </a:ext>
                </a:extLst>
              </a:tr>
              <a:tr h="357207">
                <a:tc>
                  <a:txBody>
                    <a:bodyPr/>
                    <a:lstStyle/>
                    <a:p>
                      <a:pPr marL="0" marR="0" algn="l">
                        <a:spcBef>
                          <a:spcPts val="0"/>
                        </a:spcBef>
                        <a:spcAft>
                          <a:spcPts val="0"/>
                        </a:spcAft>
                      </a:pPr>
                      <a:r>
                        <a:rPr lang="en-US" sz="1600" dirty="0">
                          <a:solidFill>
                            <a:schemeClr val="tx1"/>
                          </a:solidFill>
                          <a:effectLst/>
                        </a:rPr>
                        <a:t>3.  Maintains Employment – Completes 45 calendar days</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solidFill>
                            <a:schemeClr val="tx1"/>
                          </a:solidFill>
                          <a:effectLst/>
                        </a:rPr>
                        <a:t>$1,000</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solidFill>
                            <a:schemeClr val="tx1"/>
                          </a:solidFill>
                          <a:effectLst/>
                        </a:rPr>
                        <a:t>$  500</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8030936"/>
                  </a:ext>
                </a:extLst>
              </a:tr>
              <a:tr h="357207">
                <a:tc>
                  <a:txBody>
                    <a:bodyPr/>
                    <a:lstStyle/>
                    <a:p>
                      <a:pPr marL="0" marR="0" algn="l">
                        <a:spcBef>
                          <a:spcPts val="0"/>
                        </a:spcBef>
                        <a:spcAft>
                          <a:spcPts val="0"/>
                        </a:spcAft>
                      </a:pPr>
                      <a:r>
                        <a:rPr lang="en-US" sz="1600" dirty="0">
                          <a:solidFill>
                            <a:schemeClr val="tx1"/>
                          </a:solidFill>
                          <a:effectLst/>
                        </a:rPr>
                        <a:t>4.  Retains Employment – Eligible for successful VR closure</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solidFill>
                            <a:schemeClr val="tx1"/>
                          </a:solidFill>
                          <a:effectLst/>
                        </a:rPr>
                        <a:t>$1,200</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solidFill>
                            <a:schemeClr val="tx1"/>
                          </a:solidFill>
                          <a:effectLst/>
                        </a:rPr>
                        <a:t>$1,000</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1063647"/>
                  </a:ext>
                </a:extLst>
              </a:tr>
              <a:tr h="357207">
                <a:tc>
                  <a:txBody>
                    <a:bodyPr/>
                    <a:lstStyle/>
                    <a:p>
                      <a:pPr marL="0" marR="0" algn="r">
                        <a:spcBef>
                          <a:spcPts val="0"/>
                        </a:spcBef>
                        <a:spcAft>
                          <a:spcPts val="0"/>
                        </a:spcAft>
                      </a:pPr>
                      <a:r>
                        <a:rPr lang="en-US" sz="1600" dirty="0">
                          <a:solidFill>
                            <a:schemeClr val="tx1"/>
                          </a:solidFill>
                          <a:effectLst/>
                        </a:rPr>
                        <a:t>TOTAL</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solidFill>
                            <a:schemeClr val="tx1"/>
                          </a:solidFill>
                          <a:effectLst/>
                        </a:rPr>
                        <a:t>$ 4,000</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solidFill>
                            <a:schemeClr val="tx1"/>
                          </a:solidFill>
                          <a:effectLst/>
                        </a:rPr>
                        <a:t>$ 2,500</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52179121"/>
                  </a:ext>
                </a:extLst>
              </a:tr>
              <a:tr h="357207">
                <a:tc>
                  <a:txBody>
                    <a:bodyPr/>
                    <a:lstStyle/>
                    <a:p>
                      <a:pPr marL="0" marR="0" algn="ctr">
                        <a:spcBef>
                          <a:spcPts val="0"/>
                        </a:spcBef>
                        <a:spcAft>
                          <a:spcPts val="0"/>
                        </a:spcAft>
                      </a:pPr>
                      <a:r>
                        <a:rPr lang="en-US" sz="1600" dirty="0">
                          <a:solidFill>
                            <a:schemeClr val="tx1"/>
                          </a:solidFill>
                          <a:effectLst/>
                        </a:rPr>
                        <a:t> </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solidFill>
                            <a:schemeClr val="tx1"/>
                          </a:solidFill>
                          <a:effectLst/>
                        </a:rPr>
                        <a:t> </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solidFill>
                            <a:schemeClr val="tx1"/>
                          </a:solidFill>
                          <a:effectLst/>
                        </a:rPr>
                        <a:t> </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72520830"/>
                  </a:ext>
                </a:extLst>
              </a:tr>
              <a:tr h="357207">
                <a:tc>
                  <a:txBody>
                    <a:bodyPr/>
                    <a:lstStyle/>
                    <a:p>
                      <a:pPr marL="0" marR="0" algn="l">
                        <a:spcBef>
                          <a:spcPts val="0"/>
                        </a:spcBef>
                        <a:spcAft>
                          <a:spcPts val="0"/>
                        </a:spcAft>
                      </a:pPr>
                      <a:r>
                        <a:rPr lang="en-US" sz="1600" dirty="0">
                          <a:solidFill>
                            <a:schemeClr val="tx1"/>
                          </a:solidFill>
                          <a:effectLst/>
                        </a:rPr>
                        <a:t>Bonus Payment – SSI/SSDI Recipients at SGA Earnings Level </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solidFill>
                            <a:schemeClr val="tx1"/>
                          </a:solidFill>
                          <a:effectLst/>
                        </a:rPr>
                        <a:t>$ 1,000</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solidFill>
                            <a:schemeClr val="tx1"/>
                          </a:solidFill>
                          <a:effectLst/>
                        </a:rPr>
                        <a:t>$ 1,000</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95933108"/>
                  </a:ext>
                </a:extLst>
              </a:tr>
              <a:tr h="357207">
                <a:tc>
                  <a:txBody>
                    <a:bodyPr/>
                    <a:lstStyle/>
                    <a:p>
                      <a:pPr marL="0" marR="0" algn="l">
                        <a:spcBef>
                          <a:spcPts val="0"/>
                        </a:spcBef>
                        <a:spcAft>
                          <a:spcPts val="0"/>
                        </a:spcAft>
                      </a:pPr>
                      <a:r>
                        <a:rPr lang="en-US" sz="1600" dirty="0">
                          <a:solidFill>
                            <a:schemeClr val="tx1"/>
                          </a:solidFill>
                          <a:effectLst/>
                        </a:rPr>
                        <a:t> </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solidFill>
                            <a:schemeClr val="tx1"/>
                          </a:solidFill>
                          <a:effectLst/>
                        </a:rPr>
                        <a:t> </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solidFill>
                            <a:schemeClr val="tx1"/>
                          </a:solidFill>
                          <a:effectLst/>
                        </a:rPr>
                        <a:t> </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13668461"/>
                  </a:ext>
                </a:extLst>
              </a:tr>
              <a:tr h="357207">
                <a:tc>
                  <a:txBody>
                    <a:bodyPr/>
                    <a:lstStyle/>
                    <a:p>
                      <a:pPr marL="0" marR="0" algn="l">
                        <a:spcBef>
                          <a:spcPts val="0"/>
                        </a:spcBef>
                        <a:spcAft>
                          <a:spcPts val="0"/>
                        </a:spcAft>
                      </a:pPr>
                      <a:r>
                        <a:rPr lang="en-US" sz="1600" dirty="0">
                          <a:solidFill>
                            <a:schemeClr val="tx1"/>
                          </a:solidFill>
                          <a:effectLst/>
                        </a:rPr>
                        <a:t>Additional Subsidies:</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solidFill>
                            <a:schemeClr val="tx1"/>
                          </a:solidFill>
                          <a:effectLst/>
                        </a:rPr>
                        <a:t> </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solidFill>
                            <a:schemeClr val="tx1"/>
                          </a:solidFill>
                          <a:effectLst/>
                        </a:rPr>
                        <a:t> </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48695510"/>
                  </a:ext>
                </a:extLst>
              </a:tr>
              <a:tr h="357207">
                <a:tc>
                  <a:txBody>
                    <a:bodyPr/>
                    <a:lstStyle/>
                    <a:p>
                      <a:pPr marL="0" marR="0" algn="r">
                        <a:spcBef>
                          <a:spcPts val="0"/>
                        </a:spcBef>
                        <a:spcAft>
                          <a:spcPts val="0"/>
                        </a:spcAft>
                      </a:pPr>
                      <a:r>
                        <a:rPr lang="en-US" sz="1600" dirty="0">
                          <a:solidFill>
                            <a:schemeClr val="tx1"/>
                          </a:solidFill>
                          <a:effectLst/>
                        </a:rPr>
                        <a:t>Remote Area Travel  </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solidFill>
                            <a:schemeClr val="tx1"/>
                          </a:solidFill>
                          <a:effectLst/>
                        </a:rPr>
                        <a:t>15%</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solidFill>
                            <a:schemeClr val="tx1"/>
                          </a:solidFill>
                          <a:effectLst/>
                        </a:rPr>
                        <a:t>15%</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10368187"/>
                  </a:ext>
                </a:extLst>
              </a:tr>
              <a:tr h="357207">
                <a:tc>
                  <a:txBody>
                    <a:bodyPr/>
                    <a:lstStyle/>
                    <a:p>
                      <a:pPr marL="0" marR="0" algn="r">
                        <a:spcBef>
                          <a:spcPts val="0"/>
                        </a:spcBef>
                        <a:spcAft>
                          <a:spcPts val="0"/>
                        </a:spcAft>
                      </a:pPr>
                      <a:r>
                        <a:rPr lang="en-US" sz="1600" dirty="0">
                          <a:solidFill>
                            <a:schemeClr val="tx1"/>
                          </a:solidFill>
                          <a:effectLst/>
                        </a:rPr>
                        <a:t>Required Population Specific Certification/Competency</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solidFill>
                            <a:schemeClr val="tx1"/>
                          </a:solidFill>
                          <a:effectLst/>
                        </a:rPr>
                        <a:t>15%</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solidFill>
                            <a:schemeClr val="tx1"/>
                          </a:solidFill>
                          <a:effectLst/>
                        </a:rPr>
                        <a:t>15%</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59120336"/>
                  </a:ext>
                </a:extLst>
              </a:tr>
            </a:tbl>
          </a:graphicData>
        </a:graphic>
      </p:graphicFrame>
    </p:spTree>
    <p:extLst>
      <p:ext uri="{BB962C8B-B14F-4D97-AF65-F5344CB8AC3E}">
        <p14:creationId xmlns:p14="http://schemas.microsoft.com/office/powerpoint/2010/main" val="3452421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tx1"/>
                </a:solidFill>
              </a:rPr>
              <a:t>Results of the Milestone System:</a:t>
            </a:r>
            <a:br>
              <a:rPr lang="en-US" dirty="0">
                <a:solidFill>
                  <a:schemeClr val="tx1"/>
                </a:solidFill>
              </a:rPr>
            </a:br>
            <a:r>
              <a:rPr lang="en-US" dirty="0">
                <a:solidFill>
                  <a:schemeClr val="tx1"/>
                </a:solidFill>
              </a:rPr>
              <a:t>What the Data Showed</a:t>
            </a:r>
            <a:endParaRPr lang="en-US" dirty="0">
              <a:solidFill>
                <a:schemeClr val="tx1"/>
              </a:solidFill>
              <a:highlight>
                <a:srgbClr val="FFFF00"/>
              </a:highligh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17298045"/>
              </p:ext>
            </p:extLst>
          </p:nvPr>
        </p:nvGraphicFramePr>
        <p:xfrm>
          <a:off x="307731" y="2092568"/>
          <a:ext cx="9935306" cy="4632778"/>
        </p:xfrm>
        <a:graphic>
          <a:graphicData uri="http://schemas.openxmlformats.org/drawingml/2006/table">
            <a:tbl>
              <a:tblPr firstRow="1" firstCol="1" bandRow="1">
                <a:tableStyleId>{5C22544A-7EE6-4342-B048-85BDC9FD1C3A}</a:tableStyleId>
              </a:tblPr>
              <a:tblGrid>
                <a:gridCol w="1215983">
                  <a:extLst>
                    <a:ext uri="{9D8B030D-6E8A-4147-A177-3AD203B41FA5}">
                      <a16:colId xmlns:a16="http://schemas.microsoft.com/office/drawing/2014/main" val="1682250634"/>
                    </a:ext>
                  </a:extLst>
                </a:gridCol>
                <a:gridCol w="1246340">
                  <a:extLst>
                    <a:ext uri="{9D8B030D-6E8A-4147-A177-3AD203B41FA5}">
                      <a16:colId xmlns:a16="http://schemas.microsoft.com/office/drawing/2014/main" val="3862690289"/>
                    </a:ext>
                  </a:extLst>
                </a:gridCol>
                <a:gridCol w="1388708">
                  <a:extLst>
                    <a:ext uri="{9D8B030D-6E8A-4147-A177-3AD203B41FA5}">
                      <a16:colId xmlns:a16="http://schemas.microsoft.com/office/drawing/2014/main" val="2476230285"/>
                    </a:ext>
                  </a:extLst>
                </a:gridCol>
                <a:gridCol w="1397976">
                  <a:extLst>
                    <a:ext uri="{9D8B030D-6E8A-4147-A177-3AD203B41FA5}">
                      <a16:colId xmlns:a16="http://schemas.microsoft.com/office/drawing/2014/main" val="423367023"/>
                    </a:ext>
                  </a:extLst>
                </a:gridCol>
                <a:gridCol w="1503485">
                  <a:extLst>
                    <a:ext uri="{9D8B030D-6E8A-4147-A177-3AD203B41FA5}">
                      <a16:colId xmlns:a16="http://schemas.microsoft.com/office/drawing/2014/main" val="74241809"/>
                    </a:ext>
                  </a:extLst>
                </a:gridCol>
                <a:gridCol w="1556239">
                  <a:extLst>
                    <a:ext uri="{9D8B030D-6E8A-4147-A177-3AD203B41FA5}">
                      <a16:colId xmlns:a16="http://schemas.microsoft.com/office/drawing/2014/main" val="662654950"/>
                    </a:ext>
                  </a:extLst>
                </a:gridCol>
                <a:gridCol w="1626575">
                  <a:extLst>
                    <a:ext uri="{9D8B030D-6E8A-4147-A177-3AD203B41FA5}">
                      <a16:colId xmlns:a16="http://schemas.microsoft.com/office/drawing/2014/main" val="3526845622"/>
                    </a:ext>
                  </a:extLst>
                </a:gridCol>
              </a:tblGrid>
              <a:tr h="1432378">
                <a:tc>
                  <a:txBody>
                    <a:bodyPr/>
                    <a:lstStyle/>
                    <a:p>
                      <a:pPr marL="0" marR="0">
                        <a:lnSpc>
                          <a:spcPct val="107000"/>
                        </a:lnSpc>
                        <a:spcBef>
                          <a:spcPts val="0"/>
                        </a:spcBef>
                        <a:spcAft>
                          <a:spcPts val="0"/>
                        </a:spcAft>
                      </a:pPr>
                      <a:r>
                        <a:rPr lang="en-US" sz="1400" dirty="0">
                          <a:solidFill>
                            <a:schemeClr val="tx1"/>
                          </a:solidFill>
                          <a:effectLst/>
                        </a:rPr>
                        <a:t>SFY</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dirty="0">
                          <a:solidFill>
                            <a:schemeClr val="tx1"/>
                          </a:solidFill>
                          <a:effectLst/>
                        </a:rPr>
                        <a:t>Clients with CRP Services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dirty="0">
                          <a:solidFill>
                            <a:schemeClr val="tx1"/>
                          </a:solidFill>
                          <a:effectLst/>
                        </a:rPr>
                        <a:t>Successful Closures Associated with CRPs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dirty="0">
                          <a:solidFill>
                            <a:schemeClr val="tx1"/>
                          </a:solidFill>
                          <a:effectLst/>
                        </a:rPr>
                        <a:t>Total Successful Closures (FFY)</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dirty="0">
                          <a:solidFill>
                            <a:schemeClr val="tx1"/>
                          </a:solidFill>
                          <a:effectLst/>
                        </a:rPr>
                        <a:t>Difference Total Closures vs. CRP Closures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dirty="0">
                          <a:solidFill>
                            <a:schemeClr val="tx1"/>
                          </a:solidFill>
                          <a:effectLst/>
                        </a:rPr>
                        <a:t>CRP Expenditures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dirty="0">
                          <a:solidFill>
                            <a:schemeClr val="tx1"/>
                          </a:solidFill>
                          <a:effectLst/>
                        </a:rPr>
                        <a:t>Avg. Cost for Closures Associated with CRPs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473328"/>
                  </a:ext>
                </a:extLst>
              </a:tr>
              <a:tr h="640080">
                <a:tc>
                  <a:txBody>
                    <a:bodyPr/>
                    <a:lstStyle/>
                    <a:p>
                      <a:pPr marL="0" marR="0">
                        <a:lnSpc>
                          <a:spcPct val="107000"/>
                        </a:lnSpc>
                        <a:spcBef>
                          <a:spcPts val="0"/>
                        </a:spcBef>
                        <a:spcAft>
                          <a:spcPts val="0"/>
                        </a:spcAft>
                      </a:pPr>
                      <a:r>
                        <a:rPr lang="en-US" sz="1600" dirty="0">
                          <a:solidFill>
                            <a:schemeClr val="tx1"/>
                          </a:solidFill>
                          <a:effectLst/>
                        </a:rPr>
                        <a:t>2012</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solidFill>
                            <a:schemeClr val="tx1"/>
                          </a:solidFill>
                          <a:effectLst/>
                        </a:rPr>
                        <a:t>2,484</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solidFill>
                            <a:schemeClr val="tx1"/>
                          </a:solidFill>
                          <a:effectLst/>
                        </a:rPr>
                        <a:t>256</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solidFill>
                            <a:schemeClr val="tx1"/>
                          </a:solidFill>
                          <a:effectLst/>
                        </a:rPr>
                        <a:t>778</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solidFill>
                            <a:schemeClr val="tx1"/>
                          </a:solidFill>
                          <a:effectLst/>
                        </a:rPr>
                        <a:t>522</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solidFill>
                            <a:schemeClr val="tx1"/>
                          </a:solidFill>
                          <a:effectLst/>
                        </a:rPr>
                        <a:t>$2,904,410.49</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solidFill>
                            <a:schemeClr val="tx1"/>
                          </a:solidFill>
                          <a:effectLst/>
                        </a:rPr>
                        <a:t>$11,345.35</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99799449"/>
                  </a:ext>
                </a:extLst>
              </a:tr>
              <a:tr h="640080">
                <a:tc>
                  <a:txBody>
                    <a:bodyPr/>
                    <a:lstStyle/>
                    <a:p>
                      <a:pPr marL="0" marR="0">
                        <a:lnSpc>
                          <a:spcPct val="107000"/>
                        </a:lnSpc>
                        <a:spcBef>
                          <a:spcPts val="0"/>
                        </a:spcBef>
                        <a:spcAft>
                          <a:spcPts val="0"/>
                        </a:spcAft>
                      </a:pPr>
                      <a:r>
                        <a:rPr lang="en-US" sz="1600" dirty="0">
                          <a:solidFill>
                            <a:schemeClr val="tx1"/>
                          </a:solidFill>
                          <a:effectLst/>
                        </a:rPr>
                        <a:t>2014</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FF00"/>
                    </a:solidFill>
                  </a:tcPr>
                </a:tc>
                <a:tc>
                  <a:txBody>
                    <a:bodyPr/>
                    <a:lstStyle/>
                    <a:p>
                      <a:pPr marL="0" marR="0">
                        <a:lnSpc>
                          <a:spcPct val="107000"/>
                        </a:lnSpc>
                        <a:spcBef>
                          <a:spcPts val="0"/>
                        </a:spcBef>
                        <a:spcAft>
                          <a:spcPts val="0"/>
                        </a:spcAft>
                      </a:pPr>
                      <a:r>
                        <a:rPr lang="en-US" sz="1600" dirty="0">
                          <a:solidFill>
                            <a:schemeClr val="tx1"/>
                          </a:solidFill>
                          <a:effectLst/>
                        </a:rPr>
                        <a:t>2,614</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FF00"/>
                    </a:solidFill>
                  </a:tcPr>
                </a:tc>
                <a:tc>
                  <a:txBody>
                    <a:bodyPr/>
                    <a:lstStyle/>
                    <a:p>
                      <a:pPr marL="0" marR="0">
                        <a:lnSpc>
                          <a:spcPct val="107000"/>
                        </a:lnSpc>
                        <a:spcBef>
                          <a:spcPts val="0"/>
                        </a:spcBef>
                        <a:spcAft>
                          <a:spcPts val="0"/>
                        </a:spcAft>
                      </a:pPr>
                      <a:r>
                        <a:rPr lang="en-US" sz="1600" dirty="0">
                          <a:solidFill>
                            <a:schemeClr val="tx1"/>
                          </a:solidFill>
                          <a:effectLst/>
                        </a:rPr>
                        <a:t>337</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FF00"/>
                    </a:solidFill>
                  </a:tcPr>
                </a:tc>
                <a:tc>
                  <a:txBody>
                    <a:bodyPr/>
                    <a:lstStyle/>
                    <a:p>
                      <a:pPr marL="0" marR="0">
                        <a:lnSpc>
                          <a:spcPct val="107000"/>
                        </a:lnSpc>
                        <a:spcBef>
                          <a:spcPts val="0"/>
                        </a:spcBef>
                        <a:spcAft>
                          <a:spcPts val="0"/>
                        </a:spcAft>
                      </a:pPr>
                      <a:r>
                        <a:rPr lang="en-US" sz="1600" dirty="0">
                          <a:solidFill>
                            <a:schemeClr val="tx1"/>
                          </a:solidFill>
                          <a:effectLst/>
                        </a:rPr>
                        <a:t>1,010</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FF00"/>
                    </a:solidFill>
                  </a:tcPr>
                </a:tc>
                <a:tc>
                  <a:txBody>
                    <a:bodyPr/>
                    <a:lstStyle/>
                    <a:p>
                      <a:pPr marL="0" marR="0">
                        <a:lnSpc>
                          <a:spcPct val="107000"/>
                        </a:lnSpc>
                        <a:spcBef>
                          <a:spcPts val="0"/>
                        </a:spcBef>
                        <a:spcAft>
                          <a:spcPts val="0"/>
                        </a:spcAft>
                      </a:pPr>
                      <a:r>
                        <a:rPr lang="en-US" sz="1600" dirty="0">
                          <a:solidFill>
                            <a:schemeClr val="tx1"/>
                          </a:solidFill>
                          <a:effectLst/>
                        </a:rPr>
                        <a:t>673</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FF00"/>
                    </a:solidFill>
                  </a:tcPr>
                </a:tc>
                <a:tc>
                  <a:txBody>
                    <a:bodyPr/>
                    <a:lstStyle/>
                    <a:p>
                      <a:pPr marL="0" marR="0">
                        <a:lnSpc>
                          <a:spcPct val="107000"/>
                        </a:lnSpc>
                        <a:spcBef>
                          <a:spcPts val="0"/>
                        </a:spcBef>
                        <a:spcAft>
                          <a:spcPts val="0"/>
                        </a:spcAft>
                      </a:pPr>
                      <a:r>
                        <a:rPr lang="en-US" sz="1600" dirty="0">
                          <a:solidFill>
                            <a:schemeClr val="tx1"/>
                          </a:solidFill>
                          <a:effectLst/>
                        </a:rPr>
                        <a:t>$3,280,570.96</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FF00"/>
                    </a:solidFill>
                  </a:tcPr>
                </a:tc>
                <a:tc>
                  <a:txBody>
                    <a:bodyPr/>
                    <a:lstStyle/>
                    <a:p>
                      <a:pPr marL="0" marR="0">
                        <a:lnSpc>
                          <a:spcPct val="107000"/>
                        </a:lnSpc>
                        <a:spcBef>
                          <a:spcPts val="0"/>
                        </a:spcBef>
                        <a:spcAft>
                          <a:spcPts val="0"/>
                        </a:spcAft>
                      </a:pPr>
                      <a:r>
                        <a:rPr lang="en-US" sz="1600" dirty="0">
                          <a:solidFill>
                            <a:schemeClr val="tx1"/>
                          </a:solidFill>
                          <a:effectLst/>
                        </a:rPr>
                        <a:t>$9,734.63</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FF00"/>
                    </a:solidFill>
                  </a:tcPr>
                </a:tc>
                <a:extLst>
                  <a:ext uri="{0D108BD9-81ED-4DB2-BD59-A6C34878D82A}">
                    <a16:rowId xmlns:a16="http://schemas.microsoft.com/office/drawing/2014/main" val="3498192305"/>
                  </a:ext>
                </a:extLst>
              </a:tr>
              <a:tr h="640080">
                <a:tc>
                  <a:txBody>
                    <a:bodyPr/>
                    <a:lstStyle/>
                    <a:p>
                      <a:pPr marL="0" marR="0">
                        <a:lnSpc>
                          <a:spcPct val="107000"/>
                        </a:lnSpc>
                        <a:spcBef>
                          <a:spcPts val="0"/>
                        </a:spcBef>
                        <a:spcAft>
                          <a:spcPts val="0"/>
                        </a:spcAft>
                      </a:pPr>
                      <a:r>
                        <a:rPr lang="en-US" sz="1600" dirty="0">
                          <a:solidFill>
                            <a:schemeClr val="tx1"/>
                          </a:solidFill>
                          <a:effectLst/>
                        </a:rPr>
                        <a:t>2015</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FF00"/>
                    </a:solidFill>
                  </a:tcPr>
                </a:tc>
                <a:tc>
                  <a:txBody>
                    <a:bodyPr/>
                    <a:lstStyle/>
                    <a:p>
                      <a:pPr marL="0" marR="0">
                        <a:lnSpc>
                          <a:spcPct val="107000"/>
                        </a:lnSpc>
                        <a:spcBef>
                          <a:spcPts val="0"/>
                        </a:spcBef>
                        <a:spcAft>
                          <a:spcPts val="0"/>
                        </a:spcAft>
                      </a:pPr>
                      <a:r>
                        <a:rPr lang="en-US" sz="1600" dirty="0">
                          <a:solidFill>
                            <a:schemeClr val="tx1"/>
                          </a:solidFill>
                          <a:effectLst/>
                        </a:rPr>
                        <a:t>2,221</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FF00"/>
                    </a:solidFill>
                  </a:tcPr>
                </a:tc>
                <a:tc>
                  <a:txBody>
                    <a:bodyPr/>
                    <a:lstStyle/>
                    <a:p>
                      <a:pPr marL="0" marR="0">
                        <a:lnSpc>
                          <a:spcPct val="107000"/>
                        </a:lnSpc>
                        <a:spcBef>
                          <a:spcPts val="0"/>
                        </a:spcBef>
                        <a:spcAft>
                          <a:spcPts val="0"/>
                        </a:spcAft>
                      </a:pPr>
                      <a:r>
                        <a:rPr lang="en-US" sz="1600" dirty="0">
                          <a:solidFill>
                            <a:schemeClr val="tx1"/>
                          </a:solidFill>
                          <a:effectLst/>
                        </a:rPr>
                        <a:t>247</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FF00"/>
                    </a:solidFill>
                  </a:tcPr>
                </a:tc>
                <a:tc>
                  <a:txBody>
                    <a:bodyPr/>
                    <a:lstStyle/>
                    <a:p>
                      <a:pPr marL="0" marR="0">
                        <a:lnSpc>
                          <a:spcPct val="107000"/>
                        </a:lnSpc>
                        <a:spcBef>
                          <a:spcPts val="0"/>
                        </a:spcBef>
                        <a:spcAft>
                          <a:spcPts val="0"/>
                        </a:spcAft>
                      </a:pPr>
                      <a:r>
                        <a:rPr lang="en-US" sz="1600" dirty="0">
                          <a:solidFill>
                            <a:schemeClr val="tx1"/>
                          </a:solidFill>
                          <a:effectLst/>
                        </a:rPr>
                        <a:t>1,132</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FF00"/>
                    </a:solidFill>
                  </a:tcPr>
                </a:tc>
                <a:tc>
                  <a:txBody>
                    <a:bodyPr/>
                    <a:lstStyle/>
                    <a:p>
                      <a:pPr marL="0" marR="0">
                        <a:lnSpc>
                          <a:spcPct val="107000"/>
                        </a:lnSpc>
                        <a:spcBef>
                          <a:spcPts val="0"/>
                        </a:spcBef>
                        <a:spcAft>
                          <a:spcPts val="0"/>
                        </a:spcAft>
                      </a:pPr>
                      <a:r>
                        <a:rPr lang="en-US" sz="1600" dirty="0">
                          <a:solidFill>
                            <a:schemeClr val="tx1"/>
                          </a:solidFill>
                          <a:effectLst/>
                        </a:rPr>
                        <a:t>885</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FF00"/>
                    </a:solidFill>
                  </a:tcPr>
                </a:tc>
                <a:tc>
                  <a:txBody>
                    <a:bodyPr/>
                    <a:lstStyle/>
                    <a:p>
                      <a:pPr marL="0" marR="0">
                        <a:lnSpc>
                          <a:spcPct val="107000"/>
                        </a:lnSpc>
                        <a:spcBef>
                          <a:spcPts val="0"/>
                        </a:spcBef>
                        <a:spcAft>
                          <a:spcPts val="0"/>
                        </a:spcAft>
                      </a:pPr>
                      <a:r>
                        <a:rPr lang="en-US" sz="1600" dirty="0">
                          <a:solidFill>
                            <a:schemeClr val="tx1"/>
                          </a:solidFill>
                          <a:effectLst/>
                        </a:rPr>
                        <a:t>$3,559,863.95</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FF00"/>
                    </a:solidFill>
                  </a:tcPr>
                </a:tc>
                <a:tc>
                  <a:txBody>
                    <a:bodyPr/>
                    <a:lstStyle/>
                    <a:p>
                      <a:pPr marL="0" marR="0">
                        <a:lnSpc>
                          <a:spcPct val="107000"/>
                        </a:lnSpc>
                        <a:spcBef>
                          <a:spcPts val="0"/>
                        </a:spcBef>
                        <a:spcAft>
                          <a:spcPts val="0"/>
                        </a:spcAft>
                      </a:pPr>
                      <a:r>
                        <a:rPr lang="en-US" sz="1600" dirty="0">
                          <a:solidFill>
                            <a:schemeClr val="tx1"/>
                          </a:solidFill>
                          <a:effectLst/>
                        </a:rPr>
                        <a:t>$14,412.40</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FF00"/>
                    </a:solidFill>
                  </a:tcPr>
                </a:tc>
                <a:extLst>
                  <a:ext uri="{0D108BD9-81ED-4DB2-BD59-A6C34878D82A}">
                    <a16:rowId xmlns:a16="http://schemas.microsoft.com/office/drawing/2014/main" val="994413082"/>
                  </a:ext>
                </a:extLst>
              </a:tr>
              <a:tr h="640080">
                <a:tc>
                  <a:txBody>
                    <a:bodyPr/>
                    <a:lstStyle/>
                    <a:p>
                      <a:pPr marL="0" marR="0">
                        <a:lnSpc>
                          <a:spcPct val="107000"/>
                        </a:lnSpc>
                        <a:spcBef>
                          <a:spcPts val="0"/>
                        </a:spcBef>
                        <a:spcAft>
                          <a:spcPts val="0"/>
                        </a:spcAft>
                      </a:pPr>
                      <a:r>
                        <a:rPr lang="en-US" sz="1600" dirty="0">
                          <a:solidFill>
                            <a:schemeClr val="tx1"/>
                          </a:solidFill>
                          <a:effectLst/>
                        </a:rPr>
                        <a:t>2016</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solidFill>
                            <a:schemeClr val="tx1"/>
                          </a:solidFill>
                          <a:effectLst/>
                        </a:rPr>
                        <a:t>2,384</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solidFill>
                            <a:schemeClr val="tx1"/>
                          </a:solidFill>
                          <a:effectLst/>
                        </a:rPr>
                        <a:t>414</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solidFill>
                            <a:schemeClr val="tx1"/>
                          </a:solidFill>
                          <a:effectLst/>
                        </a:rPr>
                        <a:t>1,166</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solidFill>
                            <a:schemeClr val="tx1"/>
                          </a:solidFill>
                          <a:effectLst/>
                        </a:rPr>
                        <a:t>752</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solidFill>
                            <a:schemeClr val="tx1"/>
                          </a:solidFill>
                          <a:effectLst/>
                        </a:rPr>
                        <a:t>$3,545,118.49</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solidFill>
                            <a:schemeClr val="tx1"/>
                          </a:solidFill>
                          <a:effectLst/>
                        </a:rPr>
                        <a:t>$8,563.08</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99074737"/>
                  </a:ext>
                </a:extLst>
              </a:tr>
              <a:tr h="640080">
                <a:tc>
                  <a:txBody>
                    <a:bodyPr/>
                    <a:lstStyle/>
                    <a:p>
                      <a:pPr marL="0" marR="0">
                        <a:lnSpc>
                          <a:spcPct val="107000"/>
                        </a:lnSpc>
                        <a:spcBef>
                          <a:spcPts val="0"/>
                        </a:spcBef>
                        <a:spcAft>
                          <a:spcPts val="0"/>
                        </a:spcAft>
                      </a:pPr>
                      <a:r>
                        <a:rPr lang="en-US" sz="1600" dirty="0">
                          <a:solidFill>
                            <a:schemeClr val="tx1"/>
                          </a:solidFill>
                          <a:effectLst/>
                        </a:rPr>
                        <a:t>2017</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solidFill>
                            <a:schemeClr val="tx1"/>
                          </a:solidFill>
                          <a:effectLst/>
                        </a:rPr>
                        <a:t>2,343</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solidFill>
                            <a:schemeClr val="tx1"/>
                          </a:solidFill>
                          <a:effectLst/>
                        </a:rPr>
                        <a:t>416</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solidFill>
                            <a:schemeClr val="tx1"/>
                          </a:solidFill>
                          <a:effectLst/>
                        </a:rPr>
                        <a:t>758</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solidFill>
                            <a:schemeClr val="tx1"/>
                          </a:solidFill>
                          <a:effectLst/>
                        </a:rPr>
                        <a:t>342</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solidFill>
                            <a:schemeClr val="tx1"/>
                          </a:solidFill>
                          <a:effectLst/>
                        </a:rPr>
                        <a:t>$3,477,874.59</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solidFill>
                            <a:schemeClr val="tx1"/>
                          </a:solidFill>
                          <a:effectLst/>
                        </a:rPr>
                        <a:t>$8,360.27</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28881505"/>
                  </a:ext>
                </a:extLst>
              </a:tr>
            </a:tbl>
          </a:graphicData>
        </a:graphic>
      </p:graphicFrame>
    </p:spTree>
    <p:extLst>
      <p:ext uri="{BB962C8B-B14F-4D97-AF65-F5344CB8AC3E}">
        <p14:creationId xmlns:p14="http://schemas.microsoft.com/office/powerpoint/2010/main" val="1977491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8125"/>
            <a:ext cx="8596668" cy="1692275"/>
          </a:xfrm>
        </p:spPr>
        <p:txBody>
          <a:bodyPr/>
          <a:lstStyle/>
          <a:p>
            <a:pPr algn="ctr"/>
            <a:r>
              <a:rPr lang="en-US" dirty="0">
                <a:solidFill>
                  <a:schemeClr val="tx1"/>
                </a:solidFill>
              </a:rPr>
              <a:t>Hybrid System</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26678300"/>
              </p:ext>
            </p:extLst>
          </p:nvPr>
        </p:nvGraphicFramePr>
        <p:xfrm>
          <a:off x="1476688" y="905070"/>
          <a:ext cx="6997959" cy="5782082"/>
        </p:xfrm>
        <a:graphic>
          <a:graphicData uri="http://schemas.openxmlformats.org/drawingml/2006/table">
            <a:tbl>
              <a:tblPr firstRow="1" firstCol="1" bandRow="1">
                <a:tableStyleId>{5C22544A-7EE6-4342-B048-85BDC9FD1C3A}</a:tableStyleId>
              </a:tblPr>
              <a:tblGrid>
                <a:gridCol w="5559407">
                  <a:extLst>
                    <a:ext uri="{9D8B030D-6E8A-4147-A177-3AD203B41FA5}">
                      <a16:colId xmlns:a16="http://schemas.microsoft.com/office/drawing/2014/main" val="239476889"/>
                    </a:ext>
                  </a:extLst>
                </a:gridCol>
                <a:gridCol w="1438552">
                  <a:extLst>
                    <a:ext uri="{9D8B030D-6E8A-4147-A177-3AD203B41FA5}">
                      <a16:colId xmlns:a16="http://schemas.microsoft.com/office/drawing/2014/main" val="1114808077"/>
                    </a:ext>
                  </a:extLst>
                </a:gridCol>
              </a:tblGrid>
              <a:tr h="410547">
                <a:tc>
                  <a:txBody>
                    <a:bodyPr/>
                    <a:lstStyle/>
                    <a:p>
                      <a:pPr marL="0" marR="0" algn="ctr">
                        <a:spcBef>
                          <a:spcPts val="0"/>
                        </a:spcBef>
                        <a:spcAft>
                          <a:spcPts val="0"/>
                        </a:spcAft>
                      </a:pPr>
                      <a:r>
                        <a:rPr lang="en-US" sz="1400" dirty="0">
                          <a:solidFill>
                            <a:schemeClr val="tx1"/>
                          </a:solidFill>
                          <a:effectLst/>
                        </a:rPr>
                        <a:t>Services</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50782" marR="50782" marT="0" marB="0" anchor="ctr"/>
                </a:tc>
                <a:tc>
                  <a:txBody>
                    <a:bodyPr/>
                    <a:lstStyle/>
                    <a:p>
                      <a:pPr marL="0" marR="0" algn="ctr">
                        <a:spcBef>
                          <a:spcPts val="0"/>
                        </a:spcBef>
                        <a:spcAft>
                          <a:spcPts val="0"/>
                        </a:spcAft>
                      </a:pPr>
                      <a:r>
                        <a:rPr lang="en-US" sz="1400" dirty="0">
                          <a:solidFill>
                            <a:schemeClr val="tx1"/>
                          </a:solidFill>
                          <a:effectLst/>
                        </a:rPr>
                        <a:t>Fees</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50782" marR="50782" marT="0" marB="0" anchor="ctr"/>
                </a:tc>
                <a:extLst>
                  <a:ext uri="{0D108BD9-81ED-4DB2-BD59-A6C34878D82A}">
                    <a16:rowId xmlns:a16="http://schemas.microsoft.com/office/drawing/2014/main" val="3891118668"/>
                  </a:ext>
                </a:extLst>
              </a:tr>
              <a:tr h="428224">
                <a:tc>
                  <a:txBody>
                    <a:bodyPr/>
                    <a:lstStyle/>
                    <a:p>
                      <a:pPr marL="114300" marR="0" indent="-114300">
                        <a:spcBef>
                          <a:spcPts val="0"/>
                        </a:spcBef>
                        <a:spcAft>
                          <a:spcPts val="0"/>
                        </a:spcAft>
                      </a:pPr>
                      <a:r>
                        <a:rPr lang="en-US" sz="1400" u="sng" dirty="0">
                          <a:solidFill>
                            <a:schemeClr val="tx1"/>
                          </a:solidFill>
                          <a:effectLst/>
                        </a:rPr>
                        <a:t>Job Placement Assistance</a:t>
                      </a:r>
                      <a:endParaRPr lang="en-US" sz="1400" dirty="0">
                        <a:solidFill>
                          <a:schemeClr val="tx1"/>
                        </a:solidFill>
                        <a:effectLst/>
                      </a:endParaRPr>
                    </a:p>
                    <a:p>
                      <a:pPr marL="342900" marR="0" lvl="0" indent="-342900">
                        <a:lnSpc>
                          <a:spcPct val="115000"/>
                        </a:lnSpc>
                        <a:spcBef>
                          <a:spcPts val="0"/>
                        </a:spcBef>
                        <a:spcAft>
                          <a:spcPts val="0"/>
                        </a:spcAft>
                        <a:buFont typeface="Symbol" panose="05050102010706020507" pitchFamily="18" charset="2"/>
                        <a:buChar char=""/>
                      </a:pPr>
                      <a:r>
                        <a:rPr lang="en-US" sz="1400" dirty="0">
                          <a:solidFill>
                            <a:schemeClr val="tx1"/>
                          </a:solidFill>
                          <a:effectLst/>
                        </a:rPr>
                        <a:t>Job Development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782" marR="50782" marT="0" marB="0"/>
                </a:tc>
                <a:tc>
                  <a:txBody>
                    <a:bodyPr/>
                    <a:lstStyle/>
                    <a:p>
                      <a:pPr marL="0" marR="0">
                        <a:spcBef>
                          <a:spcPts val="0"/>
                        </a:spcBef>
                        <a:spcAft>
                          <a:spcPts val="0"/>
                        </a:spcAft>
                      </a:pPr>
                      <a:r>
                        <a:rPr lang="en-US" sz="1400" dirty="0">
                          <a:solidFill>
                            <a:schemeClr val="tx1"/>
                          </a:solidFill>
                          <a:effectLst/>
                        </a:rPr>
                        <a:t> </a:t>
                      </a:r>
                    </a:p>
                    <a:p>
                      <a:pPr marL="0" marR="0">
                        <a:spcBef>
                          <a:spcPts val="0"/>
                        </a:spcBef>
                        <a:spcAft>
                          <a:spcPts val="0"/>
                        </a:spcAft>
                      </a:pPr>
                      <a:r>
                        <a:rPr lang="en-US" sz="1400" dirty="0">
                          <a:solidFill>
                            <a:schemeClr val="tx1"/>
                          </a:solidFill>
                          <a:effectLst/>
                        </a:rPr>
                        <a:t>$35/hour</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50782" marR="50782" marT="0" marB="0"/>
                </a:tc>
                <a:extLst>
                  <a:ext uri="{0D108BD9-81ED-4DB2-BD59-A6C34878D82A}">
                    <a16:rowId xmlns:a16="http://schemas.microsoft.com/office/drawing/2014/main" val="10749937"/>
                  </a:ext>
                </a:extLst>
              </a:tr>
              <a:tr h="428224">
                <a:tc>
                  <a:txBody>
                    <a:bodyPr/>
                    <a:lstStyle/>
                    <a:p>
                      <a:pPr marL="114300" marR="0" indent="-114300">
                        <a:spcBef>
                          <a:spcPts val="0"/>
                        </a:spcBef>
                        <a:spcAft>
                          <a:spcPts val="0"/>
                        </a:spcAft>
                      </a:pPr>
                      <a:r>
                        <a:rPr lang="en-US" sz="1400" u="sng" dirty="0">
                          <a:solidFill>
                            <a:schemeClr val="tx1"/>
                          </a:solidFill>
                          <a:effectLst/>
                        </a:rPr>
                        <a:t>Job Search Assistance</a:t>
                      </a:r>
                      <a:endParaRPr lang="en-US" sz="1400" dirty="0">
                        <a:solidFill>
                          <a:schemeClr val="tx1"/>
                        </a:solidFill>
                        <a:effectLst/>
                      </a:endParaRPr>
                    </a:p>
                    <a:p>
                      <a:pPr marL="342900" marR="0" lvl="0" indent="-342900">
                        <a:lnSpc>
                          <a:spcPct val="115000"/>
                        </a:lnSpc>
                        <a:spcBef>
                          <a:spcPts val="0"/>
                        </a:spcBef>
                        <a:spcAft>
                          <a:spcPts val="0"/>
                        </a:spcAft>
                        <a:buFont typeface="Symbol" panose="05050102010706020507" pitchFamily="18" charset="2"/>
                        <a:buChar char=""/>
                      </a:pPr>
                      <a:r>
                        <a:rPr lang="en-US" sz="1400" dirty="0">
                          <a:solidFill>
                            <a:schemeClr val="tx1"/>
                          </a:solidFill>
                          <a:effectLst/>
                        </a:rPr>
                        <a:t>Job Seeking Skills Instruction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782" marR="50782" marT="0" marB="0"/>
                </a:tc>
                <a:tc>
                  <a:txBody>
                    <a:bodyPr/>
                    <a:lstStyle/>
                    <a:p>
                      <a:pPr marL="0" marR="0">
                        <a:spcBef>
                          <a:spcPts val="0"/>
                        </a:spcBef>
                        <a:spcAft>
                          <a:spcPts val="0"/>
                        </a:spcAft>
                      </a:pPr>
                      <a:r>
                        <a:rPr lang="en-US" sz="1400" dirty="0">
                          <a:solidFill>
                            <a:schemeClr val="tx1"/>
                          </a:solidFill>
                          <a:effectLst/>
                        </a:rPr>
                        <a:t> </a:t>
                      </a:r>
                    </a:p>
                    <a:p>
                      <a:pPr marL="0" marR="0">
                        <a:spcBef>
                          <a:spcPts val="0"/>
                        </a:spcBef>
                        <a:spcAft>
                          <a:spcPts val="0"/>
                        </a:spcAft>
                      </a:pPr>
                      <a:r>
                        <a:rPr lang="en-US" sz="1400" dirty="0">
                          <a:solidFill>
                            <a:schemeClr val="tx1"/>
                          </a:solidFill>
                          <a:effectLst/>
                        </a:rPr>
                        <a:t>$35/hour</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50782" marR="50782" marT="0" marB="0"/>
                </a:tc>
                <a:extLst>
                  <a:ext uri="{0D108BD9-81ED-4DB2-BD59-A6C34878D82A}">
                    <a16:rowId xmlns:a16="http://schemas.microsoft.com/office/drawing/2014/main" val="1402868056"/>
                  </a:ext>
                </a:extLst>
              </a:tr>
              <a:tr h="221969">
                <a:tc>
                  <a:txBody>
                    <a:bodyPr/>
                    <a:lstStyle/>
                    <a:p>
                      <a:pPr marL="342900" marR="0" lvl="0" indent="-342900">
                        <a:lnSpc>
                          <a:spcPct val="115000"/>
                        </a:lnSpc>
                        <a:spcBef>
                          <a:spcPts val="0"/>
                        </a:spcBef>
                        <a:spcAft>
                          <a:spcPts val="0"/>
                        </a:spcAft>
                        <a:buFont typeface="Symbol" panose="05050102010706020507" pitchFamily="18" charset="2"/>
                        <a:buChar char=""/>
                      </a:pPr>
                      <a:r>
                        <a:rPr lang="en-US" sz="1400" dirty="0">
                          <a:solidFill>
                            <a:schemeClr val="tx1"/>
                          </a:solidFill>
                          <a:effectLst/>
                        </a:rPr>
                        <a:t>Labor Market Survey</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782" marR="50782" marT="0" marB="0" anchor="b"/>
                </a:tc>
                <a:tc>
                  <a:txBody>
                    <a:bodyPr/>
                    <a:lstStyle/>
                    <a:p>
                      <a:pPr marL="0" marR="0">
                        <a:spcBef>
                          <a:spcPts val="0"/>
                        </a:spcBef>
                        <a:spcAft>
                          <a:spcPts val="0"/>
                        </a:spcAft>
                      </a:pPr>
                      <a:r>
                        <a:rPr lang="en-US" sz="1400" dirty="0">
                          <a:solidFill>
                            <a:schemeClr val="tx1"/>
                          </a:solidFill>
                          <a:effectLst/>
                        </a:rPr>
                        <a:t>$35/hour</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50782" marR="50782" marT="0" marB="0" anchor="b"/>
                </a:tc>
                <a:extLst>
                  <a:ext uri="{0D108BD9-81ED-4DB2-BD59-A6C34878D82A}">
                    <a16:rowId xmlns:a16="http://schemas.microsoft.com/office/drawing/2014/main" val="3951417658"/>
                  </a:ext>
                </a:extLst>
              </a:tr>
              <a:tr h="221969">
                <a:tc>
                  <a:txBody>
                    <a:bodyPr/>
                    <a:lstStyle/>
                    <a:p>
                      <a:pPr marL="342900" marR="0" lvl="0" indent="-342900">
                        <a:lnSpc>
                          <a:spcPct val="115000"/>
                        </a:lnSpc>
                        <a:spcBef>
                          <a:spcPts val="0"/>
                        </a:spcBef>
                        <a:spcAft>
                          <a:spcPts val="0"/>
                        </a:spcAft>
                        <a:buFont typeface="Symbol" panose="05050102010706020507" pitchFamily="18" charset="2"/>
                        <a:buChar char=""/>
                      </a:pPr>
                      <a:r>
                        <a:rPr lang="en-US" sz="1400" dirty="0">
                          <a:solidFill>
                            <a:schemeClr val="tx1"/>
                          </a:solidFill>
                          <a:effectLst/>
                        </a:rPr>
                        <a:t>Job Analysis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782" marR="50782" marT="0" marB="0" anchor="b"/>
                </a:tc>
                <a:tc>
                  <a:txBody>
                    <a:bodyPr/>
                    <a:lstStyle/>
                    <a:p>
                      <a:pPr marL="0" marR="0">
                        <a:spcBef>
                          <a:spcPts val="0"/>
                        </a:spcBef>
                        <a:spcAft>
                          <a:spcPts val="0"/>
                        </a:spcAft>
                      </a:pPr>
                      <a:r>
                        <a:rPr lang="en-US" sz="1400" dirty="0">
                          <a:solidFill>
                            <a:schemeClr val="tx1"/>
                          </a:solidFill>
                          <a:effectLst/>
                        </a:rPr>
                        <a:t>$35/hour</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50782" marR="50782" marT="0" marB="0" anchor="b"/>
                </a:tc>
                <a:extLst>
                  <a:ext uri="{0D108BD9-81ED-4DB2-BD59-A6C34878D82A}">
                    <a16:rowId xmlns:a16="http://schemas.microsoft.com/office/drawing/2014/main" val="3561355415"/>
                  </a:ext>
                </a:extLst>
              </a:tr>
              <a:tr h="428224">
                <a:tc>
                  <a:txBody>
                    <a:bodyPr/>
                    <a:lstStyle/>
                    <a:p>
                      <a:pPr marL="114300" marR="0" indent="-114300">
                        <a:spcBef>
                          <a:spcPts val="0"/>
                        </a:spcBef>
                        <a:spcAft>
                          <a:spcPts val="0"/>
                        </a:spcAft>
                      </a:pPr>
                      <a:r>
                        <a:rPr lang="en-US" sz="1400" u="sng" dirty="0">
                          <a:solidFill>
                            <a:schemeClr val="tx1"/>
                          </a:solidFill>
                          <a:effectLst/>
                        </a:rPr>
                        <a:t>Job Readiness Training</a:t>
                      </a:r>
                      <a:endParaRPr lang="en-US" sz="1400" dirty="0">
                        <a:solidFill>
                          <a:schemeClr val="tx1"/>
                        </a:solidFill>
                        <a:effectLst/>
                      </a:endParaRPr>
                    </a:p>
                    <a:p>
                      <a:pPr marL="342900" marR="0" lvl="0" indent="-342900">
                        <a:lnSpc>
                          <a:spcPct val="115000"/>
                        </a:lnSpc>
                        <a:spcBef>
                          <a:spcPts val="0"/>
                        </a:spcBef>
                        <a:spcAft>
                          <a:spcPts val="0"/>
                        </a:spcAft>
                        <a:buFont typeface="Symbol" panose="05050102010706020507" pitchFamily="18" charset="2"/>
                        <a:buChar char=""/>
                      </a:pPr>
                      <a:r>
                        <a:rPr lang="en-US" sz="1400" dirty="0">
                          <a:solidFill>
                            <a:schemeClr val="tx1"/>
                          </a:solidFill>
                          <a:effectLst/>
                        </a:rPr>
                        <a:t>Job Skills Training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782" marR="50782" marT="0" marB="0"/>
                </a:tc>
                <a:tc>
                  <a:txBody>
                    <a:bodyPr/>
                    <a:lstStyle/>
                    <a:p>
                      <a:pPr marL="0" marR="0">
                        <a:spcBef>
                          <a:spcPts val="0"/>
                        </a:spcBef>
                        <a:spcAft>
                          <a:spcPts val="0"/>
                        </a:spcAft>
                      </a:pPr>
                      <a:r>
                        <a:rPr lang="en-US" sz="1400" dirty="0">
                          <a:solidFill>
                            <a:schemeClr val="tx1"/>
                          </a:solidFill>
                          <a:effectLst/>
                        </a:rPr>
                        <a:t> </a:t>
                      </a:r>
                    </a:p>
                    <a:p>
                      <a:pPr marL="0" marR="0">
                        <a:spcBef>
                          <a:spcPts val="0"/>
                        </a:spcBef>
                        <a:spcAft>
                          <a:spcPts val="0"/>
                        </a:spcAft>
                      </a:pPr>
                      <a:r>
                        <a:rPr lang="en-US" sz="1400" dirty="0">
                          <a:solidFill>
                            <a:schemeClr val="tx1"/>
                          </a:solidFill>
                          <a:effectLst/>
                        </a:rPr>
                        <a:t>$35/hour</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50782" marR="50782" marT="0" marB="0"/>
                </a:tc>
                <a:extLst>
                  <a:ext uri="{0D108BD9-81ED-4DB2-BD59-A6C34878D82A}">
                    <a16:rowId xmlns:a16="http://schemas.microsoft.com/office/drawing/2014/main" val="1831943571"/>
                  </a:ext>
                </a:extLst>
              </a:tr>
              <a:tr h="325571">
                <a:tc>
                  <a:txBody>
                    <a:bodyPr/>
                    <a:lstStyle/>
                    <a:p>
                      <a:pPr marL="342900" marR="0" lvl="0" indent="-342900">
                        <a:lnSpc>
                          <a:spcPct val="115000"/>
                        </a:lnSpc>
                        <a:spcBef>
                          <a:spcPts val="0"/>
                        </a:spcBef>
                        <a:spcAft>
                          <a:spcPts val="0"/>
                        </a:spcAft>
                        <a:buFont typeface="Symbol" panose="05050102010706020507" pitchFamily="18" charset="2"/>
                        <a:buChar char=""/>
                      </a:pPr>
                      <a:r>
                        <a:rPr lang="en-US" sz="1400" dirty="0">
                          <a:solidFill>
                            <a:schemeClr val="tx1"/>
                          </a:solidFill>
                          <a:effectLst/>
                        </a:rPr>
                        <a:t>Transitional Employment Training (Psychosocial Clubhouse)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782" marR="50782" marT="0" marB="0"/>
                </a:tc>
                <a:tc>
                  <a:txBody>
                    <a:bodyPr/>
                    <a:lstStyle/>
                    <a:p>
                      <a:pPr marL="0" marR="0">
                        <a:spcBef>
                          <a:spcPts val="0"/>
                        </a:spcBef>
                        <a:spcAft>
                          <a:spcPts val="0"/>
                        </a:spcAft>
                      </a:pPr>
                      <a:r>
                        <a:rPr lang="en-US" sz="1400" dirty="0">
                          <a:solidFill>
                            <a:schemeClr val="tx1"/>
                          </a:solidFill>
                          <a:effectLst/>
                        </a:rPr>
                        <a:t>$30/hour</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50782" marR="50782" marT="0" marB="0"/>
                </a:tc>
                <a:extLst>
                  <a:ext uri="{0D108BD9-81ED-4DB2-BD59-A6C34878D82A}">
                    <a16:rowId xmlns:a16="http://schemas.microsoft.com/office/drawing/2014/main" val="231989701"/>
                  </a:ext>
                </a:extLst>
              </a:tr>
              <a:tr h="206255">
                <a:tc>
                  <a:txBody>
                    <a:bodyPr/>
                    <a:lstStyle/>
                    <a:p>
                      <a:pPr marL="114300" marR="0" indent="-114300">
                        <a:spcBef>
                          <a:spcPts val="0"/>
                        </a:spcBef>
                        <a:spcAft>
                          <a:spcPts val="0"/>
                        </a:spcAft>
                      </a:pPr>
                      <a:r>
                        <a:rPr lang="en-US" sz="1400" dirty="0">
                          <a:solidFill>
                            <a:schemeClr val="tx1"/>
                          </a:solidFill>
                          <a:effectLst/>
                        </a:rPr>
                        <a:t>Customized Employment</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50782" marR="50782" marT="0" marB="0"/>
                </a:tc>
                <a:tc>
                  <a:txBody>
                    <a:bodyPr/>
                    <a:lstStyle/>
                    <a:p>
                      <a:pPr marL="0" marR="0">
                        <a:spcBef>
                          <a:spcPts val="0"/>
                        </a:spcBef>
                        <a:spcAft>
                          <a:spcPts val="0"/>
                        </a:spcAft>
                      </a:pPr>
                      <a:r>
                        <a:rPr lang="en-US" sz="1400" dirty="0">
                          <a:solidFill>
                            <a:schemeClr val="tx1"/>
                          </a:solidFill>
                          <a:effectLst/>
                        </a:rPr>
                        <a:t>$35/hour</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50782" marR="50782" marT="0" marB="0"/>
                </a:tc>
                <a:extLst>
                  <a:ext uri="{0D108BD9-81ED-4DB2-BD59-A6C34878D82A}">
                    <a16:rowId xmlns:a16="http://schemas.microsoft.com/office/drawing/2014/main" val="1563228615"/>
                  </a:ext>
                </a:extLst>
              </a:tr>
              <a:tr h="428224">
                <a:tc>
                  <a:txBody>
                    <a:bodyPr/>
                    <a:lstStyle/>
                    <a:p>
                      <a:pPr marL="114300" marR="0" indent="-114300">
                        <a:spcBef>
                          <a:spcPts val="0"/>
                        </a:spcBef>
                        <a:spcAft>
                          <a:spcPts val="0"/>
                        </a:spcAft>
                      </a:pPr>
                      <a:r>
                        <a:rPr lang="en-US" sz="1400" u="sng" dirty="0">
                          <a:solidFill>
                            <a:schemeClr val="tx1"/>
                          </a:solidFill>
                          <a:effectLst/>
                        </a:rPr>
                        <a:t>Technical Assistance Services</a:t>
                      </a:r>
                      <a:endParaRPr lang="en-US" sz="1400" dirty="0">
                        <a:solidFill>
                          <a:schemeClr val="tx1"/>
                        </a:solidFill>
                        <a:effectLst/>
                      </a:endParaRPr>
                    </a:p>
                    <a:p>
                      <a:pPr marL="342900" marR="0" lvl="0" indent="-342900">
                        <a:lnSpc>
                          <a:spcPct val="115000"/>
                        </a:lnSpc>
                        <a:spcBef>
                          <a:spcPts val="0"/>
                        </a:spcBef>
                        <a:spcAft>
                          <a:spcPts val="0"/>
                        </a:spcAft>
                        <a:buFont typeface="Symbol" panose="05050102010706020507" pitchFamily="18" charset="2"/>
                        <a:buChar char=""/>
                      </a:pPr>
                      <a:r>
                        <a:rPr lang="en-US" sz="1400" dirty="0">
                          <a:solidFill>
                            <a:schemeClr val="tx1"/>
                          </a:solidFill>
                          <a:effectLst/>
                        </a:rPr>
                        <a:t>Business Consultation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782" marR="50782" marT="0" marB="0"/>
                </a:tc>
                <a:tc>
                  <a:txBody>
                    <a:bodyPr/>
                    <a:lstStyle/>
                    <a:p>
                      <a:pPr marL="0" marR="0">
                        <a:spcBef>
                          <a:spcPts val="0"/>
                        </a:spcBef>
                        <a:spcAft>
                          <a:spcPts val="0"/>
                        </a:spcAft>
                      </a:pPr>
                      <a:r>
                        <a:rPr lang="en-US" sz="1400" dirty="0">
                          <a:solidFill>
                            <a:schemeClr val="tx1"/>
                          </a:solidFill>
                          <a:effectLst/>
                        </a:rPr>
                        <a:t> </a:t>
                      </a:r>
                    </a:p>
                    <a:p>
                      <a:pPr marL="0" marR="0">
                        <a:spcBef>
                          <a:spcPts val="0"/>
                        </a:spcBef>
                        <a:spcAft>
                          <a:spcPts val="0"/>
                        </a:spcAft>
                      </a:pPr>
                      <a:r>
                        <a:rPr lang="en-US" sz="1400" dirty="0">
                          <a:solidFill>
                            <a:schemeClr val="tx1"/>
                          </a:solidFill>
                          <a:effectLst/>
                        </a:rPr>
                        <a:t>$35/hour</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50782" marR="50782" marT="0" marB="0"/>
                </a:tc>
                <a:extLst>
                  <a:ext uri="{0D108BD9-81ED-4DB2-BD59-A6C34878D82A}">
                    <a16:rowId xmlns:a16="http://schemas.microsoft.com/office/drawing/2014/main" val="3010086040"/>
                  </a:ext>
                </a:extLst>
              </a:tr>
              <a:tr h="1031274">
                <a:tc>
                  <a:txBody>
                    <a:bodyPr/>
                    <a:lstStyle/>
                    <a:p>
                      <a:pPr marL="114300" marR="0" indent="-114300">
                        <a:spcBef>
                          <a:spcPts val="0"/>
                        </a:spcBef>
                        <a:spcAft>
                          <a:spcPts val="0"/>
                        </a:spcAft>
                      </a:pPr>
                      <a:r>
                        <a:rPr lang="en-US" sz="1400" u="sng" dirty="0">
                          <a:solidFill>
                            <a:schemeClr val="tx1"/>
                          </a:solidFill>
                          <a:effectLst/>
                        </a:rPr>
                        <a:t>Assessment</a:t>
                      </a:r>
                      <a:endParaRPr lang="en-US" sz="1400" dirty="0">
                        <a:solidFill>
                          <a:schemeClr val="tx1"/>
                        </a:solidFill>
                        <a:effectLst/>
                      </a:endParaRPr>
                    </a:p>
                    <a:p>
                      <a:pPr marL="342900" marR="0" lvl="0" indent="-342900">
                        <a:lnSpc>
                          <a:spcPct val="115000"/>
                        </a:lnSpc>
                        <a:spcBef>
                          <a:spcPts val="0"/>
                        </a:spcBef>
                        <a:spcAft>
                          <a:spcPts val="0"/>
                        </a:spcAft>
                        <a:buFont typeface="Symbol" panose="05050102010706020507" pitchFamily="18" charset="2"/>
                        <a:buChar char=""/>
                      </a:pPr>
                      <a:r>
                        <a:rPr lang="en-US" sz="1400" dirty="0">
                          <a:solidFill>
                            <a:schemeClr val="tx1"/>
                          </a:solidFill>
                          <a:effectLst/>
                        </a:rPr>
                        <a:t>Discovering Personal Genius</a:t>
                      </a:r>
                    </a:p>
                    <a:p>
                      <a:pPr marL="342900" marR="0" lvl="0" indent="-342900">
                        <a:lnSpc>
                          <a:spcPct val="115000"/>
                        </a:lnSpc>
                        <a:spcBef>
                          <a:spcPts val="0"/>
                        </a:spcBef>
                        <a:spcAft>
                          <a:spcPts val="0"/>
                        </a:spcAft>
                        <a:buFont typeface="Symbol" panose="05050102010706020507" pitchFamily="18" charset="2"/>
                        <a:buChar char=""/>
                      </a:pPr>
                      <a:r>
                        <a:rPr lang="en-US" sz="1400" dirty="0">
                          <a:solidFill>
                            <a:schemeClr val="tx1"/>
                          </a:solidFill>
                          <a:effectLst/>
                        </a:rPr>
                        <a:t>Situational Assessment/ Assessment to Hire</a:t>
                      </a:r>
                    </a:p>
                    <a:p>
                      <a:pPr marL="342900" marR="0" lvl="0" indent="-342900">
                        <a:lnSpc>
                          <a:spcPct val="115000"/>
                        </a:lnSpc>
                        <a:spcBef>
                          <a:spcPts val="0"/>
                        </a:spcBef>
                        <a:spcAft>
                          <a:spcPts val="1000"/>
                        </a:spcAft>
                        <a:buFont typeface="Symbol" panose="05050102010706020507" pitchFamily="18" charset="2"/>
                        <a:buChar char=""/>
                      </a:pPr>
                      <a:r>
                        <a:rPr lang="en-US" sz="1400" dirty="0">
                          <a:solidFill>
                            <a:schemeClr val="tx1"/>
                          </a:solidFill>
                          <a:effectLst/>
                        </a:rPr>
                        <a:t>Wages for Situational Assessment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782" marR="50782" marT="0" marB="0"/>
                </a:tc>
                <a:tc>
                  <a:txBody>
                    <a:bodyPr/>
                    <a:lstStyle/>
                    <a:p>
                      <a:pPr marL="0" marR="0">
                        <a:spcBef>
                          <a:spcPts val="0"/>
                        </a:spcBef>
                        <a:spcAft>
                          <a:spcPts val="0"/>
                        </a:spcAft>
                      </a:pPr>
                      <a:r>
                        <a:rPr lang="en-US" sz="1400" dirty="0">
                          <a:solidFill>
                            <a:schemeClr val="tx1"/>
                          </a:solidFill>
                          <a:effectLst/>
                          <a:highlight>
                            <a:srgbClr val="FFFF00"/>
                          </a:highlight>
                        </a:rPr>
                        <a:t> </a:t>
                      </a:r>
                      <a:endParaRPr lang="en-US" sz="1400" dirty="0">
                        <a:solidFill>
                          <a:schemeClr val="tx1"/>
                        </a:solidFill>
                        <a:effectLst/>
                      </a:endParaRPr>
                    </a:p>
                    <a:p>
                      <a:pPr marL="0" marR="0">
                        <a:spcBef>
                          <a:spcPts val="0"/>
                        </a:spcBef>
                        <a:spcAft>
                          <a:spcPts val="0"/>
                        </a:spcAft>
                      </a:pPr>
                      <a:r>
                        <a:rPr lang="en-US" sz="1400" dirty="0">
                          <a:solidFill>
                            <a:schemeClr val="tx1"/>
                          </a:solidFill>
                          <a:effectLst/>
                        </a:rPr>
                        <a:t>$35/hour</a:t>
                      </a:r>
                    </a:p>
                    <a:p>
                      <a:pPr marL="0" marR="0">
                        <a:spcBef>
                          <a:spcPts val="0"/>
                        </a:spcBef>
                        <a:spcAft>
                          <a:spcPts val="0"/>
                        </a:spcAft>
                      </a:pPr>
                      <a:r>
                        <a:rPr lang="en-US" sz="1400" dirty="0">
                          <a:solidFill>
                            <a:schemeClr val="tx1"/>
                          </a:solidFill>
                          <a:effectLst/>
                        </a:rPr>
                        <a:t>$30/hour</a:t>
                      </a:r>
                    </a:p>
                    <a:p>
                      <a:pPr marL="0" marR="0">
                        <a:spcBef>
                          <a:spcPts val="0"/>
                        </a:spcBef>
                        <a:spcAft>
                          <a:spcPts val="0"/>
                        </a:spcAft>
                      </a:pPr>
                      <a:r>
                        <a:rPr lang="en-US" sz="1400" dirty="0">
                          <a:solidFill>
                            <a:schemeClr val="tx1"/>
                          </a:solidFill>
                          <a:effectLst/>
                        </a:rPr>
                        <a:t>Varies by CRP/location</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50782" marR="50782" marT="0" marB="0"/>
                </a:tc>
                <a:extLst>
                  <a:ext uri="{0D108BD9-81ED-4DB2-BD59-A6C34878D82A}">
                    <a16:rowId xmlns:a16="http://schemas.microsoft.com/office/drawing/2014/main" val="4150959438"/>
                  </a:ext>
                </a:extLst>
              </a:tr>
              <a:tr h="428224">
                <a:tc>
                  <a:txBody>
                    <a:bodyPr/>
                    <a:lstStyle/>
                    <a:p>
                      <a:pPr marL="114300" marR="0" indent="-114300">
                        <a:spcBef>
                          <a:spcPts val="0"/>
                        </a:spcBef>
                        <a:spcAft>
                          <a:spcPts val="0"/>
                        </a:spcAft>
                      </a:pPr>
                      <a:r>
                        <a:rPr lang="en-US" sz="1400" u="sng" dirty="0">
                          <a:solidFill>
                            <a:schemeClr val="tx1"/>
                          </a:solidFill>
                          <a:effectLst/>
                        </a:rPr>
                        <a:t>Pre-Employment Transition Services</a:t>
                      </a:r>
                      <a:endParaRPr lang="en-US" sz="1400" dirty="0">
                        <a:solidFill>
                          <a:schemeClr val="tx1"/>
                        </a:solidFill>
                        <a:effectLst/>
                      </a:endParaRPr>
                    </a:p>
                    <a:p>
                      <a:pPr marL="342900" marR="0" lvl="0" indent="-342900">
                        <a:lnSpc>
                          <a:spcPct val="115000"/>
                        </a:lnSpc>
                        <a:spcBef>
                          <a:spcPts val="0"/>
                        </a:spcBef>
                        <a:spcAft>
                          <a:spcPts val="0"/>
                        </a:spcAft>
                        <a:buFont typeface="Symbol" panose="05050102010706020507" pitchFamily="18" charset="2"/>
                        <a:buChar char=""/>
                      </a:pPr>
                      <a:r>
                        <a:rPr lang="en-US" sz="1400" dirty="0">
                          <a:solidFill>
                            <a:schemeClr val="tx1"/>
                          </a:solidFill>
                          <a:effectLst/>
                        </a:rPr>
                        <a:t>Pre-ETS- Job Exploration Counseling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782" marR="50782" marT="0" marB="0"/>
                </a:tc>
                <a:tc>
                  <a:txBody>
                    <a:bodyPr/>
                    <a:lstStyle/>
                    <a:p>
                      <a:pPr marL="0" marR="0">
                        <a:spcBef>
                          <a:spcPts val="0"/>
                        </a:spcBef>
                        <a:spcAft>
                          <a:spcPts val="0"/>
                        </a:spcAft>
                      </a:pPr>
                      <a:r>
                        <a:rPr lang="en-US" sz="1400" dirty="0">
                          <a:solidFill>
                            <a:schemeClr val="tx1"/>
                          </a:solidFill>
                          <a:effectLst/>
                        </a:rPr>
                        <a:t>$35/hour</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50782" marR="50782" marT="0" marB="0" anchor="b"/>
                </a:tc>
                <a:extLst>
                  <a:ext uri="{0D108BD9-81ED-4DB2-BD59-A6C34878D82A}">
                    <a16:rowId xmlns:a16="http://schemas.microsoft.com/office/drawing/2014/main" val="3918349028"/>
                  </a:ext>
                </a:extLst>
              </a:tr>
              <a:tr h="221969">
                <a:tc>
                  <a:txBody>
                    <a:bodyPr/>
                    <a:lstStyle/>
                    <a:p>
                      <a:pPr marL="342900" marR="0" lvl="0" indent="-342900">
                        <a:lnSpc>
                          <a:spcPct val="115000"/>
                        </a:lnSpc>
                        <a:spcBef>
                          <a:spcPts val="0"/>
                        </a:spcBef>
                        <a:spcAft>
                          <a:spcPts val="0"/>
                        </a:spcAft>
                        <a:buFont typeface="Symbol" panose="05050102010706020507" pitchFamily="18" charset="2"/>
                        <a:buChar char=""/>
                      </a:pPr>
                      <a:r>
                        <a:rPr lang="en-US" sz="1400" dirty="0">
                          <a:solidFill>
                            <a:schemeClr val="tx1"/>
                          </a:solidFill>
                          <a:effectLst/>
                        </a:rPr>
                        <a:t>Pre-ETS-Work Based Learning Experiences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782" marR="50782" marT="0" marB="0"/>
                </a:tc>
                <a:tc>
                  <a:txBody>
                    <a:bodyPr/>
                    <a:lstStyle/>
                    <a:p>
                      <a:pPr marL="0" marR="0">
                        <a:spcBef>
                          <a:spcPts val="0"/>
                        </a:spcBef>
                        <a:spcAft>
                          <a:spcPts val="0"/>
                        </a:spcAft>
                      </a:pPr>
                      <a:r>
                        <a:rPr lang="en-US" sz="1400" dirty="0">
                          <a:solidFill>
                            <a:schemeClr val="tx1"/>
                          </a:solidFill>
                          <a:effectLst/>
                        </a:rPr>
                        <a:t>$35/hour</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50782" marR="50782" marT="0" marB="0" anchor="b"/>
                </a:tc>
                <a:extLst>
                  <a:ext uri="{0D108BD9-81ED-4DB2-BD59-A6C34878D82A}">
                    <a16:rowId xmlns:a16="http://schemas.microsoft.com/office/drawing/2014/main" val="1574225527"/>
                  </a:ext>
                </a:extLst>
              </a:tr>
              <a:tr h="221969">
                <a:tc>
                  <a:txBody>
                    <a:bodyPr/>
                    <a:lstStyle/>
                    <a:p>
                      <a:pPr marL="342900" marR="0" lvl="0" indent="-342900">
                        <a:lnSpc>
                          <a:spcPct val="115000"/>
                        </a:lnSpc>
                        <a:spcBef>
                          <a:spcPts val="0"/>
                        </a:spcBef>
                        <a:spcAft>
                          <a:spcPts val="0"/>
                        </a:spcAft>
                        <a:buFont typeface="Symbol" panose="05050102010706020507" pitchFamily="18" charset="2"/>
                        <a:buChar char=""/>
                      </a:pPr>
                      <a:r>
                        <a:rPr lang="en-US" sz="1400" dirty="0">
                          <a:solidFill>
                            <a:schemeClr val="tx1"/>
                          </a:solidFill>
                          <a:effectLst/>
                        </a:rPr>
                        <a:t>Pre-ETS-Counseling on Enrollment Opportunities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782" marR="50782" marT="0" marB="0"/>
                </a:tc>
                <a:tc>
                  <a:txBody>
                    <a:bodyPr/>
                    <a:lstStyle/>
                    <a:p>
                      <a:pPr marL="0" marR="0">
                        <a:spcBef>
                          <a:spcPts val="0"/>
                        </a:spcBef>
                        <a:spcAft>
                          <a:spcPts val="0"/>
                        </a:spcAft>
                      </a:pPr>
                      <a:r>
                        <a:rPr lang="en-US" sz="1400" dirty="0">
                          <a:solidFill>
                            <a:schemeClr val="tx1"/>
                          </a:solidFill>
                          <a:effectLst/>
                        </a:rPr>
                        <a:t>$35/hour</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50782" marR="50782" marT="0" marB="0"/>
                </a:tc>
                <a:extLst>
                  <a:ext uri="{0D108BD9-81ED-4DB2-BD59-A6C34878D82A}">
                    <a16:rowId xmlns:a16="http://schemas.microsoft.com/office/drawing/2014/main" val="4047651231"/>
                  </a:ext>
                </a:extLst>
              </a:tr>
              <a:tr h="221969">
                <a:tc>
                  <a:txBody>
                    <a:bodyPr/>
                    <a:lstStyle/>
                    <a:p>
                      <a:pPr marL="342900" marR="0" lvl="0" indent="-342900">
                        <a:lnSpc>
                          <a:spcPct val="115000"/>
                        </a:lnSpc>
                        <a:spcBef>
                          <a:spcPts val="0"/>
                        </a:spcBef>
                        <a:spcAft>
                          <a:spcPts val="0"/>
                        </a:spcAft>
                        <a:buFont typeface="Symbol" panose="05050102010706020507" pitchFamily="18" charset="2"/>
                        <a:buChar char=""/>
                      </a:pPr>
                      <a:r>
                        <a:rPr lang="en-US" sz="1400" dirty="0">
                          <a:solidFill>
                            <a:schemeClr val="tx1"/>
                          </a:solidFill>
                          <a:effectLst/>
                        </a:rPr>
                        <a:t>Pre-ETS-Workplace Readiness Training</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782" marR="50782" marT="0" marB="0"/>
                </a:tc>
                <a:tc>
                  <a:txBody>
                    <a:bodyPr/>
                    <a:lstStyle/>
                    <a:p>
                      <a:pPr marL="0" marR="0">
                        <a:spcBef>
                          <a:spcPts val="0"/>
                        </a:spcBef>
                        <a:spcAft>
                          <a:spcPts val="0"/>
                        </a:spcAft>
                      </a:pPr>
                      <a:r>
                        <a:rPr lang="en-US" sz="1400" dirty="0">
                          <a:solidFill>
                            <a:schemeClr val="tx1"/>
                          </a:solidFill>
                          <a:effectLst/>
                        </a:rPr>
                        <a:t>$35/hour</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50782" marR="50782" marT="0" marB="0" anchor="b"/>
                </a:tc>
                <a:extLst>
                  <a:ext uri="{0D108BD9-81ED-4DB2-BD59-A6C34878D82A}">
                    <a16:rowId xmlns:a16="http://schemas.microsoft.com/office/drawing/2014/main" val="799208983"/>
                  </a:ext>
                </a:extLst>
              </a:tr>
              <a:tr h="221969">
                <a:tc>
                  <a:txBody>
                    <a:bodyPr/>
                    <a:lstStyle/>
                    <a:p>
                      <a:pPr marL="342900" marR="0" lvl="0" indent="-342900">
                        <a:lnSpc>
                          <a:spcPct val="115000"/>
                        </a:lnSpc>
                        <a:spcBef>
                          <a:spcPts val="0"/>
                        </a:spcBef>
                        <a:spcAft>
                          <a:spcPts val="0"/>
                        </a:spcAft>
                        <a:buFont typeface="Symbol" panose="05050102010706020507" pitchFamily="18" charset="2"/>
                        <a:buChar char=""/>
                      </a:pPr>
                      <a:r>
                        <a:rPr lang="en-US" sz="1400" dirty="0">
                          <a:solidFill>
                            <a:schemeClr val="tx1"/>
                          </a:solidFill>
                          <a:effectLst/>
                        </a:rPr>
                        <a:t>Pre-ETS-Instruction in Self Advocacy</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782" marR="50782" marT="0" marB="0"/>
                </a:tc>
                <a:tc>
                  <a:txBody>
                    <a:bodyPr/>
                    <a:lstStyle/>
                    <a:p>
                      <a:pPr marL="0" marR="0">
                        <a:spcBef>
                          <a:spcPts val="0"/>
                        </a:spcBef>
                        <a:spcAft>
                          <a:spcPts val="0"/>
                        </a:spcAft>
                      </a:pPr>
                      <a:r>
                        <a:rPr lang="en-US" sz="1400" dirty="0">
                          <a:solidFill>
                            <a:schemeClr val="tx1"/>
                          </a:solidFill>
                          <a:effectLst/>
                        </a:rPr>
                        <a:t>$35/hour</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50782" marR="50782" marT="0" marB="0" anchor="b"/>
                </a:tc>
                <a:extLst>
                  <a:ext uri="{0D108BD9-81ED-4DB2-BD59-A6C34878D82A}">
                    <a16:rowId xmlns:a16="http://schemas.microsoft.com/office/drawing/2014/main" val="1060184335"/>
                  </a:ext>
                </a:extLst>
              </a:tr>
            </a:tbl>
          </a:graphicData>
        </a:graphic>
      </p:graphicFrame>
    </p:spTree>
    <p:extLst>
      <p:ext uri="{BB962C8B-B14F-4D97-AF65-F5344CB8AC3E}">
        <p14:creationId xmlns:p14="http://schemas.microsoft.com/office/powerpoint/2010/main" val="1132667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Hybrid System, cont’d.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72034718"/>
              </p:ext>
            </p:extLst>
          </p:nvPr>
        </p:nvGraphicFramePr>
        <p:xfrm>
          <a:off x="1045028" y="1399594"/>
          <a:ext cx="7529803" cy="4733649"/>
        </p:xfrm>
        <a:graphic>
          <a:graphicData uri="http://schemas.openxmlformats.org/drawingml/2006/table">
            <a:tbl>
              <a:tblPr firstRow="1" firstCol="1" bandRow="1">
                <a:tableStyleId>{5C22544A-7EE6-4342-B048-85BDC9FD1C3A}</a:tableStyleId>
              </a:tblPr>
              <a:tblGrid>
                <a:gridCol w="5981921">
                  <a:extLst>
                    <a:ext uri="{9D8B030D-6E8A-4147-A177-3AD203B41FA5}">
                      <a16:colId xmlns:a16="http://schemas.microsoft.com/office/drawing/2014/main" val="2347142843"/>
                    </a:ext>
                  </a:extLst>
                </a:gridCol>
                <a:gridCol w="1547882">
                  <a:extLst>
                    <a:ext uri="{9D8B030D-6E8A-4147-A177-3AD203B41FA5}">
                      <a16:colId xmlns:a16="http://schemas.microsoft.com/office/drawing/2014/main" val="1141989565"/>
                    </a:ext>
                  </a:extLst>
                </a:gridCol>
              </a:tblGrid>
              <a:tr h="466226">
                <a:tc>
                  <a:txBody>
                    <a:bodyPr/>
                    <a:lstStyle/>
                    <a:p>
                      <a:pPr marL="0" marR="0">
                        <a:spcBef>
                          <a:spcPts val="0"/>
                        </a:spcBef>
                        <a:spcAft>
                          <a:spcPts val="0"/>
                        </a:spcAft>
                      </a:pPr>
                      <a:r>
                        <a:rPr lang="en-US" sz="1400" dirty="0">
                          <a:solidFill>
                            <a:schemeClr val="tx1"/>
                          </a:solidFill>
                          <a:effectLst/>
                        </a:rPr>
                        <a:t>On-the-Job Supports- Short term *</a:t>
                      </a:r>
                    </a:p>
                    <a:p>
                      <a:pPr marL="342900" marR="0" lvl="0" indent="-342900">
                        <a:lnSpc>
                          <a:spcPct val="115000"/>
                        </a:lnSpc>
                        <a:spcBef>
                          <a:spcPts val="0"/>
                        </a:spcBef>
                        <a:spcAft>
                          <a:spcPts val="0"/>
                        </a:spcAft>
                        <a:buFont typeface="Symbol" panose="05050102010706020507" pitchFamily="18" charset="2"/>
                        <a:buChar char=""/>
                      </a:pPr>
                      <a:r>
                        <a:rPr lang="en-US" sz="1400" dirty="0">
                          <a:solidFill>
                            <a:schemeClr val="tx1"/>
                          </a:solidFill>
                          <a:effectLst/>
                        </a:rPr>
                        <a:t>Job Coaching - Short-term</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09" marR="63909" marT="0" marB="0"/>
                </a:tc>
                <a:tc>
                  <a:txBody>
                    <a:bodyPr/>
                    <a:lstStyle/>
                    <a:p>
                      <a:pPr marL="0" marR="0">
                        <a:spcBef>
                          <a:spcPts val="0"/>
                        </a:spcBef>
                        <a:spcAft>
                          <a:spcPts val="0"/>
                        </a:spcAft>
                      </a:pPr>
                      <a:r>
                        <a:rPr lang="en-US" sz="1400" dirty="0">
                          <a:solidFill>
                            <a:schemeClr val="tx1"/>
                          </a:solidFill>
                          <a:effectLst/>
                        </a:rPr>
                        <a:t> </a:t>
                      </a:r>
                    </a:p>
                    <a:p>
                      <a:pPr marL="0" marR="0">
                        <a:spcBef>
                          <a:spcPts val="0"/>
                        </a:spcBef>
                        <a:spcAft>
                          <a:spcPts val="0"/>
                        </a:spcAft>
                      </a:pPr>
                      <a:r>
                        <a:rPr lang="en-US" sz="1400" dirty="0">
                          <a:solidFill>
                            <a:schemeClr val="tx1"/>
                          </a:solidFill>
                          <a:effectLst/>
                        </a:rPr>
                        <a:t>$30/hour</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63909" marR="63909" marT="0" marB="0"/>
                </a:tc>
                <a:extLst>
                  <a:ext uri="{0D108BD9-81ED-4DB2-BD59-A6C34878D82A}">
                    <a16:rowId xmlns:a16="http://schemas.microsoft.com/office/drawing/2014/main" val="1114979107"/>
                  </a:ext>
                </a:extLst>
              </a:tr>
              <a:tr h="466226">
                <a:tc>
                  <a:txBody>
                    <a:bodyPr/>
                    <a:lstStyle/>
                    <a:p>
                      <a:pPr marL="0" marR="0">
                        <a:spcBef>
                          <a:spcPts val="0"/>
                        </a:spcBef>
                        <a:spcAft>
                          <a:spcPts val="0"/>
                        </a:spcAft>
                      </a:pPr>
                      <a:r>
                        <a:rPr lang="en-US" sz="1400" dirty="0">
                          <a:solidFill>
                            <a:schemeClr val="tx1"/>
                          </a:solidFill>
                          <a:effectLst/>
                        </a:rPr>
                        <a:t>On-the-Job Supports- Supported Employment</a:t>
                      </a:r>
                    </a:p>
                    <a:p>
                      <a:pPr marL="342900" marR="0" lvl="0" indent="-342900">
                        <a:lnSpc>
                          <a:spcPct val="115000"/>
                        </a:lnSpc>
                        <a:spcBef>
                          <a:spcPts val="0"/>
                        </a:spcBef>
                        <a:spcAft>
                          <a:spcPts val="0"/>
                        </a:spcAft>
                        <a:buFont typeface="Symbol" panose="05050102010706020507" pitchFamily="18" charset="2"/>
                        <a:buChar char=""/>
                      </a:pPr>
                      <a:r>
                        <a:rPr lang="en-US" sz="1400" dirty="0">
                          <a:solidFill>
                            <a:schemeClr val="tx1"/>
                          </a:solidFill>
                          <a:effectLst/>
                        </a:rPr>
                        <a:t>Job Coaching – Supported Employment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09" marR="63909" marT="0" marB="0"/>
                </a:tc>
                <a:tc>
                  <a:txBody>
                    <a:bodyPr/>
                    <a:lstStyle/>
                    <a:p>
                      <a:pPr marL="0" marR="0">
                        <a:spcBef>
                          <a:spcPts val="0"/>
                        </a:spcBef>
                        <a:spcAft>
                          <a:spcPts val="0"/>
                        </a:spcAft>
                      </a:pPr>
                      <a:r>
                        <a:rPr lang="en-US" sz="1400" dirty="0">
                          <a:solidFill>
                            <a:schemeClr val="tx1"/>
                          </a:solidFill>
                          <a:effectLst/>
                        </a:rPr>
                        <a:t> </a:t>
                      </a:r>
                    </a:p>
                    <a:p>
                      <a:pPr marL="0" marR="0">
                        <a:spcBef>
                          <a:spcPts val="0"/>
                        </a:spcBef>
                        <a:spcAft>
                          <a:spcPts val="0"/>
                        </a:spcAft>
                      </a:pPr>
                      <a:r>
                        <a:rPr lang="en-US" sz="1400" dirty="0">
                          <a:solidFill>
                            <a:schemeClr val="tx1"/>
                          </a:solidFill>
                          <a:effectLst/>
                        </a:rPr>
                        <a:t>$30/hour</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63909" marR="63909" marT="0" marB="0"/>
                </a:tc>
                <a:extLst>
                  <a:ext uri="{0D108BD9-81ED-4DB2-BD59-A6C34878D82A}">
                    <a16:rowId xmlns:a16="http://schemas.microsoft.com/office/drawing/2014/main" val="670980317"/>
                  </a:ext>
                </a:extLst>
              </a:tr>
              <a:tr h="453933">
                <a:tc>
                  <a:txBody>
                    <a:bodyPr/>
                    <a:lstStyle/>
                    <a:p>
                      <a:pPr marL="0" marR="0">
                        <a:spcBef>
                          <a:spcPts val="0"/>
                        </a:spcBef>
                        <a:spcAft>
                          <a:spcPts val="0"/>
                        </a:spcAft>
                      </a:pPr>
                      <a:r>
                        <a:rPr lang="en-US" sz="1400" dirty="0">
                          <a:solidFill>
                            <a:schemeClr val="tx1"/>
                          </a:solidFill>
                          <a:effectLst/>
                        </a:rPr>
                        <a:t>Report Writing (¼ hour  increments, not to exceed 1 hour per report)</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63909" marR="63909" marT="0" marB="0"/>
                </a:tc>
                <a:tc>
                  <a:txBody>
                    <a:bodyPr/>
                    <a:lstStyle/>
                    <a:p>
                      <a:pPr marL="0" marR="0">
                        <a:spcBef>
                          <a:spcPts val="0"/>
                        </a:spcBef>
                        <a:spcAft>
                          <a:spcPts val="0"/>
                        </a:spcAft>
                      </a:pPr>
                      <a:r>
                        <a:rPr lang="en-US" sz="1400" dirty="0">
                          <a:solidFill>
                            <a:schemeClr val="tx1"/>
                          </a:solidFill>
                          <a:effectLst/>
                        </a:rPr>
                        <a:t>$30/hour</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63909" marR="63909" marT="0" marB="0"/>
                </a:tc>
                <a:extLst>
                  <a:ext uri="{0D108BD9-81ED-4DB2-BD59-A6C34878D82A}">
                    <a16:rowId xmlns:a16="http://schemas.microsoft.com/office/drawing/2014/main" val="1481807011"/>
                  </a:ext>
                </a:extLst>
              </a:tr>
              <a:tr h="226966">
                <a:tc>
                  <a:txBody>
                    <a:bodyPr/>
                    <a:lstStyle/>
                    <a:p>
                      <a:pPr marL="0" marR="0">
                        <a:spcBef>
                          <a:spcPts val="0"/>
                        </a:spcBef>
                        <a:spcAft>
                          <a:spcPts val="0"/>
                        </a:spcAft>
                      </a:pPr>
                      <a:r>
                        <a:rPr lang="en-US" sz="1400" dirty="0">
                          <a:solidFill>
                            <a:schemeClr val="tx1"/>
                          </a:solidFill>
                          <a:effectLst/>
                        </a:rPr>
                        <a:t>Remote Area Travel**	</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63909" marR="63909" marT="0" marB="0"/>
                </a:tc>
                <a:tc>
                  <a:txBody>
                    <a:bodyPr/>
                    <a:lstStyle/>
                    <a:p>
                      <a:pPr marL="0" marR="0">
                        <a:spcBef>
                          <a:spcPts val="0"/>
                        </a:spcBef>
                        <a:spcAft>
                          <a:spcPts val="0"/>
                        </a:spcAft>
                      </a:pPr>
                      <a:r>
                        <a:rPr lang="en-US" sz="1400" dirty="0">
                          <a:solidFill>
                            <a:schemeClr val="tx1"/>
                          </a:solidFill>
                          <a:effectLst/>
                        </a:rPr>
                        <a:t>$30/hour</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63909" marR="63909" marT="0" marB="0"/>
                </a:tc>
                <a:extLst>
                  <a:ext uri="{0D108BD9-81ED-4DB2-BD59-A6C34878D82A}">
                    <a16:rowId xmlns:a16="http://schemas.microsoft.com/office/drawing/2014/main" val="293254778"/>
                  </a:ext>
                </a:extLst>
              </a:tr>
              <a:tr h="453933">
                <a:tc>
                  <a:txBody>
                    <a:bodyPr/>
                    <a:lstStyle/>
                    <a:p>
                      <a:pPr marL="0" marR="0">
                        <a:spcBef>
                          <a:spcPts val="0"/>
                        </a:spcBef>
                        <a:spcAft>
                          <a:spcPts val="0"/>
                        </a:spcAft>
                      </a:pPr>
                      <a:r>
                        <a:rPr lang="en-US" sz="1400" dirty="0">
                          <a:solidFill>
                            <a:schemeClr val="tx1"/>
                          </a:solidFill>
                          <a:effectLst/>
                        </a:rPr>
                        <a:t>Job Coaching for Population Specific Certification/Competency ***	</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63909" marR="63909" marT="0" marB="0"/>
                </a:tc>
                <a:tc>
                  <a:txBody>
                    <a:bodyPr/>
                    <a:lstStyle/>
                    <a:p>
                      <a:pPr marL="0" marR="0">
                        <a:spcBef>
                          <a:spcPts val="0"/>
                        </a:spcBef>
                        <a:spcAft>
                          <a:spcPts val="0"/>
                        </a:spcAft>
                      </a:pPr>
                      <a:r>
                        <a:rPr lang="en-US" sz="1400" dirty="0">
                          <a:solidFill>
                            <a:schemeClr val="tx1"/>
                          </a:solidFill>
                          <a:effectLst/>
                        </a:rPr>
                        <a:t> </a:t>
                      </a:r>
                    </a:p>
                    <a:p>
                      <a:pPr marL="0" marR="0">
                        <a:spcBef>
                          <a:spcPts val="0"/>
                        </a:spcBef>
                        <a:spcAft>
                          <a:spcPts val="0"/>
                        </a:spcAft>
                      </a:pPr>
                      <a:r>
                        <a:rPr lang="en-US" sz="1400" dirty="0">
                          <a:solidFill>
                            <a:schemeClr val="tx1"/>
                          </a:solidFill>
                          <a:effectLst/>
                        </a:rPr>
                        <a:t>$35/hour</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63909" marR="63909" marT="0" marB="0"/>
                </a:tc>
                <a:extLst>
                  <a:ext uri="{0D108BD9-81ED-4DB2-BD59-A6C34878D82A}">
                    <a16:rowId xmlns:a16="http://schemas.microsoft.com/office/drawing/2014/main" val="3729094633"/>
                  </a:ext>
                </a:extLst>
              </a:tr>
              <a:tr h="453933">
                <a:tc>
                  <a:txBody>
                    <a:bodyPr/>
                    <a:lstStyle/>
                    <a:p>
                      <a:pPr marL="114300" marR="0" indent="-114300">
                        <a:spcBef>
                          <a:spcPts val="0"/>
                        </a:spcBef>
                        <a:spcAft>
                          <a:spcPts val="0"/>
                        </a:spcAft>
                      </a:pPr>
                      <a:r>
                        <a:rPr lang="en-US" sz="1400" dirty="0">
                          <a:solidFill>
                            <a:schemeClr val="tx1"/>
                          </a:solidFill>
                          <a:effectLst/>
                        </a:rPr>
                        <a:t>Job Development for Population Specific Certification/Competency ***</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63909" marR="63909" marT="0" marB="0"/>
                </a:tc>
                <a:tc>
                  <a:txBody>
                    <a:bodyPr/>
                    <a:lstStyle/>
                    <a:p>
                      <a:pPr marL="0" marR="0">
                        <a:spcBef>
                          <a:spcPts val="0"/>
                        </a:spcBef>
                        <a:spcAft>
                          <a:spcPts val="0"/>
                        </a:spcAft>
                      </a:pPr>
                      <a:r>
                        <a:rPr lang="en-US" sz="1400" dirty="0">
                          <a:solidFill>
                            <a:schemeClr val="tx1"/>
                          </a:solidFill>
                          <a:effectLst/>
                        </a:rPr>
                        <a:t> </a:t>
                      </a:r>
                    </a:p>
                    <a:p>
                      <a:pPr marL="0" marR="0">
                        <a:spcBef>
                          <a:spcPts val="0"/>
                        </a:spcBef>
                        <a:spcAft>
                          <a:spcPts val="0"/>
                        </a:spcAft>
                      </a:pPr>
                      <a:r>
                        <a:rPr lang="en-US" sz="1400" dirty="0">
                          <a:solidFill>
                            <a:schemeClr val="tx1"/>
                          </a:solidFill>
                          <a:effectLst/>
                        </a:rPr>
                        <a:t>$40/hour</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63909" marR="63909" marT="0" marB="0"/>
                </a:tc>
                <a:extLst>
                  <a:ext uri="{0D108BD9-81ED-4DB2-BD59-A6C34878D82A}">
                    <a16:rowId xmlns:a16="http://schemas.microsoft.com/office/drawing/2014/main" val="1399831822"/>
                  </a:ext>
                </a:extLst>
              </a:tr>
              <a:tr h="226966">
                <a:tc>
                  <a:txBody>
                    <a:bodyPr/>
                    <a:lstStyle/>
                    <a:p>
                      <a:pPr marL="114300" marR="0" indent="-114300">
                        <a:spcBef>
                          <a:spcPts val="0"/>
                        </a:spcBef>
                        <a:spcAft>
                          <a:spcPts val="0"/>
                        </a:spcAft>
                      </a:pPr>
                      <a:r>
                        <a:rPr lang="en-US" sz="1400" dirty="0">
                          <a:solidFill>
                            <a:schemeClr val="tx1"/>
                          </a:solidFill>
                          <a:effectLst/>
                        </a:rPr>
                        <a:t> </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63909" marR="63909" marT="0" marB="0"/>
                </a:tc>
                <a:tc>
                  <a:txBody>
                    <a:bodyPr/>
                    <a:lstStyle/>
                    <a:p>
                      <a:pPr marL="0" marR="0">
                        <a:spcBef>
                          <a:spcPts val="0"/>
                        </a:spcBef>
                        <a:spcAft>
                          <a:spcPts val="0"/>
                        </a:spcAft>
                      </a:pPr>
                      <a:r>
                        <a:rPr lang="en-US" sz="1400" dirty="0">
                          <a:solidFill>
                            <a:schemeClr val="tx1"/>
                          </a:solidFill>
                          <a:effectLst/>
                        </a:rPr>
                        <a:t> </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63909" marR="63909" marT="0" marB="0"/>
                </a:tc>
                <a:extLst>
                  <a:ext uri="{0D108BD9-81ED-4DB2-BD59-A6C34878D82A}">
                    <a16:rowId xmlns:a16="http://schemas.microsoft.com/office/drawing/2014/main" val="1855589562"/>
                  </a:ext>
                </a:extLst>
              </a:tr>
              <a:tr h="452215">
                <a:tc>
                  <a:txBody>
                    <a:bodyPr/>
                    <a:lstStyle/>
                    <a:p>
                      <a:pPr marL="114300" marR="0" indent="-114300">
                        <a:spcBef>
                          <a:spcPts val="0"/>
                        </a:spcBef>
                        <a:spcAft>
                          <a:spcPts val="0"/>
                        </a:spcAft>
                      </a:pPr>
                      <a:r>
                        <a:rPr lang="en-US" sz="1400" dirty="0">
                          <a:solidFill>
                            <a:schemeClr val="tx1"/>
                          </a:solidFill>
                          <a:effectLst/>
                        </a:rPr>
                        <a:t>Bonus</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63909" marR="63909" marT="0" marB="0"/>
                </a:tc>
                <a:tc>
                  <a:txBody>
                    <a:bodyPr/>
                    <a:lstStyle/>
                    <a:p>
                      <a:pPr marL="0" marR="0">
                        <a:spcBef>
                          <a:spcPts val="0"/>
                        </a:spcBef>
                        <a:spcAft>
                          <a:spcPts val="0"/>
                        </a:spcAft>
                      </a:pPr>
                      <a:r>
                        <a:rPr lang="en-US" sz="1400" dirty="0">
                          <a:solidFill>
                            <a:schemeClr val="tx1"/>
                          </a:solidFill>
                          <a:effectLst/>
                        </a:rPr>
                        <a:t>Paid at Successful Closure</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63909" marR="63909" marT="0" marB="0"/>
                </a:tc>
                <a:extLst>
                  <a:ext uri="{0D108BD9-81ED-4DB2-BD59-A6C34878D82A}">
                    <a16:rowId xmlns:a16="http://schemas.microsoft.com/office/drawing/2014/main" val="723805081"/>
                  </a:ext>
                </a:extLst>
              </a:tr>
              <a:tr h="416104">
                <a:tc>
                  <a:txBody>
                    <a:bodyPr/>
                    <a:lstStyle/>
                    <a:p>
                      <a:pPr marL="114300" marR="0" indent="-114300">
                        <a:spcBef>
                          <a:spcPts val="0"/>
                        </a:spcBef>
                        <a:spcAft>
                          <a:spcPts val="0"/>
                        </a:spcAft>
                      </a:pPr>
                      <a:r>
                        <a:rPr lang="en-US" sz="1400" dirty="0">
                          <a:solidFill>
                            <a:schemeClr val="tx1"/>
                          </a:solidFill>
                          <a:effectLst/>
                        </a:rPr>
                        <a:t>Employed 0-90 Days from Referral Date for Job Development or Customized Employment</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63909" marR="63909" marT="0" marB="0"/>
                </a:tc>
                <a:tc>
                  <a:txBody>
                    <a:bodyPr/>
                    <a:lstStyle/>
                    <a:p>
                      <a:pPr marL="0" marR="0">
                        <a:spcBef>
                          <a:spcPts val="0"/>
                        </a:spcBef>
                        <a:spcAft>
                          <a:spcPts val="0"/>
                        </a:spcAft>
                      </a:pPr>
                      <a:r>
                        <a:rPr lang="en-US" sz="1400" dirty="0">
                          <a:solidFill>
                            <a:schemeClr val="tx1"/>
                          </a:solidFill>
                          <a:effectLst/>
                        </a:rPr>
                        <a:t>$750</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63909" marR="63909" marT="0" marB="0"/>
                </a:tc>
                <a:extLst>
                  <a:ext uri="{0D108BD9-81ED-4DB2-BD59-A6C34878D82A}">
                    <a16:rowId xmlns:a16="http://schemas.microsoft.com/office/drawing/2014/main" val="1401185003"/>
                  </a:ext>
                </a:extLst>
              </a:tr>
              <a:tr h="416104">
                <a:tc>
                  <a:txBody>
                    <a:bodyPr/>
                    <a:lstStyle/>
                    <a:p>
                      <a:pPr marL="114300" marR="0" indent="-114300">
                        <a:spcBef>
                          <a:spcPts val="0"/>
                        </a:spcBef>
                        <a:spcAft>
                          <a:spcPts val="0"/>
                        </a:spcAft>
                      </a:pPr>
                      <a:r>
                        <a:rPr lang="en-US" sz="1400" dirty="0">
                          <a:solidFill>
                            <a:schemeClr val="tx1"/>
                          </a:solidFill>
                          <a:effectLst/>
                        </a:rPr>
                        <a:t>Employed 91-180 Days from Referral Date for Job Development or Customized Employment</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63909" marR="63909" marT="0" marB="0"/>
                </a:tc>
                <a:tc>
                  <a:txBody>
                    <a:bodyPr/>
                    <a:lstStyle/>
                    <a:p>
                      <a:pPr marL="0" marR="0">
                        <a:spcBef>
                          <a:spcPts val="0"/>
                        </a:spcBef>
                        <a:spcAft>
                          <a:spcPts val="0"/>
                        </a:spcAft>
                      </a:pPr>
                      <a:r>
                        <a:rPr lang="en-US" sz="1400" dirty="0">
                          <a:solidFill>
                            <a:schemeClr val="tx1"/>
                          </a:solidFill>
                          <a:effectLst/>
                        </a:rPr>
                        <a:t>$500</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63909" marR="63909" marT="0" marB="0"/>
                </a:tc>
                <a:extLst>
                  <a:ext uri="{0D108BD9-81ED-4DB2-BD59-A6C34878D82A}">
                    <a16:rowId xmlns:a16="http://schemas.microsoft.com/office/drawing/2014/main" val="3605469557"/>
                  </a:ext>
                </a:extLst>
              </a:tr>
              <a:tr h="452845">
                <a:tc>
                  <a:txBody>
                    <a:bodyPr/>
                    <a:lstStyle/>
                    <a:p>
                      <a:pPr marL="114300" marR="0" indent="-114300">
                        <a:spcBef>
                          <a:spcPts val="0"/>
                        </a:spcBef>
                        <a:spcAft>
                          <a:spcPts val="0"/>
                        </a:spcAft>
                      </a:pPr>
                      <a:r>
                        <a:rPr lang="en-US" sz="1400" dirty="0">
                          <a:solidFill>
                            <a:schemeClr val="tx1"/>
                          </a:solidFill>
                          <a:effectLst/>
                          <a:highlight>
                            <a:srgbClr val="FFFF00"/>
                          </a:highlight>
                        </a:rPr>
                        <a:t> </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63909" marR="63909" marT="0" marB="0"/>
                </a:tc>
                <a:tc>
                  <a:txBody>
                    <a:bodyPr/>
                    <a:lstStyle/>
                    <a:p>
                      <a:pPr marL="0" marR="0">
                        <a:spcBef>
                          <a:spcPts val="0"/>
                        </a:spcBef>
                        <a:spcAft>
                          <a:spcPts val="0"/>
                        </a:spcAft>
                      </a:pPr>
                      <a:r>
                        <a:rPr lang="en-US" sz="1400" dirty="0">
                          <a:solidFill>
                            <a:schemeClr val="tx1"/>
                          </a:solidFill>
                          <a:effectLst/>
                        </a:rPr>
                        <a:t>Paid When Substantiated</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63909" marR="63909" marT="0" marB="0"/>
                </a:tc>
                <a:extLst>
                  <a:ext uri="{0D108BD9-81ED-4DB2-BD59-A6C34878D82A}">
                    <a16:rowId xmlns:a16="http://schemas.microsoft.com/office/drawing/2014/main" val="3132914457"/>
                  </a:ext>
                </a:extLst>
              </a:tr>
              <a:tr h="226966">
                <a:tc>
                  <a:txBody>
                    <a:bodyPr/>
                    <a:lstStyle/>
                    <a:p>
                      <a:pPr marL="114300" marR="0" indent="-114300">
                        <a:spcBef>
                          <a:spcPts val="0"/>
                        </a:spcBef>
                        <a:spcAft>
                          <a:spcPts val="0"/>
                        </a:spcAft>
                      </a:pPr>
                      <a:r>
                        <a:rPr lang="en-US" sz="1400" dirty="0">
                          <a:solidFill>
                            <a:schemeClr val="tx1"/>
                          </a:solidFill>
                          <a:effectLst/>
                        </a:rPr>
                        <a:t>SSI/SSDI Recipients at SGA Earnings Level</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63909" marR="63909" marT="0" marB="0"/>
                </a:tc>
                <a:tc>
                  <a:txBody>
                    <a:bodyPr/>
                    <a:lstStyle/>
                    <a:p>
                      <a:pPr marL="0" marR="0">
                        <a:spcBef>
                          <a:spcPts val="0"/>
                        </a:spcBef>
                        <a:spcAft>
                          <a:spcPts val="0"/>
                        </a:spcAft>
                      </a:pPr>
                      <a:r>
                        <a:rPr lang="en-US" sz="1400" dirty="0">
                          <a:solidFill>
                            <a:schemeClr val="tx1"/>
                          </a:solidFill>
                          <a:effectLst/>
                        </a:rPr>
                        <a:t>$1000</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63909" marR="63909" marT="0" marB="0"/>
                </a:tc>
                <a:extLst>
                  <a:ext uri="{0D108BD9-81ED-4DB2-BD59-A6C34878D82A}">
                    <a16:rowId xmlns:a16="http://schemas.microsoft.com/office/drawing/2014/main" val="2396772214"/>
                  </a:ext>
                </a:extLst>
              </a:tr>
            </a:tbl>
          </a:graphicData>
        </a:graphic>
      </p:graphicFrame>
    </p:spTree>
    <p:extLst>
      <p:ext uri="{BB962C8B-B14F-4D97-AF65-F5344CB8AC3E}">
        <p14:creationId xmlns:p14="http://schemas.microsoft.com/office/powerpoint/2010/main" val="2968380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Results of the </a:t>
            </a:r>
            <a:r>
              <a:rPr lang="en-US" dirty="0">
                <a:solidFill>
                  <a:schemeClr val="accent1">
                    <a:lumMod val="75000"/>
                  </a:schemeClr>
                </a:solidFill>
              </a:rPr>
              <a:t>Hybrid</a:t>
            </a:r>
            <a:r>
              <a:rPr lang="en-US" dirty="0">
                <a:solidFill>
                  <a:schemeClr val="tx1"/>
                </a:solidFill>
              </a:rPr>
              <a:t> System:</a:t>
            </a:r>
            <a:br>
              <a:rPr lang="en-US" dirty="0">
                <a:solidFill>
                  <a:schemeClr val="tx1"/>
                </a:solidFill>
              </a:rPr>
            </a:br>
            <a:r>
              <a:rPr lang="en-US" dirty="0">
                <a:solidFill>
                  <a:schemeClr val="tx1"/>
                </a:solidFill>
              </a:rPr>
              <a:t>What the Data Showed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438524"/>
              </p:ext>
            </p:extLst>
          </p:nvPr>
        </p:nvGraphicFramePr>
        <p:xfrm>
          <a:off x="1431177" y="1930400"/>
          <a:ext cx="7481570" cy="2797318"/>
        </p:xfrm>
        <a:graphic>
          <a:graphicData uri="http://schemas.openxmlformats.org/drawingml/2006/table">
            <a:tbl>
              <a:tblPr firstRow="1" firstCol="1" bandRow="1">
                <a:tableStyleId>{5C22544A-7EE6-4342-B048-85BDC9FD1C3A}</a:tableStyleId>
              </a:tblPr>
              <a:tblGrid>
                <a:gridCol w="915670">
                  <a:extLst>
                    <a:ext uri="{9D8B030D-6E8A-4147-A177-3AD203B41FA5}">
                      <a16:colId xmlns:a16="http://schemas.microsoft.com/office/drawing/2014/main" val="2302009151"/>
                    </a:ext>
                  </a:extLst>
                </a:gridCol>
                <a:gridCol w="938530">
                  <a:extLst>
                    <a:ext uri="{9D8B030D-6E8A-4147-A177-3AD203B41FA5}">
                      <a16:colId xmlns:a16="http://schemas.microsoft.com/office/drawing/2014/main" val="3987746985"/>
                    </a:ext>
                  </a:extLst>
                </a:gridCol>
                <a:gridCol w="876076">
                  <a:extLst>
                    <a:ext uri="{9D8B030D-6E8A-4147-A177-3AD203B41FA5}">
                      <a16:colId xmlns:a16="http://schemas.microsoft.com/office/drawing/2014/main" val="3982044661"/>
                    </a:ext>
                  </a:extLst>
                </a:gridCol>
                <a:gridCol w="1250302">
                  <a:extLst>
                    <a:ext uri="{9D8B030D-6E8A-4147-A177-3AD203B41FA5}">
                      <a16:colId xmlns:a16="http://schemas.microsoft.com/office/drawing/2014/main" val="173123234"/>
                    </a:ext>
                  </a:extLst>
                </a:gridCol>
                <a:gridCol w="1194318">
                  <a:extLst>
                    <a:ext uri="{9D8B030D-6E8A-4147-A177-3AD203B41FA5}">
                      <a16:colId xmlns:a16="http://schemas.microsoft.com/office/drawing/2014/main" val="3544344330"/>
                    </a:ext>
                  </a:extLst>
                </a:gridCol>
                <a:gridCol w="1161769">
                  <a:extLst>
                    <a:ext uri="{9D8B030D-6E8A-4147-A177-3AD203B41FA5}">
                      <a16:colId xmlns:a16="http://schemas.microsoft.com/office/drawing/2014/main" val="1982188347"/>
                    </a:ext>
                  </a:extLst>
                </a:gridCol>
                <a:gridCol w="1144905">
                  <a:extLst>
                    <a:ext uri="{9D8B030D-6E8A-4147-A177-3AD203B41FA5}">
                      <a16:colId xmlns:a16="http://schemas.microsoft.com/office/drawing/2014/main" val="561697194"/>
                    </a:ext>
                  </a:extLst>
                </a:gridCol>
              </a:tblGrid>
              <a:tr h="1334278">
                <a:tc>
                  <a:txBody>
                    <a:bodyPr/>
                    <a:lstStyle/>
                    <a:p>
                      <a:pPr marL="0" marR="0">
                        <a:lnSpc>
                          <a:spcPct val="107000"/>
                        </a:lnSpc>
                        <a:spcBef>
                          <a:spcPts val="0"/>
                        </a:spcBef>
                        <a:spcAft>
                          <a:spcPts val="0"/>
                        </a:spcAft>
                      </a:pPr>
                      <a:r>
                        <a:rPr lang="en-US" sz="1200" dirty="0">
                          <a:effectLst/>
                        </a:rPr>
                        <a:t>SFY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Clients with CRP Services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Successful Closures Associated with CRPs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Total Successful Closures (FFY)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Difference Total Closures vs. CRP Closures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CRP Expenditures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Avg. Cost for Closures Associated with CRPs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7810836"/>
                  </a:ext>
                </a:extLst>
              </a:tr>
              <a:tr h="731520">
                <a:tc>
                  <a:txBody>
                    <a:bodyPr/>
                    <a:lstStyle/>
                    <a:p>
                      <a:pPr marL="0" marR="0">
                        <a:lnSpc>
                          <a:spcPct val="107000"/>
                        </a:lnSpc>
                        <a:spcBef>
                          <a:spcPts val="0"/>
                        </a:spcBef>
                        <a:spcAft>
                          <a:spcPts val="0"/>
                        </a:spcAft>
                      </a:pPr>
                      <a:r>
                        <a:rPr lang="en-US" sz="1200" dirty="0">
                          <a:effectLst/>
                        </a:rPr>
                        <a:t>2016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2,384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414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1,166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752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$3,545,118.49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$8,563.08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20783062"/>
                  </a:ext>
                </a:extLst>
              </a:tr>
              <a:tr h="731520">
                <a:tc>
                  <a:txBody>
                    <a:bodyPr/>
                    <a:lstStyle/>
                    <a:p>
                      <a:pPr marL="0" marR="0">
                        <a:lnSpc>
                          <a:spcPct val="107000"/>
                        </a:lnSpc>
                        <a:spcBef>
                          <a:spcPts val="0"/>
                        </a:spcBef>
                        <a:spcAft>
                          <a:spcPts val="0"/>
                        </a:spcAft>
                      </a:pPr>
                      <a:r>
                        <a:rPr lang="en-US" sz="1200" dirty="0">
                          <a:effectLst/>
                        </a:rPr>
                        <a:t>2017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2,343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416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758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342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$3,477,874.59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$8,360.27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81824446"/>
                  </a:ext>
                </a:extLst>
              </a:tr>
            </a:tbl>
          </a:graphicData>
        </a:graphic>
      </p:graphicFrame>
    </p:spTree>
    <p:extLst>
      <p:ext uri="{BB962C8B-B14F-4D97-AF65-F5344CB8AC3E}">
        <p14:creationId xmlns:p14="http://schemas.microsoft.com/office/powerpoint/2010/main" val="4650668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317</TotalTime>
  <Words>1084</Words>
  <Application>Microsoft Office PowerPoint</Application>
  <PresentationFormat>Widescreen</PresentationFormat>
  <Paragraphs>264</Paragraphs>
  <Slides>17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Symbol</vt:lpstr>
      <vt:lpstr>Times New Roman</vt:lpstr>
      <vt:lpstr>Trebuchet MS</vt:lpstr>
      <vt:lpstr>Wingdings 3</vt:lpstr>
      <vt:lpstr>Facet</vt:lpstr>
      <vt:lpstr>Improving Business Engagement and Consumer Outcomes Through A Redesign of Maine’s CRP System</vt:lpstr>
      <vt:lpstr>JDVRTAC Project Objectives</vt:lpstr>
      <vt:lpstr>Stakeholder Involvement</vt:lpstr>
      <vt:lpstr>Timeline: </vt:lpstr>
      <vt:lpstr>Outcome Based/ Milestone Payment System  </vt:lpstr>
      <vt:lpstr>Results of the Milestone System: What the Data Showed</vt:lpstr>
      <vt:lpstr>Hybrid System</vt:lpstr>
      <vt:lpstr>Hybrid System, cont’d.</vt:lpstr>
      <vt:lpstr>Results of the Hybrid System: What the Data Showed</vt:lpstr>
      <vt:lpstr>Decreased CRPs Over The Years</vt:lpstr>
      <vt:lpstr>Business Relations: Improved Connections and Services to Employers Using Existing Resources </vt:lpstr>
      <vt:lpstr>Business Relations: Improved Connections and Services to Employers Using Existing Resources</vt:lpstr>
      <vt:lpstr>Progressive Employment</vt:lpstr>
      <vt:lpstr>JDVRTAC Assistance</vt:lpstr>
      <vt:lpstr>Request For Proposals</vt:lpstr>
      <vt:lpstr>Request For Proposals: Current Status</vt:lpstr>
      <vt:lpstr>Questions?    Libby Stone-Sterling Director, Division of Vocational Rehabilitation libby.stone-sterling@maine.gov 207-623-7943  Chris Robinson Director of Systems Improvement and Quality Assurance Christine.c.robinson@maine.gov 207-623-7942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Robinson, Christine C</dc:creator>
  <cp:lastModifiedBy>Robinson, Christine C</cp:lastModifiedBy>
  <cp:revision>83</cp:revision>
  <dcterms:created xsi:type="dcterms:W3CDTF">2018-08-20T15:55:23Z</dcterms:created>
  <dcterms:modified xsi:type="dcterms:W3CDTF">2018-09-14T19:26:03Z</dcterms:modified>
</cp:coreProperties>
</file>