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373" autoAdjust="0"/>
  </p:normalViewPr>
  <p:slideViewPr>
    <p:cSldViewPr snapToGrid="0">
      <p:cViewPr varScale="1">
        <p:scale>
          <a:sx n="90" d="100"/>
          <a:sy n="90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D5734-D190-49B8-8402-A0C8A71FED8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F633A-6065-40DB-8B03-72E24F5F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5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F633A-6065-40DB-8B03-72E24F5F1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7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7619003" y="-8468"/>
            <a:ext cx="1524998" cy="5808761"/>
            <a:chOff x="6624236" y="-8468"/>
            <a:chExt cx="2519765" cy="6874935"/>
          </a:xfrm>
        </p:grpSpPr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6695094" y="4175606"/>
              <a:ext cx="2439382" cy="2690783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28215" y="0"/>
              <a:ext cx="1216694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77714" y="1"/>
              <a:ext cx="2264778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190332" y="-8467"/>
              <a:ext cx="1944143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24236" y="3920066"/>
              <a:ext cx="2508399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6996003" y="-8467"/>
              <a:ext cx="2138472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78708" y="-8467"/>
              <a:ext cx="855768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77511" y="-8468"/>
              <a:ext cx="1064577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52164" y="4893733"/>
              <a:ext cx="1091837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" name="Freeform 17"/>
          <p:cNvSpPr/>
          <p:nvPr/>
        </p:nvSpPr>
        <p:spPr>
          <a:xfrm>
            <a:off x="-8466" y="-8468"/>
            <a:ext cx="861825" cy="5698067"/>
          </a:xfrm>
          <a:custGeom>
            <a:avLst/>
            <a:gdLst/>
            <a:ahLst/>
            <a:cxn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5405258" y="5800293"/>
            <a:ext cx="68413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609599" y="5800293"/>
            <a:ext cx="46229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444676" y="5800293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2" descr="VocRehab Vermont, A proud partner of Workforce Solutions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140" y="6176377"/>
            <a:ext cx="3347208" cy="68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58" y="6048639"/>
            <a:ext cx="3288484" cy="92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51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49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860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8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9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2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VocRehab Vermont, A proud partner of Workforce Solutions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853" y="6366029"/>
            <a:ext cx="2427116" cy="50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0" y="6279008"/>
            <a:ext cx="2384534" cy="67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8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9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2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8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1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5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2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8467" y="4013200"/>
            <a:ext cx="262780" cy="2853267"/>
          </a:xfrm>
          <a:custGeom>
            <a:avLst/>
            <a:gdLst/>
            <a:ahLst/>
            <a:cxnLst/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8" name="Group 17"/>
          <p:cNvGrpSpPr/>
          <p:nvPr userDrawn="1"/>
        </p:nvGrpSpPr>
        <p:grpSpPr>
          <a:xfrm>
            <a:off x="6444676" y="-8468"/>
            <a:ext cx="2718174" cy="6874935"/>
            <a:chOff x="5130830" y="-8468"/>
            <a:chExt cx="4032020" cy="6874935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00298" y="983675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00298" y="2534665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-64982" y="-102940"/>
            <a:ext cx="1627773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7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9F131AB-4C14-412C-A1FE-1A679E3E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895" y="55199"/>
            <a:ext cx="4142804" cy="7942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9B9D9E-A4D6-4E5B-B19C-61E3418DA049}"/>
              </a:ext>
            </a:extLst>
          </p:cNvPr>
          <p:cNvSpPr/>
          <p:nvPr/>
        </p:nvSpPr>
        <p:spPr>
          <a:xfrm>
            <a:off x="-22268" y="-1"/>
            <a:ext cx="1374550" cy="6319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AB376865-92F6-4ED4-B7F7-B5050818D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985" y="2169737"/>
            <a:ext cx="4603013" cy="1759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LLC is designed to achieve these student outcomes: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i="1" dirty="0">
                <a:solidFill>
                  <a:schemeClr val="tx1"/>
                </a:solidFill>
              </a:rPr>
              <a:t>1. Being employed and succeeding in a paid, competitive job that is a stepping-stone to a career.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i="1" dirty="0">
                <a:solidFill>
                  <a:schemeClr val="tx1"/>
                </a:solidFill>
              </a:rPr>
              <a:t>2. Being enrolled in &amp; succeeding in a postsecondary program that will lead to a career.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i="1" dirty="0">
                <a:solidFill>
                  <a:schemeClr val="tx1"/>
                </a:solidFill>
              </a:rPr>
              <a:t>3. Having confidence, on the part of the students &amp; their families, that they will achieve their career goals.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30F1E7B-87D0-43C4-8BDD-372513BF9525}"/>
              </a:ext>
            </a:extLst>
          </p:cNvPr>
          <p:cNvSpPr txBox="1">
            <a:spLocks/>
          </p:cNvSpPr>
          <p:nvPr/>
        </p:nvSpPr>
        <p:spPr>
          <a:xfrm>
            <a:off x="4286984" y="3852273"/>
            <a:ext cx="4857015" cy="2523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To get there LLC will deliver: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i="1" dirty="0">
                <a:solidFill>
                  <a:schemeClr val="tx1"/>
                </a:solidFill>
              </a:rPr>
              <a:t>1. Career development support via classroom, small group, &amp; one-on-one services resulting in an individual </a:t>
            </a:r>
            <a:r>
              <a:rPr lang="en-US" sz="1200" b="1" i="1" dirty="0">
                <a:solidFill>
                  <a:schemeClr val="tx1"/>
                </a:solidFill>
              </a:rPr>
              <a:t>LLC Plan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i="1" dirty="0">
                <a:solidFill>
                  <a:schemeClr val="tx1"/>
                </a:solidFill>
              </a:rPr>
              <a:t>2. A variety of </a:t>
            </a:r>
            <a:r>
              <a:rPr lang="en-US" sz="1200" b="1" i="1" dirty="0">
                <a:solidFill>
                  <a:schemeClr val="tx1"/>
                </a:solidFill>
              </a:rPr>
              <a:t>work-based learning experiences</a:t>
            </a:r>
            <a:r>
              <a:rPr lang="en-US" sz="1200" i="1" dirty="0">
                <a:solidFill>
                  <a:schemeClr val="tx1"/>
                </a:solidFill>
              </a:rPr>
              <a:t> including:</a:t>
            </a:r>
            <a:endParaRPr lang="en-US" sz="1200" dirty="0">
              <a:solidFill>
                <a:schemeClr val="tx1"/>
              </a:solidFill>
            </a:endParaRP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200" i="1" dirty="0">
                <a:solidFill>
                  <a:schemeClr val="tx1"/>
                </a:solidFill>
              </a:rPr>
              <a:t>a) at least one job shadow</a:t>
            </a:r>
            <a:endParaRPr lang="en-US" sz="1200" dirty="0">
              <a:solidFill>
                <a:schemeClr val="tx1"/>
              </a:solidFill>
            </a:endParaRP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200" i="1" dirty="0">
                <a:solidFill>
                  <a:schemeClr val="tx1"/>
                </a:solidFill>
              </a:rPr>
              <a:t>b) at least one unpaid internship</a:t>
            </a:r>
            <a:endParaRPr lang="en-US" sz="1200" dirty="0">
              <a:solidFill>
                <a:schemeClr val="tx1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/>
                </a:solidFill>
              </a:rPr>
              <a:t>c) at least one competitive, integrated, employer-paid job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i="1" dirty="0">
                <a:solidFill>
                  <a:schemeClr val="tx1"/>
                </a:solidFill>
              </a:rPr>
              <a:t>3. Access to </a:t>
            </a:r>
            <a:r>
              <a:rPr lang="en-US" sz="1200" b="1" i="1" dirty="0">
                <a:solidFill>
                  <a:schemeClr val="tx1"/>
                </a:solidFill>
              </a:rPr>
              <a:t>postsecondary education</a:t>
            </a:r>
            <a:r>
              <a:rPr lang="en-US" sz="1200" i="1" dirty="0">
                <a:solidFill>
                  <a:schemeClr val="tx1"/>
                </a:solidFill>
              </a:rPr>
              <a:t>, including earning college credit while still in high school</a:t>
            </a:r>
          </a:p>
          <a:p>
            <a:pPr>
              <a:spcBef>
                <a:spcPts val="600"/>
              </a:spcBef>
            </a:pPr>
            <a:r>
              <a:rPr lang="en-US" sz="1200" i="1" dirty="0">
                <a:solidFill>
                  <a:schemeClr val="tx1"/>
                </a:solidFill>
              </a:rPr>
              <a:t>4. Intensive, individualized </a:t>
            </a:r>
            <a:r>
              <a:rPr lang="en-US" sz="1200" b="1" i="1" dirty="0">
                <a:solidFill>
                  <a:schemeClr val="tx1"/>
                </a:solidFill>
              </a:rPr>
              <a:t>Assistive Technology </a:t>
            </a:r>
            <a:r>
              <a:rPr lang="en-US" sz="1200" i="1" dirty="0">
                <a:solidFill>
                  <a:schemeClr val="tx1"/>
                </a:solidFill>
              </a:rPr>
              <a:t>support</a:t>
            </a:r>
          </a:p>
          <a:p>
            <a:pPr>
              <a:spcBef>
                <a:spcPts val="600"/>
              </a:spcBef>
            </a:pPr>
            <a:r>
              <a:rPr lang="en-US" sz="1200" i="1" dirty="0">
                <a:solidFill>
                  <a:schemeClr val="tx1"/>
                </a:solidFill>
              </a:rPr>
              <a:t>5. </a:t>
            </a:r>
            <a:r>
              <a:rPr lang="en-US" sz="1200" b="1" i="1" dirty="0">
                <a:solidFill>
                  <a:schemeClr val="tx1"/>
                </a:solidFill>
              </a:rPr>
              <a:t>Transportation</a:t>
            </a:r>
            <a:r>
              <a:rPr lang="en-US" sz="1200" i="1" dirty="0">
                <a:solidFill>
                  <a:schemeClr val="tx1"/>
                </a:solidFill>
              </a:rPr>
              <a:t> for WBL, employment &amp; college activities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E2808E5-697D-4489-9F44-A5D229E5FB0E}"/>
              </a:ext>
            </a:extLst>
          </p:cNvPr>
          <p:cNvGrpSpPr/>
          <p:nvPr/>
        </p:nvGrpSpPr>
        <p:grpSpPr>
          <a:xfrm>
            <a:off x="38434" y="553482"/>
            <a:ext cx="4079164" cy="5692660"/>
            <a:chOff x="38433" y="705882"/>
            <a:chExt cx="4337265" cy="5692660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51DE520-48B4-4D4C-93BE-45D347840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33" y="705882"/>
              <a:ext cx="4337265" cy="5692660"/>
            </a:xfrm>
            <a:prstGeom prst="rect">
              <a:avLst/>
            </a:prstGeom>
          </p:spPr>
        </p:pic>
        <p:sp>
          <p:nvSpPr>
            <p:cNvPr id="35" name="Text Box 4">
              <a:extLst>
                <a:ext uri="{FF2B5EF4-FFF2-40B4-BE49-F238E27FC236}">
                  <a16:creationId xmlns:a16="http://schemas.microsoft.com/office/drawing/2014/main" id="{232207A9-BF17-4674-8240-D37E457600FB}"/>
                </a:ext>
              </a:extLst>
            </p:cNvPr>
            <p:cNvSpPr txBox="1"/>
            <p:nvPr/>
          </p:nvSpPr>
          <p:spPr>
            <a:xfrm>
              <a:off x="1221250" y="705882"/>
              <a:ext cx="1968274" cy="48158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1" vert="horz" wrap="none" lIns="91440" tIns="45720" rIns="91440" bIns="45720" numCol="1" spcCol="0" rtlCol="0" fromWordArt="0" anchor="t" anchorCtr="0" forceAA="0" compatLnSpc="1">
              <a:prstTxWarp prst="textArchUp">
                <a:avLst/>
              </a:prstTxWarp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600" b="1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Franklin Gothic Book" panose="020B05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Student Outcomes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3FF151E6-C491-4463-A455-0CECB6B56F46}"/>
              </a:ext>
            </a:extLst>
          </p:cNvPr>
          <p:cNvSpPr txBox="1">
            <a:spLocks/>
          </p:cNvSpPr>
          <p:nvPr/>
        </p:nvSpPr>
        <p:spPr>
          <a:xfrm>
            <a:off x="4286985" y="935939"/>
            <a:ext cx="4399815" cy="1284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Eligibility and Enrollment: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High school sophomores &amp; juniors on or eligible for an IEP or 504 Plan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Enrollment target: 800 students statewide over 2 years – 400 students each in the control &amp; treatment groups</a:t>
            </a:r>
          </a:p>
        </p:txBody>
      </p:sp>
    </p:spTree>
    <p:extLst>
      <p:ext uri="{BB962C8B-B14F-4D97-AF65-F5344CB8AC3E}">
        <p14:creationId xmlns:p14="http://schemas.microsoft.com/office/powerpoint/2010/main" val="4287738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3893</TotalTime>
  <Words>206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Franklin Gothic Book</vt:lpstr>
      <vt:lpstr>Times New Roman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Guy, Brian</dc:creator>
  <cp:lastModifiedBy>Guy, Brian</cp:lastModifiedBy>
  <cp:revision>62</cp:revision>
  <dcterms:created xsi:type="dcterms:W3CDTF">2017-03-10T17:06:21Z</dcterms:created>
  <dcterms:modified xsi:type="dcterms:W3CDTF">2018-03-01T20:56:34Z</dcterms:modified>
</cp:coreProperties>
</file>