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1345" autoAdjust="0"/>
  </p:normalViewPr>
  <p:slideViewPr>
    <p:cSldViewPr snapToGrid="0">
      <p:cViewPr varScale="1">
        <p:scale>
          <a:sx n="102" d="100"/>
          <a:sy n="10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87E4F-87CD-4C4A-9580-4F611CE2C3E1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68B4-D4D0-4F1A-956B-0FAAF0C3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4E563-F78E-489F-929E-398B28DAD8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133B50-FB36-4DFC-BAC4-8A190888F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BFD3-B997-47FE-BF60-E3C47DF48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6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B8CC-124D-4D63-B6C4-7387EE362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00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9DC3-984A-4759-AC2F-F4003CFEE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2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Chevron 11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0B6F-25C9-4FFC-899D-E2531A961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69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3E2B-C144-4266-904E-24AE359609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8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DEE22-777D-41D5-AFD2-7F50AB813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506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131F-1CEC-468D-BA74-13D36CD8E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0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A7BF7-5460-455A-96E3-17F14E68E8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1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3E4E-A391-4AB5-B26D-9E56DE4BB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Chevron 1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E41BB-2502-4E6D-B75E-B46DF58B99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86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234F2B30-25AB-409D-81E1-ADE37E900D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2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ubtitle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Changes &amp; Accomplishments:</a:t>
            </a:r>
          </a:p>
          <a:p>
            <a:pPr lvl="1"/>
            <a:r>
              <a:rPr lang="en-US" altLang="en-US" sz="1800" b="1" dirty="0"/>
              <a:t>CRP system </a:t>
            </a:r>
            <a:r>
              <a:rPr lang="en-US" altLang="en-US" sz="1800" dirty="0"/>
              <a:t>–  We moved from outcome payments to a hybrid model and finally to RFP!</a:t>
            </a:r>
          </a:p>
          <a:p>
            <a:pPr lvl="1"/>
            <a:r>
              <a:rPr lang="en-US" altLang="en-US" sz="1800" b="1" dirty="0"/>
              <a:t>Business Engagement </a:t>
            </a:r>
            <a:r>
              <a:rPr lang="en-US" altLang="en-US" sz="1800" dirty="0"/>
              <a:t>– We implemented Progressive Employment, increased our dual customer focus and built new partnerships with Career Centers!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Going Forward:</a:t>
            </a:r>
          </a:p>
          <a:p>
            <a:pPr lvl="1"/>
            <a:r>
              <a:rPr lang="en-US" sz="1800" dirty="0"/>
              <a:t>We will have a system that provides consistent statewide access to quality employment services for Maine’s VR clients!</a:t>
            </a:r>
          </a:p>
          <a:p>
            <a:pPr lvl="1"/>
            <a:r>
              <a:rPr lang="en-US" sz="1800" dirty="0"/>
              <a:t>Employers will see Maine DVR as a valued partner and people with disabilities will be employed in competitive, integrated settings across </a:t>
            </a:r>
            <a:r>
              <a:rPr lang="en-US" sz="1800"/>
              <a:t>the state!</a:t>
            </a:r>
            <a:r>
              <a:rPr lang="en-US" dirty="0"/>
              <a:t>	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8329"/>
            <a:ext cx="109728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>
                <a:solidFill>
                  <a:schemeClr val="tx1"/>
                </a:solidFill>
                <a:effectLst/>
              </a:rPr>
              <a:t>Improving business engagement and consumer outcomes through a redesign of Maine’s Community Rehabilitation Provider (CRP) system</a:t>
            </a:r>
            <a:br>
              <a:rPr lang="en-US" dirty="0"/>
            </a:br>
            <a:endParaRPr lang="en-US" dirty="0"/>
          </a:p>
        </p:txBody>
      </p:sp>
      <p:pic>
        <p:nvPicPr>
          <p:cNvPr id="11268" name="Picture 5" descr="C:\Users\Libby.Stone-Sterling\Desktop\DVR forms\AJC_mdol_green_DV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1" y="5056094"/>
            <a:ext cx="2393675" cy="180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2379"/>
              </p:ext>
            </p:extLst>
          </p:nvPr>
        </p:nvGraphicFramePr>
        <p:xfrm>
          <a:off x="3162749" y="4091353"/>
          <a:ext cx="8810514" cy="2215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320">
                  <a:extLst>
                    <a:ext uri="{9D8B030D-6E8A-4147-A177-3AD203B41FA5}">
                      <a16:colId xmlns:a16="http://schemas.microsoft.com/office/drawing/2014/main" val="2445662379"/>
                    </a:ext>
                  </a:extLst>
                </a:gridCol>
                <a:gridCol w="1105240">
                  <a:extLst>
                    <a:ext uri="{9D8B030D-6E8A-4147-A177-3AD203B41FA5}">
                      <a16:colId xmlns:a16="http://schemas.microsoft.com/office/drawing/2014/main" val="929899091"/>
                    </a:ext>
                  </a:extLst>
                </a:gridCol>
                <a:gridCol w="1387907">
                  <a:extLst>
                    <a:ext uri="{9D8B030D-6E8A-4147-A177-3AD203B41FA5}">
                      <a16:colId xmlns:a16="http://schemas.microsoft.com/office/drawing/2014/main" val="2426296929"/>
                    </a:ext>
                  </a:extLst>
                </a:gridCol>
                <a:gridCol w="1327335">
                  <a:extLst>
                    <a:ext uri="{9D8B030D-6E8A-4147-A177-3AD203B41FA5}">
                      <a16:colId xmlns:a16="http://schemas.microsoft.com/office/drawing/2014/main" val="1388537128"/>
                    </a:ext>
                  </a:extLst>
                </a:gridCol>
                <a:gridCol w="1349770">
                  <a:extLst>
                    <a:ext uri="{9D8B030D-6E8A-4147-A177-3AD203B41FA5}">
                      <a16:colId xmlns:a16="http://schemas.microsoft.com/office/drawing/2014/main" val="953686766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707400765"/>
                    </a:ext>
                  </a:extLst>
                </a:gridCol>
                <a:gridCol w="1348272">
                  <a:extLst>
                    <a:ext uri="{9D8B030D-6E8A-4147-A177-3AD203B41FA5}">
                      <a16:colId xmlns:a16="http://schemas.microsoft.com/office/drawing/2014/main" val="988849699"/>
                    </a:ext>
                  </a:extLst>
                </a:gridCol>
              </a:tblGrid>
              <a:tr h="8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SFY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Clients with CRP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Successful Closures Associated with CRPs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Successful Closures (FFY)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Difference Total Closures vs. CRP Closures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CRP Expenditures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Avg. Cost for Closures Associated with CRPs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353544"/>
                  </a:ext>
                </a:extLst>
              </a:tr>
              <a:tr h="28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$2,904,410.49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$11,345.35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7051718"/>
                  </a:ext>
                </a:extLst>
              </a:tr>
              <a:tr h="28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2,614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$3,280,570.96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$9,734.63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1439953"/>
                  </a:ext>
                </a:extLst>
              </a:tr>
              <a:tr h="28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2,221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$3,559,863.95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$14,412.40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558725"/>
                  </a:ext>
                </a:extLst>
              </a:tr>
              <a:tr h="28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2,384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$3,545,118.49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$8,563.08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17248"/>
                  </a:ext>
                </a:extLst>
              </a:tr>
              <a:tr h="28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2,343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$3,477,874.59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$8,360.27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15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1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2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3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4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168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 2</vt:lpstr>
      <vt:lpstr>Wingdings 3</vt:lpstr>
      <vt:lpstr>Concourse</vt:lpstr>
      <vt:lpstr> Improving business engagement and consumer outcomes through a redesign of Maine’s Community Rehabilitation Provider (CRP) system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Services</dc:title>
  <dc:creator>Stone-Sterling, Libby</dc:creator>
  <cp:lastModifiedBy>DeBrittany Mitchell</cp:lastModifiedBy>
  <cp:revision>6</cp:revision>
  <dcterms:created xsi:type="dcterms:W3CDTF">2018-07-26T20:19:51Z</dcterms:created>
  <dcterms:modified xsi:type="dcterms:W3CDTF">2018-07-31T17:32:22Z</dcterms:modified>
</cp:coreProperties>
</file>