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handoutMasterIdLst>
    <p:handoutMasterId r:id="rId20"/>
  </p:handoutMasterIdLst>
  <p:sldIdLst>
    <p:sldId id="259" r:id="rId2"/>
    <p:sldId id="257" r:id="rId3"/>
    <p:sldId id="258" r:id="rId4"/>
    <p:sldId id="256" r:id="rId5"/>
    <p:sldId id="261" r:id="rId6"/>
    <p:sldId id="263" r:id="rId7"/>
    <p:sldId id="262" r:id="rId8"/>
    <p:sldId id="264" r:id="rId9"/>
    <p:sldId id="267" r:id="rId10"/>
    <p:sldId id="260" r:id="rId11"/>
    <p:sldId id="269" r:id="rId12"/>
    <p:sldId id="270" r:id="rId13"/>
    <p:sldId id="274" r:id="rId14"/>
    <p:sldId id="265" r:id="rId15"/>
    <p:sldId id="268" r:id="rId16"/>
    <p:sldId id="266" r:id="rId17"/>
    <p:sldId id="271" r:id="rId18"/>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4674" autoAdjust="0"/>
  </p:normalViewPr>
  <p:slideViewPr>
    <p:cSldViewPr>
      <p:cViewPr varScale="1">
        <p:scale>
          <a:sx n="124" d="100"/>
          <a:sy n="124" d="100"/>
        </p:scale>
        <p:origin x="1824" y="1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VRC's</c:v>
                </c:pt>
              </c:strCache>
            </c:strRef>
          </c:tx>
          <c:invertIfNegative val="0"/>
          <c:cat>
            <c:strRef>
              <c:f>Sheet1!$A$2:$A$5</c:f>
              <c:strCache>
                <c:ptCount val="3"/>
                <c:pt idx="0">
                  <c:v>2015-2016</c:v>
                </c:pt>
                <c:pt idx="1">
                  <c:v>2016-2017</c:v>
                </c:pt>
                <c:pt idx="2">
                  <c:v>2017-2018</c:v>
                </c:pt>
              </c:strCache>
            </c:strRef>
          </c:cat>
          <c:val>
            <c:numRef>
              <c:f>Sheet1!$B$2:$B$5</c:f>
              <c:numCache>
                <c:formatCode>General</c:formatCode>
                <c:ptCount val="4"/>
                <c:pt idx="1">
                  <c:v>1926</c:v>
                </c:pt>
                <c:pt idx="2">
                  <c:v>1250</c:v>
                </c:pt>
                <c:pt idx="3">
                  <c:v>0</c:v>
                </c:pt>
              </c:numCache>
            </c:numRef>
          </c:val>
          <c:extLst>
            <c:ext xmlns:c16="http://schemas.microsoft.com/office/drawing/2014/chart" uri="{C3380CC4-5D6E-409C-BE32-E72D297353CC}">
              <c16:uniqueId val="{00000000-F532-2A40-B03F-8A70F86F22E7}"/>
            </c:ext>
          </c:extLst>
        </c:ser>
        <c:ser>
          <c:idx val="1"/>
          <c:order val="1"/>
          <c:tx>
            <c:strRef>
              <c:f>Sheet1!$C$1</c:f>
              <c:strCache>
                <c:ptCount val="1"/>
                <c:pt idx="0">
                  <c:v>Business</c:v>
                </c:pt>
              </c:strCache>
            </c:strRef>
          </c:tx>
          <c:invertIfNegative val="0"/>
          <c:cat>
            <c:strRef>
              <c:f>Sheet1!$A$2:$A$5</c:f>
              <c:strCache>
                <c:ptCount val="3"/>
                <c:pt idx="0">
                  <c:v>2015-2016</c:v>
                </c:pt>
                <c:pt idx="1">
                  <c:v>2016-2017</c:v>
                </c:pt>
                <c:pt idx="2">
                  <c:v>2017-2018</c:v>
                </c:pt>
              </c:strCache>
            </c:strRef>
          </c:cat>
          <c:val>
            <c:numRef>
              <c:f>Sheet1!$C$2:$C$5</c:f>
              <c:numCache>
                <c:formatCode>General</c:formatCode>
                <c:ptCount val="4"/>
                <c:pt idx="0">
                  <c:v>356</c:v>
                </c:pt>
                <c:pt idx="1">
                  <c:v>707</c:v>
                </c:pt>
                <c:pt idx="2">
                  <c:v>504</c:v>
                </c:pt>
                <c:pt idx="3">
                  <c:v>0</c:v>
                </c:pt>
              </c:numCache>
            </c:numRef>
          </c:val>
          <c:extLst>
            <c:ext xmlns:c16="http://schemas.microsoft.com/office/drawing/2014/chart" uri="{C3380CC4-5D6E-409C-BE32-E72D297353CC}">
              <c16:uniqueId val="{00000001-F532-2A40-B03F-8A70F86F22E7}"/>
            </c:ext>
          </c:extLst>
        </c:ser>
        <c:ser>
          <c:idx val="2"/>
          <c:order val="2"/>
          <c:tx>
            <c:strRef>
              <c:f>Sheet1!$D$1</c:f>
              <c:strCache>
                <c:ptCount val="1"/>
                <c:pt idx="0">
                  <c:v>Total</c:v>
                </c:pt>
              </c:strCache>
            </c:strRef>
          </c:tx>
          <c:invertIfNegative val="0"/>
          <c:cat>
            <c:strRef>
              <c:f>Sheet1!$A$2:$A$5</c:f>
              <c:strCache>
                <c:ptCount val="3"/>
                <c:pt idx="0">
                  <c:v>2015-2016</c:v>
                </c:pt>
                <c:pt idx="1">
                  <c:v>2016-2017</c:v>
                </c:pt>
                <c:pt idx="2">
                  <c:v>2017-2018</c:v>
                </c:pt>
              </c:strCache>
            </c:strRef>
          </c:cat>
          <c:val>
            <c:numRef>
              <c:f>Sheet1!$D$2:$D$5</c:f>
              <c:numCache>
                <c:formatCode>General</c:formatCode>
                <c:ptCount val="4"/>
                <c:pt idx="0">
                  <c:v>356</c:v>
                </c:pt>
                <c:pt idx="1">
                  <c:v>2633</c:v>
                </c:pt>
                <c:pt idx="2">
                  <c:v>1754</c:v>
                </c:pt>
                <c:pt idx="3">
                  <c:v>0</c:v>
                </c:pt>
              </c:numCache>
            </c:numRef>
          </c:val>
          <c:extLst>
            <c:ext xmlns:c16="http://schemas.microsoft.com/office/drawing/2014/chart" uri="{C3380CC4-5D6E-409C-BE32-E72D297353CC}">
              <c16:uniqueId val="{00000002-F532-2A40-B03F-8A70F86F22E7}"/>
            </c:ext>
          </c:extLst>
        </c:ser>
        <c:dLbls>
          <c:showLegendKey val="0"/>
          <c:showVal val="0"/>
          <c:showCatName val="0"/>
          <c:showSerName val="0"/>
          <c:showPercent val="0"/>
          <c:showBubbleSize val="0"/>
        </c:dLbls>
        <c:gapWidth val="150"/>
        <c:axId val="158400512"/>
        <c:axId val="158402048"/>
      </c:barChart>
      <c:catAx>
        <c:axId val="158400512"/>
        <c:scaling>
          <c:orientation val="minMax"/>
        </c:scaling>
        <c:delete val="0"/>
        <c:axPos val="b"/>
        <c:numFmt formatCode="General" sourceLinked="1"/>
        <c:majorTickMark val="out"/>
        <c:minorTickMark val="none"/>
        <c:tickLblPos val="nextTo"/>
        <c:crossAx val="158402048"/>
        <c:crosses val="autoZero"/>
        <c:auto val="1"/>
        <c:lblAlgn val="ctr"/>
        <c:lblOffset val="100"/>
        <c:noMultiLvlLbl val="0"/>
      </c:catAx>
      <c:valAx>
        <c:axId val="158402048"/>
        <c:scaling>
          <c:orientation val="minMax"/>
        </c:scaling>
        <c:delete val="0"/>
        <c:axPos val="l"/>
        <c:majorGridlines/>
        <c:numFmt formatCode="General" sourceLinked="1"/>
        <c:majorTickMark val="out"/>
        <c:minorTickMark val="none"/>
        <c:tickLblPos val="nextTo"/>
        <c:crossAx val="158400512"/>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6DB28209-55E7-498C-A84B-681C59C510C3}" type="datetimeFigureOut">
              <a:rPr lang="en-US" smtClean="0"/>
              <a:t>8/7/18</a:t>
            </a:fld>
            <a:endParaRPr lang="en-US"/>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764F1CC3-47A5-45A9-97A9-3E2E33E405D0}" type="slidenum">
              <a:rPr lang="en-US" smtClean="0"/>
              <a:t>‹#›</a:t>
            </a:fld>
            <a:endParaRPr lang="en-US"/>
          </a:p>
        </p:txBody>
      </p:sp>
    </p:spTree>
    <p:extLst>
      <p:ext uri="{BB962C8B-B14F-4D97-AF65-F5344CB8AC3E}">
        <p14:creationId xmlns:p14="http://schemas.microsoft.com/office/powerpoint/2010/main" val="371904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DA3DEC30-DB3F-4055-9939-BD05605DDB31}" type="datetimeFigureOut">
              <a:rPr lang="en-US" smtClean="0"/>
              <a:t>8/7/18</a:t>
            </a:fld>
            <a:endParaRPr lang="en-US"/>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5D8E2E54-81C0-45B8-ABC9-61CC924A4C83}" type="slidenum">
              <a:rPr lang="en-US" smtClean="0"/>
              <a:t>‹#›</a:t>
            </a:fld>
            <a:endParaRPr lang="en-US"/>
          </a:p>
        </p:txBody>
      </p:sp>
    </p:spTree>
    <p:extLst>
      <p:ext uri="{BB962C8B-B14F-4D97-AF65-F5344CB8AC3E}">
        <p14:creationId xmlns:p14="http://schemas.microsoft.com/office/powerpoint/2010/main" val="3686633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E2E54-81C0-45B8-ABC9-61CC924A4C83}" type="slidenum">
              <a:rPr lang="en-US" smtClean="0"/>
              <a:t>1</a:t>
            </a:fld>
            <a:endParaRPr lang="en-US"/>
          </a:p>
        </p:txBody>
      </p:sp>
    </p:spTree>
    <p:extLst>
      <p:ext uri="{BB962C8B-B14F-4D97-AF65-F5344CB8AC3E}">
        <p14:creationId xmlns:p14="http://schemas.microsoft.com/office/powerpoint/2010/main" val="1389401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E2E54-81C0-45B8-ABC9-61CC924A4C83}" type="slidenum">
              <a:rPr lang="en-US" smtClean="0"/>
              <a:t>10</a:t>
            </a:fld>
            <a:endParaRPr lang="en-US"/>
          </a:p>
        </p:txBody>
      </p:sp>
    </p:spTree>
    <p:extLst>
      <p:ext uri="{BB962C8B-B14F-4D97-AF65-F5344CB8AC3E}">
        <p14:creationId xmlns:p14="http://schemas.microsoft.com/office/powerpoint/2010/main" val="1389401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E2E54-81C0-45B8-ABC9-61CC924A4C83}" type="slidenum">
              <a:rPr lang="en-US" smtClean="0"/>
              <a:t>11</a:t>
            </a:fld>
            <a:endParaRPr lang="en-US"/>
          </a:p>
        </p:txBody>
      </p:sp>
    </p:spTree>
    <p:extLst>
      <p:ext uri="{BB962C8B-B14F-4D97-AF65-F5344CB8AC3E}">
        <p14:creationId xmlns:p14="http://schemas.microsoft.com/office/powerpoint/2010/main" val="1389401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E2E54-81C0-45B8-ABC9-61CC924A4C83}" type="slidenum">
              <a:rPr lang="en-US" smtClean="0"/>
              <a:t>12</a:t>
            </a:fld>
            <a:endParaRPr lang="en-US"/>
          </a:p>
        </p:txBody>
      </p:sp>
    </p:spTree>
    <p:extLst>
      <p:ext uri="{BB962C8B-B14F-4D97-AF65-F5344CB8AC3E}">
        <p14:creationId xmlns:p14="http://schemas.microsoft.com/office/powerpoint/2010/main" val="1389401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E2E54-81C0-45B8-ABC9-61CC924A4C83}" type="slidenum">
              <a:rPr lang="en-US" smtClean="0"/>
              <a:t>13</a:t>
            </a:fld>
            <a:endParaRPr lang="en-US"/>
          </a:p>
        </p:txBody>
      </p:sp>
    </p:spTree>
    <p:extLst>
      <p:ext uri="{BB962C8B-B14F-4D97-AF65-F5344CB8AC3E}">
        <p14:creationId xmlns:p14="http://schemas.microsoft.com/office/powerpoint/2010/main" val="1389401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E2E54-81C0-45B8-ABC9-61CC924A4C83}" type="slidenum">
              <a:rPr lang="en-US" smtClean="0"/>
              <a:t>14</a:t>
            </a:fld>
            <a:endParaRPr lang="en-US"/>
          </a:p>
        </p:txBody>
      </p:sp>
    </p:spTree>
    <p:extLst>
      <p:ext uri="{BB962C8B-B14F-4D97-AF65-F5344CB8AC3E}">
        <p14:creationId xmlns:p14="http://schemas.microsoft.com/office/powerpoint/2010/main" val="1389401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E2E54-81C0-45B8-ABC9-61CC924A4C83}" type="slidenum">
              <a:rPr lang="en-US" smtClean="0"/>
              <a:t>15</a:t>
            </a:fld>
            <a:endParaRPr lang="en-US"/>
          </a:p>
        </p:txBody>
      </p:sp>
    </p:spTree>
    <p:extLst>
      <p:ext uri="{BB962C8B-B14F-4D97-AF65-F5344CB8AC3E}">
        <p14:creationId xmlns:p14="http://schemas.microsoft.com/office/powerpoint/2010/main" val="1389401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E2E54-81C0-45B8-ABC9-61CC924A4C83}" type="slidenum">
              <a:rPr lang="en-US" smtClean="0"/>
              <a:t>16</a:t>
            </a:fld>
            <a:endParaRPr lang="en-US"/>
          </a:p>
        </p:txBody>
      </p:sp>
    </p:spTree>
    <p:extLst>
      <p:ext uri="{BB962C8B-B14F-4D97-AF65-F5344CB8AC3E}">
        <p14:creationId xmlns:p14="http://schemas.microsoft.com/office/powerpoint/2010/main" val="1389401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E2E54-81C0-45B8-ABC9-61CC924A4C83}" type="slidenum">
              <a:rPr lang="en-US" smtClean="0"/>
              <a:t>17</a:t>
            </a:fld>
            <a:endParaRPr lang="en-US"/>
          </a:p>
        </p:txBody>
      </p:sp>
    </p:spTree>
    <p:extLst>
      <p:ext uri="{BB962C8B-B14F-4D97-AF65-F5344CB8AC3E}">
        <p14:creationId xmlns:p14="http://schemas.microsoft.com/office/powerpoint/2010/main" val="1389401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E2E54-81C0-45B8-ABC9-61CC924A4C83}" type="slidenum">
              <a:rPr lang="en-US" smtClean="0"/>
              <a:t>2</a:t>
            </a:fld>
            <a:endParaRPr lang="en-US"/>
          </a:p>
        </p:txBody>
      </p:sp>
    </p:spTree>
    <p:extLst>
      <p:ext uri="{BB962C8B-B14F-4D97-AF65-F5344CB8AC3E}">
        <p14:creationId xmlns:p14="http://schemas.microsoft.com/office/powerpoint/2010/main" val="1389401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E2E54-81C0-45B8-ABC9-61CC924A4C83}" type="slidenum">
              <a:rPr lang="en-US" smtClean="0"/>
              <a:t>3</a:t>
            </a:fld>
            <a:endParaRPr lang="en-US"/>
          </a:p>
        </p:txBody>
      </p:sp>
    </p:spTree>
    <p:extLst>
      <p:ext uri="{BB962C8B-B14F-4D97-AF65-F5344CB8AC3E}">
        <p14:creationId xmlns:p14="http://schemas.microsoft.com/office/powerpoint/2010/main" val="1389401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E2E54-81C0-45B8-ABC9-61CC924A4C83}" type="slidenum">
              <a:rPr lang="en-US" smtClean="0"/>
              <a:t>4</a:t>
            </a:fld>
            <a:endParaRPr lang="en-US"/>
          </a:p>
        </p:txBody>
      </p:sp>
    </p:spTree>
    <p:extLst>
      <p:ext uri="{BB962C8B-B14F-4D97-AF65-F5344CB8AC3E}">
        <p14:creationId xmlns:p14="http://schemas.microsoft.com/office/powerpoint/2010/main" val="1389401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E2E54-81C0-45B8-ABC9-61CC924A4C83}" type="slidenum">
              <a:rPr lang="en-US" smtClean="0"/>
              <a:t>5</a:t>
            </a:fld>
            <a:endParaRPr lang="en-US"/>
          </a:p>
        </p:txBody>
      </p:sp>
    </p:spTree>
    <p:extLst>
      <p:ext uri="{BB962C8B-B14F-4D97-AF65-F5344CB8AC3E}">
        <p14:creationId xmlns:p14="http://schemas.microsoft.com/office/powerpoint/2010/main" val="1389401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E2E54-81C0-45B8-ABC9-61CC924A4C83}" type="slidenum">
              <a:rPr lang="en-US" smtClean="0"/>
              <a:t>6</a:t>
            </a:fld>
            <a:endParaRPr lang="en-US"/>
          </a:p>
        </p:txBody>
      </p:sp>
    </p:spTree>
    <p:extLst>
      <p:ext uri="{BB962C8B-B14F-4D97-AF65-F5344CB8AC3E}">
        <p14:creationId xmlns:p14="http://schemas.microsoft.com/office/powerpoint/2010/main" val="1389401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E2E54-81C0-45B8-ABC9-61CC924A4C83}" type="slidenum">
              <a:rPr lang="en-US" smtClean="0"/>
              <a:t>7</a:t>
            </a:fld>
            <a:endParaRPr lang="en-US"/>
          </a:p>
        </p:txBody>
      </p:sp>
    </p:spTree>
    <p:extLst>
      <p:ext uri="{BB962C8B-B14F-4D97-AF65-F5344CB8AC3E}">
        <p14:creationId xmlns:p14="http://schemas.microsoft.com/office/powerpoint/2010/main" val="1389401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E2E54-81C0-45B8-ABC9-61CC924A4C83}" type="slidenum">
              <a:rPr lang="en-US" smtClean="0"/>
              <a:t>8</a:t>
            </a:fld>
            <a:endParaRPr lang="en-US"/>
          </a:p>
        </p:txBody>
      </p:sp>
    </p:spTree>
    <p:extLst>
      <p:ext uri="{BB962C8B-B14F-4D97-AF65-F5344CB8AC3E}">
        <p14:creationId xmlns:p14="http://schemas.microsoft.com/office/powerpoint/2010/main" val="1389401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E2E54-81C0-45B8-ABC9-61CC924A4C83}" type="slidenum">
              <a:rPr lang="en-US" smtClean="0"/>
              <a:t>9</a:t>
            </a:fld>
            <a:endParaRPr lang="en-US"/>
          </a:p>
        </p:txBody>
      </p:sp>
    </p:spTree>
    <p:extLst>
      <p:ext uri="{BB962C8B-B14F-4D97-AF65-F5344CB8AC3E}">
        <p14:creationId xmlns:p14="http://schemas.microsoft.com/office/powerpoint/2010/main" val="138940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C457D9-D42D-4F7E-BF51-69437DBB57C9}"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F9FF5-3E0C-4E5C-889D-BFD6E810F5F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C457D9-D42D-4F7E-BF51-69437DBB57C9}"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F9FF5-3E0C-4E5C-889D-BFD6E810F5F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2C457D9-D42D-4F7E-BF51-69437DBB57C9}"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F9FF5-3E0C-4E5C-889D-BFD6E810F5F6}"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C457D9-D42D-4F7E-BF51-69437DBB57C9}"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F9FF5-3E0C-4E5C-889D-BFD6E810F5F6}"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C457D9-D42D-4F7E-BF51-69437DBB57C9}"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F9FF5-3E0C-4E5C-889D-BFD6E810F5F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32C457D9-D42D-4F7E-BF51-69437DBB57C9}" type="datetimeFigureOut">
              <a:rPr lang="en-US" smtClean="0"/>
              <a:t>8/7/18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F9FF5-3E0C-4E5C-889D-BFD6E810F5F6}"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C457D9-D42D-4F7E-BF51-69437DBB57C9}" type="datetimeFigureOut">
              <a:rPr lang="en-US" smtClean="0"/>
              <a:t>8/7/18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EF9FF5-3E0C-4E5C-889D-BFD6E810F5F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C457D9-D42D-4F7E-BF51-69437DBB57C9}" type="datetimeFigureOut">
              <a:rPr lang="en-US" smtClean="0"/>
              <a:t>8/7/18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EF9FF5-3E0C-4E5C-889D-BFD6E810F5F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2C457D9-D42D-4F7E-BF51-69437DBB57C9}" type="datetimeFigureOut">
              <a:rPr lang="en-US" smtClean="0"/>
              <a:t>8/7/18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EF9FF5-3E0C-4E5C-889D-BFD6E810F5F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2C457D9-D42D-4F7E-BF51-69437DBB57C9}" type="datetimeFigureOut">
              <a:rPr lang="en-US" smtClean="0"/>
              <a:t>8/7/18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F9FF5-3E0C-4E5C-889D-BFD6E810F5F6}"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C457D9-D42D-4F7E-BF51-69437DBB57C9}" type="datetimeFigureOut">
              <a:rPr lang="en-US" smtClean="0"/>
              <a:t>8/7/18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F9FF5-3E0C-4E5C-889D-BFD6E810F5F6}"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32C457D9-D42D-4F7E-BF51-69437DBB57C9}" type="datetimeFigureOut">
              <a:rPr lang="en-US" smtClean="0"/>
              <a:t>8/7/18</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47EF9FF5-3E0C-4E5C-889D-BFD6E810F5F6}"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mailto:bvennes@nd.gov"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hyperlink" Target="mailto:jmjenkins@nd.gov"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810" y="228600"/>
            <a:ext cx="8382000" cy="1151930"/>
          </a:xfrm>
          <a:prstGeom prst="rect">
            <a:avLst/>
          </a:prstGeom>
        </p:spPr>
        <p:txBody>
          <a:bodyPr wrap="square">
            <a:prstTxWarp prst="textPlain">
              <a:avLst/>
            </a:prstTxWarp>
            <a:spAutoFit/>
          </a:bodyPr>
          <a:lstStyle/>
          <a:p>
            <a:pPr lvl="0" algn="ctr"/>
            <a:r>
              <a:rPr lang="en-US" sz="5400" b="1" dirty="0">
                <a:ln>
                  <a:solidFill>
                    <a:srgbClr val="FFC000"/>
                  </a:solidFill>
                </a:ln>
                <a:solidFill>
                  <a:srgbClr val="FFC000"/>
                </a:solidFill>
                <a:effectLst>
                  <a:outerShdw blurRad="50800" dist="38100" dir="18900000" algn="bl" rotWithShape="0">
                    <a:prstClr val="black">
                      <a:alpha val="40000"/>
                    </a:prstClr>
                  </a:outerShdw>
                </a:effectLst>
              </a:rPr>
              <a:t>North Dakota Division of Vocational Rehabilitation</a:t>
            </a:r>
            <a:endParaRPr lang="en-US" sz="5400" b="1" dirty="0">
              <a:ln/>
              <a:solidFill>
                <a:srgbClr val="F5C040">
                  <a:tint val="50000"/>
                  <a:satMod val="180000"/>
                </a:srgbClr>
              </a:solidFill>
              <a:effectLst>
                <a:outerShdw blurRad="50800" dist="38100" dir="18900000" algn="bl" rotWithShape="0">
                  <a:prstClr val="black">
                    <a:alpha val="40000"/>
                  </a:prstClr>
                </a:outerShdw>
              </a:effectLst>
            </a:endParaRPr>
          </a:p>
        </p:txBody>
      </p:sp>
      <p:sp>
        <p:nvSpPr>
          <p:cNvPr id="7" name="TextBox 6"/>
          <p:cNvSpPr txBox="1"/>
          <p:nvPr/>
        </p:nvSpPr>
        <p:spPr>
          <a:xfrm>
            <a:off x="2362200" y="1438394"/>
            <a:ext cx="4648200" cy="369332"/>
          </a:xfrm>
          <a:prstGeom prst="rect">
            <a:avLst/>
          </a:prstGeom>
          <a:noFill/>
        </p:spPr>
        <p:txBody>
          <a:bodyPr wrap="square" rtlCol="0">
            <a:spAutoFit/>
          </a:bodyPr>
          <a:lstStyle/>
          <a:p>
            <a:r>
              <a:rPr lang="en-US" dirty="0">
                <a:effectLst>
                  <a:outerShdw blurRad="50800" dist="38100" dir="18900000" algn="bl" rotWithShape="0">
                    <a:prstClr val="black">
                      <a:alpha val="40000"/>
                    </a:prstClr>
                  </a:outerShdw>
                </a:effectLst>
              </a:rPr>
              <a:t>The Leader in Disability – Related Solutions </a:t>
            </a:r>
          </a:p>
        </p:txBody>
      </p:sp>
      <p:sp>
        <p:nvSpPr>
          <p:cNvPr id="2" name="TextBox 1"/>
          <p:cNvSpPr txBox="1"/>
          <p:nvPr/>
        </p:nvSpPr>
        <p:spPr>
          <a:xfrm>
            <a:off x="447964" y="2514600"/>
            <a:ext cx="8229600" cy="3385542"/>
          </a:xfrm>
          <a:prstGeom prst="rect">
            <a:avLst/>
          </a:prstGeom>
          <a:noFill/>
        </p:spPr>
        <p:txBody>
          <a:bodyPr wrap="square" rtlCol="0">
            <a:spAutoFit/>
          </a:bodyPr>
          <a:lstStyle/>
          <a:p>
            <a:pPr algn="ctr"/>
            <a:endParaRPr lang="en-US" sz="800" b="1" dirty="0"/>
          </a:p>
          <a:p>
            <a:pPr algn="ctr"/>
            <a:r>
              <a:rPr lang="en-US" b="1" dirty="0"/>
              <a:t>North Dakota Facts </a:t>
            </a:r>
          </a:p>
          <a:p>
            <a:pPr algn="ctr"/>
            <a:endParaRPr lang="en-US" b="1" dirty="0"/>
          </a:p>
          <a:p>
            <a:pPr marL="285750" indent="-285750">
              <a:buFont typeface="Wingdings" panose="05000000000000000000" pitchFamily="2" charset="2"/>
              <a:buChar char="q"/>
            </a:pPr>
            <a:r>
              <a:rPr lang="en-US" dirty="0"/>
              <a:t>Population 755,393 according to the 2017 US Census Bureau</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39.4 million acres – nearly 90% of North Dakota’s land area - is in farms and ranches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ND had a total of 14,792 open and available on-line jobs as of June 2018</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ND June 2018 unemployment rate was 2.2%</a:t>
            </a:r>
          </a:p>
          <a:p>
            <a:pPr marL="285750" indent="-285750">
              <a:buFont typeface="Wingdings" panose="05000000000000000000" pitchFamily="2" charset="2"/>
              <a:buChar char="q"/>
            </a:pPr>
            <a:endParaRPr lang="en-US" sz="800"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22041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810" y="228600"/>
            <a:ext cx="8382000" cy="1151930"/>
          </a:xfrm>
          <a:prstGeom prst="rect">
            <a:avLst/>
          </a:prstGeom>
        </p:spPr>
        <p:txBody>
          <a:bodyPr wrap="square">
            <a:prstTxWarp prst="textPlain">
              <a:avLst/>
            </a:prstTxWarp>
            <a:spAutoFit/>
          </a:bodyPr>
          <a:lstStyle/>
          <a:p>
            <a:pPr lvl="0" algn="ctr"/>
            <a:r>
              <a:rPr lang="en-US" sz="5400" b="1" dirty="0">
                <a:ln>
                  <a:solidFill>
                    <a:srgbClr val="FFC000"/>
                  </a:solidFill>
                </a:ln>
                <a:solidFill>
                  <a:srgbClr val="FFC000"/>
                </a:solidFill>
                <a:effectLst>
                  <a:outerShdw blurRad="50800" dist="38100" dir="18900000" algn="bl" rotWithShape="0">
                    <a:prstClr val="black">
                      <a:alpha val="40000"/>
                    </a:prstClr>
                  </a:outerShdw>
                </a:effectLst>
              </a:rPr>
              <a:t>North Dakota Division of Vocational Rehabilitation</a:t>
            </a:r>
            <a:endParaRPr lang="en-US" sz="5400" b="1" dirty="0">
              <a:ln/>
              <a:solidFill>
                <a:srgbClr val="F5C040">
                  <a:tint val="50000"/>
                  <a:satMod val="180000"/>
                </a:srgbClr>
              </a:solidFill>
              <a:effectLst>
                <a:outerShdw blurRad="50800" dist="38100" dir="18900000" algn="bl" rotWithShape="0">
                  <a:prstClr val="black">
                    <a:alpha val="40000"/>
                  </a:prstClr>
                </a:outerShdw>
              </a:effectLst>
            </a:endParaRPr>
          </a:p>
        </p:txBody>
      </p:sp>
      <p:sp>
        <p:nvSpPr>
          <p:cNvPr id="7" name="TextBox 6"/>
          <p:cNvSpPr txBox="1"/>
          <p:nvPr/>
        </p:nvSpPr>
        <p:spPr>
          <a:xfrm>
            <a:off x="2362200" y="1438394"/>
            <a:ext cx="4648200" cy="369332"/>
          </a:xfrm>
          <a:prstGeom prst="rect">
            <a:avLst/>
          </a:prstGeom>
          <a:noFill/>
        </p:spPr>
        <p:txBody>
          <a:bodyPr wrap="square" rtlCol="0">
            <a:spAutoFit/>
          </a:bodyPr>
          <a:lstStyle/>
          <a:p>
            <a:r>
              <a:rPr lang="en-US" dirty="0">
                <a:effectLst>
                  <a:outerShdw blurRad="50800" dist="38100" dir="18900000" algn="bl" rotWithShape="0">
                    <a:prstClr val="black">
                      <a:alpha val="40000"/>
                    </a:prstClr>
                  </a:outerShdw>
                </a:effectLst>
              </a:rPr>
              <a:t>The Leader in Disability – Related Solutions </a:t>
            </a:r>
          </a:p>
        </p:txBody>
      </p:sp>
      <p:sp>
        <p:nvSpPr>
          <p:cNvPr id="2" name="TextBox 1"/>
          <p:cNvSpPr txBox="1"/>
          <p:nvPr/>
        </p:nvSpPr>
        <p:spPr>
          <a:xfrm>
            <a:off x="461010" y="2535382"/>
            <a:ext cx="8229600" cy="3970318"/>
          </a:xfrm>
          <a:prstGeom prst="rect">
            <a:avLst/>
          </a:prstGeom>
          <a:noFill/>
        </p:spPr>
        <p:txBody>
          <a:bodyPr wrap="square" rtlCol="0">
            <a:spAutoFit/>
          </a:bodyPr>
          <a:lstStyle/>
          <a:p>
            <a:pPr algn="ctr"/>
            <a:r>
              <a:rPr lang="en-US" b="1" dirty="0"/>
              <a:t>ND DVR Agency Changes Related to Labor Market Information </a:t>
            </a:r>
          </a:p>
          <a:p>
            <a:pPr algn="ctr"/>
            <a:endParaRPr lang="en-US" b="1" dirty="0"/>
          </a:p>
          <a:p>
            <a:pPr marL="285750" indent="-285750">
              <a:buFont typeface="Wingdings" panose="05000000000000000000" pitchFamily="2" charset="2"/>
              <a:buChar char="q"/>
            </a:pPr>
            <a:r>
              <a:rPr lang="en-US" dirty="0"/>
              <a:t>Developed LMI group lesson plan</a:t>
            </a:r>
          </a:p>
          <a:p>
            <a:pPr marL="640080" indent="-342900">
              <a:buFont typeface="Wingdings" panose="05000000000000000000" pitchFamily="2" charset="2"/>
              <a:buChar char="ü"/>
            </a:pPr>
            <a:r>
              <a:rPr lang="en-US" dirty="0"/>
              <a:t>What is Labor Market Information (LMI)?</a:t>
            </a:r>
          </a:p>
          <a:p>
            <a:pPr marL="640080" indent="-342900">
              <a:buFont typeface="Wingdings" panose="05000000000000000000" pitchFamily="2" charset="2"/>
              <a:buChar char="ü"/>
            </a:pPr>
            <a:r>
              <a:rPr lang="en-US" dirty="0"/>
              <a:t>Why should we consider using LMI in our career exploration/planning process?</a:t>
            </a:r>
          </a:p>
          <a:p>
            <a:pPr marL="640080" indent="-342900">
              <a:buFont typeface="Wingdings" panose="05000000000000000000" pitchFamily="2" charset="2"/>
              <a:buChar char="ü"/>
            </a:pPr>
            <a:r>
              <a:rPr lang="en-US" dirty="0"/>
              <a:t>How can we access LMI? Instructions were created for participants</a:t>
            </a:r>
          </a:p>
          <a:p>
            <a:pPr marL="297180"/>
            <a:endParaRPr lang="en-US" dirty="0"/>
          </a:p>
          <a:p>
            <a:pPr marL="285750" indent="-285750">
              <a:buFont typeface="Wingdings" panose="05000000000000000000" pitchFamily="2" charset="2"/>
              <a:buChar char="q"/>
            </a:pPr>
            <a:r>
              <a:rPr lang="en-US" dirty="0"/>
              <a:t>LMI website instruction guide, and worksheet on which clients can record their LMI research</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Developed an LMI pilot group and completed LMI instruction statewide</a:t>
            </a:r>
          </a:p>
          <a:p>
            <a:endParaRPr lang="en-US" dirty="0"/>
          </a:p>
          <a:p>
            <a:endParaRPr lang="en-US" dirty="0"/>
          </a:p>
        </p:txBody>
      </p:sp>
    </p:spTree>
    <p:extLst>
      <p:ext uri="{BB962C8B-B14F-4D97-AF65-F5344CB8AC3E}">
        <p14:creationId xmlns:p14="http://schemas.microsoft.com/office/powerpoint/2010/main" val="3438073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810" y="228600"/>
            <a:ext cx="8382000" cy="1151930"/>
          </a:xfrm>
          <a:prstGeom prst="rect">
            <a:avLst/>
          </a:prstGeom>
        </p:spPr>
        <p:txBody>
          <a:bodyPr wrap="square">
            <a:prstTxWarp prst="textPlain">
              <a:avLst/>
            </a:prstTxWarp>
            <a:spAutoFit/>
          </a:bodyPr>
          <a:lstStyle/>
          <a:p>
            <a:pPr lvl="0" algn="ctr"/>
            <a:r>
              <a:rPr lang="en-US" sz="5400" b="1" dirty="0">
                <a:ln>
                  <a:solidFill>
                    <a:srgbClr val="FFC000"/>
                  </a:solidFill>
                </a:ln>
                <a:solidFill>
                  <a:srgbClr val="FFC000"/>
                </a:solidFill>
                <a:effectLst>
                  <a:outerShdw blurRad="50800" dist="38100" dir="18900000" algn="bl" rotWithShape="0">
                    <a:prstClr val="black">
                      <a:alpha val="40000"/>
                    </a:prstClr>
                  </a:outerShdw>
                </a:effectLst>
              </a:rPr>
              <a:t>North Dakota Division of Vocational Rehabilitation</a:t>
            </a:r>
            <a:endParaRPr lang="en-US" sz="5400" b="1" dirty="0">
              <a:ln/>
              <a:solidFill>
                <a:srgbClr val="F5C040">
                  <a:tint val="50000"/>
                  <a:satMod val="180000"/>
                </a:srgbClr>
              </a:solidFill>
              <a:effectLst>
                <a:outerShdw blurRad="50800" dist="38100" dir="18900000" algn="bl" rotWithShape="0">
                  <a:prstClr val="black">
                    <a:alpha val="40000"/>
                  </a:prstClr>
                </a:outerShdw>
              </a:effectLst>
            </a:endParaRPr>
          </a:p>
        </p:txBody>
      </p:sp>
      <p:sp>
        <p:nvSpPr>
          <p:cNvPr id="7" name="TextBox 6"/>
          <p:cNvSpPr txBox="1"/>
          <p:nvPr/>
        </p:nvSpPr>
        <p:spPr>
          <a:xfrm>
            <a:off x="2362200" y="1438394"/>
            <a:ext cx="4648200" cy="369332"/>
          </a:xfrm>
          <a:prstGeom prst="rect">
            <a:avLst/>
          </a:prstGeom>
          <a:noFill/>
        </p:spPr>
        <p:txBody>
          <a:bodyPr wrap="square" rtlCol="0">
            <a:spAutoFit/>
          </a:bodyPr>
          <a:lstStyle/>
          <a:p>
            <a:r>
              <a:rPr lang="en-US" dirty="0">
                <a:effectLst>
                  <a:outerShdw blurRad="50800" dist="38100" dir="18900000" algn="bl" rotWithShape="0">
                    <a:prstClr val="black">
                      <a:alpha val="40000"/>
                    </a:prstClr>
                  </a:outerShdw>
                </a:effectLst>
              </a:rPr>
              <a:t>The Leader in Disability – Related Solutions </a:t>
            </a:r>
          </a:p>
        </p:txBody>
      </p:sp>
      <p:sp>
        <p:nvSpPr>
          <p:cNvPr id="2" name="TextBox 1"/>
          <p:cNvSpPr txBox="1"/>
          <p:nvPr/>
        </p:nvSpPr>
        <p:spPr>
          <a:xfrm>
            <a:off x="457200" y="2667000"/>
            <a:ext cx="8229600" cy="646331"/>
          </a:xfrm>
          <a:prstGeom prst="rect">
            <a:avLst/>
          </a:prstGeom>
          <a:noFill/>
        </p:spPr>
        <p:txBody>
          <a:bodyPr wrap="square" rtlCol="0">
            <a:spAutoFit/>
          </a:bodyPr>
          <a:lstStyle/>
          <a:p>
            <a:endParaRPr lang="en-US" dirty="0"/>
          </a:p>
          <a:p>
            <a:endParaRPr lang="en-US" dirty="0"/>
          </a:p>
        </p:txBody>
      </p:sp>
      <p:sp>
        <p:nvSpPr>
          <p:cNvPr id="4" name="TextBox 3"/>
          <p:cNvSpPr txBox="1"/>
          <p:nvPr/>
        </p:nvSpPr>
        <p:spPr>
          <a:xfrm>
            <a:off x="457200" y="2286000"/>
            <a:ext cx="8309610" cy="3816429"/>
          </a:xfrm>
          <a:prstGeom prst="rect">
            <a:avLst/>
          </a:prstGeom>
          <a:noFill/>
        </p:spPr>
        <p:txBody>
          <a:bodyPr wrap="square" rtlCol="0">
            <a:spAutoFit/>
          </a:bodyPr>
          <a:lstStyle/>
          <a:p>
            <a:pPr algn="ctr"/>
            <a:r>
              <a:rPr lang="en-US" b="1" dirty="0"/>
              <a:t>Short  Business Services Case Study of Impact on DVR Client </a:t>
            </a:r>
            <a:endParaRPr lang="en-US" sz="900" b="1" dirty="0"/>
          </a:p>
          <a:p>
            <a:pPr algn="just"/>
            <a:endParaRPr lang="en-US" sz="1600" b="1" dirty="0"/>
          </a:p>
          <a:p>
            <a:pPr algn="just"/>
            <a:r>
              <a:rPr lang="en-US" sz="1600" dirty="0"/>
              <a:t>ND VR counselor makes face to face contact with a franchise retail store after seeing they have listed several job openings. </a:t>
            </a:r>
          </a:p>
          <a:p>
            <a:pPr marL="285750" indent="-285750" algn="just">
              <a:buFont typeface="Wingdings" panose="05000000000000000000" pitchFamily="2" charset="2"/>
              <a:buChar char="ü"/>
            </a:pPr>
            <a:r>
              <a:rPr lang="en-US" sz="1600" dirty="0"/>
              <a:t>Counselor explains VR recruitment and retention services for employers</a:t>
            </a:r>
          </a:p>
          <a:p>
            <a:pPr marL="285750" indent="-285750" algn="just">
              <a:buFont typeface="Wingdings" panose="05000000000000000000" pitchFamily="2" charset="2"/>
              <a:buChar char="ü"/>
            </a:pPr>
            <a:r>
              <a:rPr lang="en-US" sz="1600" dirty="0"/>
              <a:t>Explains that we work with individuals who have a permanent injury, illness or impairment and are seeking employment </a:t>
            </a:r>
          </a:p>
          <a:p>
            <a:pPr marL="285750" indent="-285750" algn="just">
              <a:buFont typeface="Wingdings" panose="05000000000000000000" pitchFamily="2" charset="2"/>
              <a:buChar char="ü"/>
            </a:pPr>
            <a:r>
              <a:rPr lang="en-US" sz="1600" dirty="0"/>
              <a:t>Indicates there are two – three individuals who would meet the position requirements of the cashier and stocking positions </a:t>
            </a:r>
          </a:p>
          <a:p>
            <a:pPr algn="just"/>
            <a:endParaRPr lang="en-US" sz="1600" dirty="0"/>
          </a:p>
          <a:p>
            <a:pPr marL="525780" indent="-342900" algn="just">
              <a:buFont typeface="+mj-lt"/>
              <a:buAutoNum type="arabicParenR"/>
            </a:pPr>
            <a:r>
              <a:rPr lang="en-US" sz="1600" dirty="0"/>
              <a:t>First individual is personality plus, has a vision impairment and orthopedic limitations</a:t>
            </a:r>
          </a:p>
          <a:p>
            <a:pPr marL="525780" indent="-342900" algn="just">
              <a:buFont typeface="+mj-lt"/>
              <a:buAutoNum type="arabicParenR"/>
            </a:pPr>
            <a:r>
              <a:rPr lang="en-US" sz="1600" dirty="0"/>
              <a:t>The second individual has severe chronic mental health difficulties </a:t>
            </a:r>
          </a:p>
          <a:p>
            <a:pPr marL="525780" indent="-342900" algn="just">
              <a:buFont typeface="+mj-lt"/>
              <a:buAutoNum type="arabicParenR"/>
            </a:pPr>
            <a:r>
              <a:rPr lang="en-US" sz="1600" dirty="0"/>
              <a:t>And the third individual struggles with social anxiety </a:t>
            </a:r>
          </a:p>
          <a:p>
            <a:pPr algn="just"/>
            <a:endParaRPr lang="en-US" sz="1600" dirty="0"/>
          </a:p>
          <a:p>
            <a:pPr algn="just"/>
            <a:r>
              <a:rPr lang="en-US" sz="1600" dirty="0"/>
              <a:t>All these individuals have had extreme difficulties gaining and/or maintaining employment.</a:t>
            </a:r>
            <a:endParaRPr lang="en-US" dirty="0"/>
          </a:p>
        </p:txBody>
      </p:sp>
    </p:spTree>
    <p:extLst>
      <p:ext uri="{BB962C8B-B14F-4D97-AF65-F5344CB8AC3E}">
        <p14:creationId xmlns:p14="http://schemas.microsoft.com/office/powerpoint/2010/main" val="1008476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810" y="228600"/>
            <a:ext cx="8382000" cy="1151930"/>
          </a:xfrm>
          <a:prstGeom prst="rect">
            <a:avLst/>
          </a:prstGeom>
        </p:spPr>
        <p:txBody>
          <a:bodyPr wrap="square">
            <a:prstTxWarp prst="textPlain">
              <a:avLst/>
            </a:prstTxWarp>
            <a:spAutoFit/>
          </a:bodyPr>
          <a:lstStyle/>
          <a:p>
            <a:pPr lvl="0" algn="ctr"/>
            <a:r>
              <a:rPr lang="en-US" sz="5400" b="1" dirty="0">
                <a:ln>
                  <a:solidFill>
                    <a:srgbClr val="FFC000"/>
                  </a:solidFill>
                </a:ln>
                <a:solidFill>
                  <a:srgbClr val="FFC000"/>
                </a:solidFill>
                <a:effectLst>
                  <a:outerShdw blurRad="50800" dist="38100" dir="18900000" algn="bl" rotWithShape="0">
                    <a:prstClr val="black">
                      <a:alpha val="40000"/>
                    </a:prstClr>
                  </a:outerShdw>
                </a:effectLst>
              </a:rPr>
              <a:t>North Dakota Division of Vocational Rehabilitation</a:t>
            </a:r>
            <a:endParaRPr lang="en-US" sz="5400" b="1" dirty="0">
              <a:ln/>
              <a:solidFill>
                <a:srgbClr val="F5C040">
                  <a:tint val="50000"/>
                  <a:satMod val="180000"/>
                </a:srgbClr>
              </a:solidFill>
              <a:effectLst>
                <a:outerShdw blurRad="50800" dist="38100" dir="18900000" algn="bl" rotWithShape="0">
                  <a:prstClr val="black">
                    <a:alpha val="40000"/>
                  </a:prstClr>
                </a:outerShdw>
              </a:effectLst>
            </a:endParaRPr>
          </a:p>
        </p:txBody>
      </p:sp>
      <p:sp>
        <p:nvSpPr>
          <p:cNvPr id="7" name="TextBox 6"/>
          <p:cNvSpPr txBox="1"/>
          <p:nvPr/>
        </p:nvSpPr>
        <p:spPr>
          <a:xfrm>
            <a:off x="2362200" y="1438394"/>
            <a:ext cx="4648200" cy="369332"/>
          </a:xfrm>
          <a:prstGeom prst="rect">
            <a:avLst/>
          </a:prstGeom>
          <a:noFill/>
        </p:spPr>
        <p:txBody>
          <a:bodyPr wrap="square" rtlCol="0">
            <a:spAutoFit/>
          </a:bodyPr>
          <a:lstStyle/>
          <a:p>
            <a:r>
              <a:rPr lang="en-US" dirty="0">
                <a:effectLst>
                  <a:outerShdw blurRad="50800" dist="38100" dir="18900000" algn="bl" rotWithShape="0">
                    <a:prstClr val="black">
                      <a:alpha val="40000"/>
                    </a:prstClr>
                  </a:outerShdw>
                </a:effectLst>
              </a:rPr>
              <a:t>The Leader in Disability – Related Solutions </a:t>
            </a:r>
          </a:p>
        </p:txBody>
      </p:sp>
      <p:sp>
        <p:nvSpPr>
          <p:cNvPr id="2" name="TextBox 1"/>
          <p:cNvSpPr txBox="1"/>
          <p:nvPr/>
        </p:nvSpPr>
        <p:spPr>
          <a:xfrm>
            <a:off x="457200" y="2667000"/>
            <a:ext cx="8229600" cy="646331"/>
          </a:xfrm>
          <a:prstGeom prst="rect">
            <a:avLst/>
          </a:prstGeom>
          <a:noFill/>
        </p:spPr>
        <p:txBody>
          <a:bodyPr wrap="square" rtlCol="0">
            <a:spAutoFit/>
          </a:bodyPr>
          <a:lstStyle/>
          <a:p>
            <a:endParaRPr lang="en-US" dirty="0"/>
          </a:p>
          <a:p>
            <a:endParaRPr lang="en-US" dirty="0"/>
          </a:p>
        </p:txBody>
      </p:sp>
      <p:sp>
        <p:nvSpPr>
          <p:cNvPr id="3" name="TextBox 2"/>
          <p:cNvSpPr txBox="1"/>
          <p:nvPr/>
        </p:nvSpPr>
        <p:spPr>
          <a:xfrm>
            <a:off x="228600" y="2286000"/>
            <a:ext cx="8763000" cy="4124206"/>
          </a:xfrm>
          <a:prstGeom prst="rect">
            <a:avLst/>
          </a:prstGeom>
          <a:noFill/>
        </p:spPr>
        <p:txBody>
          <a:bodyPr wrap="square" rtlCol="0">
            <a:spAutoFit/>
          </a:bodyPr>
          <a:lstStyle/>
          <a:p>
            <a:pPr algn="r"/>
            <a:endParaRPr lang="en-US" sz="1400" b="1" dirty="0"/>
          </a:p>
          <a:p>
            <a:pPr algn="r"/>
            <a:r>
              <a:rPr lang="en-US" sz="1400" b="1" dirty="0"/>
              <a:t>Case Study continued</a:t>
            </a:r>
          </a:p>
          <a:p>
            <a:pPr algn="ctr"/>
            <a:endParaRPr lang="en-US" b="1" dirty="0"/>
          </a:p>
          <a:p>
            <a:pPr algn="ctr"/>
            <a:r>
              <a:rPr lang="en-US" b="1" dirty="0"/>
              <a:t>Accommodations provided by the Employer </a:t>
            </a:r>
          </a:p>
          <a:p>
            <a:pPr marL="285750" indent="-285750">
              <a:buFont typeface="Wingdings" panose="05000000000000000000" pitchFamily="2" charset="2"/>
              <a:buChar char="ü"/>
            </a:pPr>
            <a:r>
              <a:rPr lang="en-US" dirty="0"/>
              <a:t>Identified job matches based on employee interests and strengths</a:t>
            </a:r>
          </a:p>
          <a:p>
            <a:pPr marL="285750" indent="-285750">
              <a:buFont typeface="Wingdings" panose="05000000000000000000" pitchFamily="2" charset="2"/>
              <a:buChar char="ü"/>
            </a:pPr>
            <a:r>
              <a:rPr lang="en-US" dirty="0"/>
              <a:t>Created a 10am – 2pm shift taking into consideration the individuals transportation issues</a:t>
            </a:r>
          </a:p>
          <a:p>
            <a:pPr marL="285750" indent="-285750">
              <a:buFont typeface="Wingdings" panose="05000000000000000000" pitchFamily="2" charset="2"/>
              <a:buChar char="ü"/>
            </a:pPr>
            <a:r>
              <a:rPr lang="en-US" dirty="0"/>
              <a:t>Created a merchandising position to utilize the individuals meticulous cleaning and organizational strengths </a:t>
            </a:r>
          </a:p>
          <a:p>
            <a:pPr marL="285750" indent="-285750">
              <a:buFont typeface="Wingdings" panose="05000000000000000000" pitchFamily="2" charset="2"/>
              <a:buChar char="ü"/>
            </a:pPr>
            <a:r>
              <a:rPr lang="en-US" dirty="0"/>
              <a:t>Provided individualized training and peer mentoring during the training period</a:t>
            </a:r>
          </a:p>
          <a:p>
            <a:pPr marL="285750" indent="-285750">
              <a:buFont typeface="Wingdings" panose="05000000000000000000" pitchFamily="2" charset="2"/>
              <a:buChar char="ü"/>
            </a:pPr>
            <a:r>
              <a:rPr lang="en-US" dirty="0"/>
              <a:t>Worked directly with VR to create a “Cashier Quick Reference Guide” to support the individual w/low vision, processing and memory  difficulties, training repetition needs and reading limitations. This individual now does stocking and cashiering  </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p:txBody>
      </p:sp>
    </p:spTree>
    <p:extLst>
      <p:ext uri="{BB962C8B-B14F-4D97-AF65-F5344CB8AC3E}">
        <p14:creationId xmlns:p14="http://schemas.microsoft.com/office/powerpoint/2010/main" val="315182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810" y="228600"/>
            <a:ext cx="8382000" cy="1151930"/>
          </a:xfrm>
          <a:prstGeom prst="rect">
            <a:avLst/>
          </a:prstGeom>
        </p:spPr>
        <p:txBody>
          <a:bodyPr wrap="square">
            <a:prstTxWarp prst="textPlain">
              <a:avLst/>
            </a:prstTxWarp>
            <a:spAutoFit/>
          </a:bodyPr>
          <a:lstStyle/>
          <a:p>
            <a:pPr lvl="0" algn="ctr"/>
            <a:r>
              <a:rPr lang="en-US" sz="5400" b="1" dirty="0">
                <a:ln>
                  <a:solidFill>
                    <a:srgbClr val="FFC000"/>
                  </a:solidFill>
                </a:ln>
                <a:solidFill>
                  <a:srgbClr val="FFC000"/>
                </a:solidFill>
                <a:effectLst>
                  <a:outerShdw blurRad="50800" dist="38100" dir="18900000" algn="bl" rotWithShape="0">
                    <a:prstClr val="black">
                      <a:alpha val="40000"/>
                    </a:prstClr>
                  </a:outerShdw>
                </a:effectLst>
              </a:rPr>
              <a:t>North Dakota Division of Vocational Rehabilitation</a:t>
            </a:r>
            <a:endParaRPr lang="en-US" sz="5400" b="1" dirty="0">
              <a:ln/>
              <a:solidFill>
                <a:srgbClr val="F5C040">
                  <a:tint val="50000"/>
                  <a:satMod val="180000"/>
                </a:srgbClr>
              </a:solidFill>
              <a:effectLst>
                <a:outerShdw blurRad="50800" dist="38100" dir="18900000" algn="bl" rotWithShape="0">
                  <a:prstClr val="black">
                    <a:alpha val="40000"/>
                  </a:prstClr>
                </a:outerShdw>
              </a:effectLst>
            </a:endParaRPr>
          </a:p>
        </p:txBody>
      </p:sp>
      <p:sp>
        <p:nvSpPr>
          <p:cNvPr id="7" name="TextBox 6"/>
          <p:cNvSpPr txBox="1"/>
          <p:nvPr/>
        </p:nvSpPr>
        <p:spPr>
          <a:xfrm>
            <a:off x="2362200" y="1438394"/>
            <a:ext cx="4648200" cy="369332"/>
          </a:xfrm>
          <a:prstGeom prst="rect">
            <a:avLst/>
          </a:prstGeom>
          <a:noFill/>
        </p:spPr>
        <p:txBody>
          <a:bodyPr wrap="square" rtlCol="0">
            <a:spAutoFit/>
          </a:bodyPr>
          <a:lstStyle/>
          <a:p>
            <a:r>
              <a:rPr lang="en-US" dirty="0">
                <a:effectLst>
                  <a:outerShdw blurRad="50800" dist="38100" dir="18900000" algn="bl" rotWithShape="0">
                    <a:prstClr val="black">
                      <a:alpha val="40000"/>
                    </a:prstClr>
                  </a:outerShdw>
                </a:effectLst>
              </a:rPr>
              <a:t>The Leader in Disability – Related Solutions </a:t>
            </a:r>
          </a:p>
        </p:txBody>
      </p:sp>
      <p:sp>
        <p:nvSpPr>
          <p:cNvPr id="2" name="TextBox 1"/>
          <p:cNvSpPr txBox="1"/>
          <p:nvPr/>
        </p:nvSpPr>
        <p:spPr>
          <a:xfrm>
            <a:off x="457200" y="2667000"/>
            <a:ext cx="8229600" cy="646331"/>
          </a:xfrm>
          <a:prstGeom prst="rect">
            <a:avLst/>
          </a:prstGeom>
          <a:noFill/>
        </p:spPr>
        <p:txBody>
          <a:bodyPr wrap="square" rtlCol="0">
            <a:spAutoFit/>
          </a:bodyPr>
          <a:lstStyle/>
          <a:p>
            <a:endParaRPr lang="en-US" dirty="0"/>
          </a:p>
          <a:p>
            <a:endParaRPr lang="en-US" dirty="0"/>
          </a:p>
        </p:txBody>
      </p:sp>
      <p:sp>
        <p:nvSpPr>
          <p:cNvPr id="3" name="TextBox 2"/>
          <p:cNvSpPr txBox="1"/>
          <p:nvPr/>
        </p:nvSpPr>
        <p:spPr>
          <a:xfrm>
            <a:off x="228600" y="2286000"/>
            <a:ext cx="8763000" cy="4154984"/>
          </a:xfrm>
          <a:prstGeom prst="rect">
            <a:avLst/>
          </a:prstGeom>
          <a:noFill/>
        </p:spPr>
        <p:txBody>
          <a:bodyPr wrap="square" rtlCol="0">
            <a:spAutoFit/>
          </a:bodyPr>
          <a:lstStyle/>
          <a:p>
            <a:pPr algn="r"/>
            <a:r>
              <a:rPr lang="en-US" sz="1400" b="1" dirty="0"/>
              <a:t>Case Study continued</a:t>
            </a:r>
          </a:p>
          <a:p>
            <a:pPr algn="ctr"/>
            <a:r>
              <a:rPr lang="en-US" b="1" dirty="0"/>
              <a:t>Retention efforts by the Employer and VR Staff</a:t>
            </a:r>
          </a:p>
          <a:p>
            <a:pPr algn="ctr"/>
            <a:endParaRPr lang="en-US" sz="800" b="1" dirty="0"/>
          </a:p>
          <a:p>
            <a:pPr marL="285750" indent="-285750">
              <a:buFont typeface="Wingdings" panose="05000000000000000000" pitchFamily="2" charset="2"/>
              <a:buChar char="ü"/>
            </a:pPr>
            <a:r>
              <a:rPr lang="en-US" dirty="0"/>
              <a:t>Communicates regularly with VR counselor to problem solve any concerns</a:t>
            </a:r>
          </a:p>
          <a:p>
            <a:pPr marL="285750" indent="-285750">
              <a:buFont typeface="Wingdings" panose="05000000000000000000" pitchFamily="2" charset="2"/>
              <a:buChar char="ü"/>
            </a:pPr>
            <a:r>
              <a:rPr lang="en-US" dirty="0"/>
              <a:t>Learned to effectively communicate with each VR individual</a:t>
            </a:r>
          </a:p>
          <a:p>
            <a:pPr marL="285750" indent="-285750">
              <a:buFont typeface="Wingdings" panose="05000000000000000000" pitchFamily="2" charset="2"/>
              <a:buChar char="ü"/>
            </a:pPr>
            <a:r>
              <a:rPr lang="en-US" dirty="0"/>
              <a:t>Contacts VR directly when recruiting for available positions</a:t>
            </a:r>
          </a:p>
          <a:p>
            <a:pPr marL="285750" indent="-285750">
              <a:buFont typeface="Wingdings" panose="05000000000000000000" pitchFamily="2" charset="2"/>
              <a:buChar char="ü"/>
            </a:pPr>
            <a:r>
              <a:rPr lang="en-US" dirty="0"/>
              <a:t>Coordinates with manager of the sister store in the community to see if that store is a better fit for VR individual</a:t>
            </a:r>
          </a:p>
          <a:p>
            <a:endParaRPr lang="en-US" dirty="0"/>
          </a:p>
          <a:p>
            <a:endParaRPr lang="en-US" sz="800" dirty="0"/>
          </a:p>
          <a:p>
            <a:pPr marL="285750" indent="-285750">
              <a:buFont typeface="Wingdings" panose="05000000000000000000" pitchFamily="2" charset="2"/>
              <a:buChar char="ü"/>
            </a:pPr>
            <a:r>
              <a:rPr lang="en-US" dirty="0"/>
              <a:t>All services are a collaboration with the VR Rehab Tech, Vision Specialist, VR Counselor and most importantly the employer</a:t>
            </a:r>
          </a:p>
          <a:p>
            <a:pPr marL="285750" indent="-285750">
              <a:buFont typeface="Wingdings" panose="05000000000000000000" pitchFamily="2" charset="2"/>
              <a:buChar char="ü"/>
            </a:pPr>
            <a:r>
              <a:rPr lang="en-US" dirty="0"/>
              <a:t>All accommodations  were tried and approved by the VR client and the employer </a:t>
            </a:r>
          </a:p>
          <a:p>
            <a:pPr marL="285750" indent="-285750">
              <a:buFont typeface="Wingdings" panose="05000000000000000000" pitchFamily="2" charset="2"/>
              <a:buChar char="ü"/>
            </a:pPr>
            <a:r>
              <a:rPr lang="en-US" dirty="0"/>
              <a:t>The employer thought so highly of the “Cashier Quick Reference Guide” he shared it with corporate</a:t>
            </a:r>
          </a:p>
          <a:p>
            <a:endParaRPr lang="en-US" b="1" dirty="0"/>
          </a:p>
        </p:txBody>
      </p:sp>
    </p:spTree>
    <p:extLst>
      <p:ext uri="{BB962C8B-B14F-4D97-AF65-F5344CB8AC3E}">
        <p14:creationId xmlns:p14="http://schemas.microsoft.com/office/powerpoint/2010/main" val="741302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810" y="228600"/>
            <a:ext cx="8382000" cy="1151930"/>
          </a:xfrm>
          <a:prstGeom prst="rect">
            <a:avLst/>
          </a:prstGeom>
        </p:spPr>
        <p:txBody>
          <a:bodyPr wrap="square">
            <a:prstTxWarp prst="textPlain">
              <a:avLst/>
            </a:prstTxWarp>
            <a:spAutoFit/>
          </a:bodyPr>
          <a:lstStyle/>
          <a:p>
            <a:pPr lvl="0" algn="ctr"/>
            <a:r>
              <a:rPr lang="en-US" sz="5400" b="1" dirty="0">
                <a:ln>
                  <a:solidFill>
                    <a:srgbClr val="FFC000"/>
                  </a:solidFill>
                </a:ln>
                <a:solidFill>
                  <a:srgbClr val="FFC000"/>
                </a:solidFill>
                <a:effectLst>
                  <a:outerShdw blurRad="50800" dist="38100" dir="18900000" algn="bl" rotWithShape="0">
                    <a:prstClr val="black">
                      <a:alpha val="40000"/>
                    </a:prstClr>
                  </a:outerShdw>
                </a:effectLst>
              </a:rPr>
              <a:t>North Dakota Division of Vocational Rehabilitation</a:t>
            </a:r>
            <a:endParaRPr lang="en-US" sz="5400" b="1" dirty="0">
              <a:ln/>
              <a:solidFill>
                <a:srgbClr val="F5C040">
                  <a:tint val="50000"/>
                  <a:satMod val="180000"/>
                </a:srgbClr>
              </a:solidFill>
              <a:effectLst>
                <a:outerShdw blurRad="50800" dist="38100" dir="18900000" algn="bl" rotWithShape="0">
                  <a:prstClr val="black">
                    <a:alpha val="40000"/>
                  </a:prstClr>
                </a:outerShdw>
              </a:effectLst>
            </a:endParaRPr>
          </a:p>
        </p:txBody>
      </p:sp>
      <p:sp>
        <p:nvSpPr>
          <p:cNvPr id="7" name="TextBox 6"/>
          <p:cNvSpPr txBox="1"/>
          <p:nvPr/>
        </p:nvSpPr>
        <p:spPr>
          <a:xfrm>
            <a:off x="2362200" y="1438394"/>
            <a:ext cx="4648200" cy="369332"/>
          </a:xfrm>
          <a:prstGeom prst="rect">
            <a:avLst/>
          </a:prstGeom>
          <a:noFill/>
        </p:spPr>
        <p:txBody>
          <a:bodyPr wrap="square" rtlCol="0">
            <a:spAutoFit/>
          </a:bodyPr>
          <a:lstStyle/>
          <a:p>
            <a:r>
              <a:rPr lang="en-US" dirty="0">
                <a:effectLst>
                  <a:outerShdw blurRad="50800" dist="38100" dir="18900000" algn="bl" rotWithShape="0">
                    <a:prstClr val="black">
                      <a:alpha val="40000"/>
                    </a:prstClr>
                  </a:outerShdw>
                </a:effectLst>
              </a:rPr>
              <a:t>The Leader in Disability – Related Solutions </a:t>
            </a:r>
          </a:p>
        </p:txBody>
      </p:sp>
      <p:sp>
        <p:nvSpPr>
          <p:cNvPr id="2" name="TextBox 1"/>
          <p:cNvSpPr txBox="1"/>
          <p:nvPr/>
        </p:nvSpPr>
        <p:spPr>
          <a:xfrm>
            <a:off x="461010" y="2685473"/>
            <a:ext cx="8305800" cy="3416320"/>
          </a:xfrm>
          <a:prstGeom prst="rect">
            <a:avLst/>
          </a:prstGeom>
          <a:noFill/>
        </p:spPr>
        <p:txBody>
          <a:bodyPr wrap="square" rtlCol="0">
            <a:spAutoFit/>
          </a:bodyPr>
          <a:lstStyle/>
          <a:p>
            <a:pPr algn="ctr"/>
            <a:r>
              <a:rPr lang="en-US" dirty="0"/>
              <a:t> </a:t>
            </a:r>
            <a:r>
              <a:rPr lang="en-US" b="1" dirty="0"/>
              <a:t> LMI Data/Information Captured by ND DVR</a:t>
            </a:r>
          </a:p>
          <a:p>
            <a:pPr algn="ctr"/>
            <a:endParaRPr lang="en-US" b="1" dirty="0"/>
          </a:p>
          <a:p>
            <a:r>
              <a:rPr lang="en-US" dirty="0"/>
              <a:t>Unfortunately we do not have any data collected regarding LMI across the state.</a:t>
            </a:r>
          </a:p>
          <a:p>
            <a:endParaRPr lang="en-US" dirty="0"/>
          </a:p>
          <a:p>
            <a:pPr algn="just"/>
            <a:r>
              <a:rPr lang="en-US" dirty="0"/>
              <a:t>Having clients learn how to use LMI, and completing the worksheet prior to eligibility, is to keep their motivation high during the time they are being </a:t>
            </a:r>
            <a:r>
              <a:rPr lang="en-US" u="sng" dirty="0"/>
              <a:t>determined eligible</a:t>
            </a:r>
            <a:r>
              <a:rPr lang="en-US" dirty="0"/>
              <a:t>. Also to help them be further along in the process of knowing what career they want to pursue once they are </a:t>
            </a:r>
            <a:r>
              <a:rPr lang="en-US" u="sng" dirty="0"/>
              <a:t>found eligible.</a:t>
            </a:r>
            <a:r>
              <a:rPr lang="en-US" dirty="0"/>
              <a:t> This decreases the time it takes VRCs to develop a good plan for the client and the client hopefully has a better idea of the career options that best fit their skills , abilities, interests, lifestyle and where they want to live. </a:t>
            </a:r>
          </a:p>
          <a:p>
            <a:endParaRPr lang="en-US" dirty="0"/>
          </a:p>
        </p:txBody>
      </p:sp>
    </p:spTree>
    <p:extLst>
      <p:ext uri="{BB962C8B-B14F-4D97-AF65-F5344CB8AC3E}">
        <p14:creationId xmlns:p14="http://schemas.microsoft.com/office/powerpoint/2010/main" val="142165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384810" y="228600"/>
            <a:ext cx="8382000" cy="1151930"/>
          </a:xfrm>
          <a:prstGeom prst="rect">
            <a:avLst/>
          </a:prstGeom>
        </p:spPr>
        <p:txBody>
          <a:bodyPr wrap="square">
            <a:prstTxWarp prst="textPlain">
              <a:avLst/>
            </a:prstTxWarp>
            <a:spAutoFit/>
          </a:bodyPr>
          <a:lstStyle/>
          <a:p>
            <a:pPr lvl="0" algn="ctr"/>
            <a:r>
              <a:rPr lang="en-US" sz="5400" b="1" dirty="0">
                <a:ln>
                  <a:solidFill>
                    <a:srgbClr val="FFC000"/>
                  </a:solidFill>
                </a:ln>
                <a:solidFill>
                  <a:srgbClr val="FFC000"/>
                </a:solidFill>
                <a:effectLst>
                  <a:outerShdw blurRad="50800" dist="38100" dir="18900000" algn="bl" rotWithShape="0">
                    <a:prstClr val="black">
                      <a:alpha val="40000"/>
                    </a:prstClr>
                  </a:outerShdw>
                </a:effectLst>
              </a:rPr>
              <a:t>North Dakota Division of Vocational Rehabilitation</a:t>
            </a:r>
            <a:endParaRPr lang="en-US" sz="5400" b="1" dirty="0">
              <a:ln/>
              <a:solidFill>
                <a:srgbClr val="F5C040">
                  <a:tint val="50000"/>
                  <a:satMod val="180000"/>
                </a:srgbClr>
              </a:solidFill>
              <a:effectLst>
                <a:outerShdw blurRad="50800" dist="38100" dir="18900000" algn="bl" rotWithShape="0">
                  <a:prstClr val="black">
                    <a:alpha val="40000"/>
                  </a:prstClr>
                </a:outerShdw>
              </a:effectLst>
            </a:endParaRPr>
          </a:p>
        </p:txBody>
      </p:sp>
      <p:sp>
        <p:nvSpPr>
          <p:cNvPr id="7" name="TextBox 6"/>
          <p:cNvSpPr txBox="1"/>
          <p:nvPr/>
        </p:nvSpPr>
        <p:spPr>
          <a:xfrm>
            <a:off x="2362200" y="1438394"/>
            <a:ext cx="4648200" cy="369332"/>
          </a:xfrm>
          <a:prstGeom prst="rect">
            <a:avLst/>
          </a:prstGeom>
          <a:noFill/>
        </p:spPr>
        <p:txBody>
          <a:bodyPr wrap="square" rtlCol="0">
            <a:spAutoFit/>
          </a:bodyPr>
          <a:lstStyle/>
          <a:p>
            <a:r>
              <a:rPr lang="en-US" dirty="0">
                <a:effectLst>
                  <a:outerShdw blurRad="50800" dist="38100" dir="18900000" algn="bl" rotWithShape="0">
                    <a:prstClr val="black">
                      <a:alpha val="40000"/>
                    </a:prstClr>
                  </a:outerShdw>
                </a:effectLst>
              </a:rPr>
              <a:t>The Leader in Disability – Related Solutions </a:t>
            </a:r>
          </a:p>
        </p:txBody>
      </p:sp>
      <p:sp>
        <p:nvSpPr>
          <p:cNvPr id="2" name="TextBox 1"/>
          <p:cNvSpPr txBox="1"/>
          <p:nvPr/>
        </p:nvSpPr>
        <p:spPr>
          <a:xfrm>
            <a:off x="457200" y="2667000"/>
            <a:ext cx="8229600" cy="646331"/>
          </a:xfrm>
          <a:prstGeom prst="rect">
            <a:avLst/>
          </a:prstGeom>
          <a:noFill/>
        </p:spPr>
        <p:txBody>
          <a:bodyPr wrap="square" rtlCol="0">
            <a:spAutoFit/>
          </a:bodyPr>
          <a:lstStyle/>
          <a:p>
            <a:endParaRPr lang="en-US" dirty="0"/>
          </a:p>
          <a:p>
            <a:r>
              <a:rPr lang="en-US" dirty="0"/>
              <a:t> </a:t>
            </a:r>
          </a:p>
        </p:txBody>
      </p:sp>
      <p:graphicFrame>
        <p:nvGraphicFramePr>
          <p:cNvPr id="3" name="Table 2"/>
          <p:cNvGraphicFramePr>
            <a:graphicFrameLocks noGrp="1"/>
          </p:cNvGraphicFramePr>
          <p:nvPr>
            <p:extLst>
              <p:ext uri="{D42A27DB-BD31-4B8C-83A1-F6EECF244321}">
                <p14:modId xmlns:p14="http://schemas.microsoft.com/office/powerpoint/2010/main" val="780076793"/>
              </p:ext>
            </p:extLst>
          </p:nvPr>
        </p:nvGraphicFramePr>
        <p:xfrm>
          <a:off x="497204" y="3505201"/>
          <a:ext cx="8157211" cy="3124199"/>
        </p:xfrm>
        <a:graphic>
          <a:graphicData uri="http://schemas.openxmlformats.org/drawingml/2006/table">
            <a:tbl>
              <a:tblPr firstRow="1" firstCol="1" bandRow="1">
                <a:tableStyleId>{5C22544A-7EE6-4342-B048-85BDC9FD1C3A}</a:tableStyleId>
              </a:tblPr>
              <a:tblGrid>
                <a:gridCol w="1418208">
                  <a:extLst>
                    <a:ext uri="{9D8B030D-6E8A-4147-A177-3AD203B41FA5}">
                      <a16:colId xmlns:a16="http://schemas.microsoft.com/office/drawing/2014/main" val="20000"/>
                    </a:ext>
                  </a:extLst>
                </a:gridCol>
                <a:gridCol w="1458441">
                  <a:extLst>
                    <a:ext uri="{9D8B030D-6E8A-4147-A177-3AD203B41FA5}">
                      <a16:colId xmlns:a16="http://schemas.microsoft.com/office/drawing/2014/main" val="20001"/>
                    </a:ext>
                  </a:extLst>
                </a:gridCol>
                <a:gridCol w="2078139">
                  <a:extLst>
                    <a:ext uri="{9D8B030D-6E8A-4147-A177-3AD203B41FA5}">
                      <a16:colId xmlns:a16="http://schemas.microsoft.com/office/drawing/2014/main" val="20002"/>
                    </a:ext>
                  </a:extLst>
                </a:gridCol>
                <a:gridCol w="1341654">
                  <a:extLst>
                    <a:ext uri="{9D8B030D-6E8A-4147-A177-3AD203B41FA5}">
                      <a16:colId xmlns:a16="http://schemas.microsoft.com/office/drawing/2014/main" val="20003"/>
                    </a:ext>
                  </a:extLst>
                </a:gridCol>
                <a:gridCol w="1860769">
                  <a:extLst>
                    <a:ext uri="{9D8B030D-6E8A-4147-A177-3AD203B41FA5}">
                      <a16:colId xmlns:a16="http://schemas.microsoft.com/office/drawing/2014/main" val="20004"/>
                    </a:ext>
                  </a:extLst>
                </a:gridCol>
              </a:tblGrid>
              <a:tr h="1185457">
                <a:tc>
                  <a:txBody>
                    <a:bodyPr/>
                    <a:lstStyle/>
                    <a:p>
                      <a:pPr marL="0" marR="0">
                        <a:lnSpc>
                          <a:spcPct val="115000"/>
                        </a:lnSpc>
                        <a:spcBef>
                          <a:spcPts val="0"/>
                        </a:spcBef>
                        <a:spcAft>
                          <a:spcPts val="0"/>
                        </a:spcAft>
                      </a:pPr>
                      <a:r>
                        <a:rPr lang="en-US" sz="1050" u="sng" dirty="0">
                          <a:solidFill>
                            <a:schemeClr val="tx1"/>
                          </a:solidFill>
                          <a:effectLst/>
                        </a:rPr>
                        <a:t>OCCUPATION</a:t>
                      </a:r>
                      <a:endParaRPr lang="en-US" sz="1050" dirty="0">
                        <a:solidFill>
                          <a:schemeClr val="tx1"/>
                        </a:solidFill>
                        <a:effectLst/>
                        <a:latin typeface="Calibri"/>
                        <a:ea typeface="Calibri"/>
                        <a:cs typeface="Times New Roman"/>
                      </a:endParaRPr>
                    </a:p>
                  </a:txBody>
                  <a:tcPr marL="46649" marR="466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15000"/>
                        </a:lnSpc>
                        <a:spcBef>
                          <a:spcPts val="0"/>
                        </a:spcBef>
                        <a:spcAft>
                          <a:spcPts val="0"/>
                        </a:spcAft>
                      </a:pPr>
                      <a:r>
                        <a:rPr lang="en-US" sz="1050" u="sng" dirty="0">
                          <a:solidFill>
                            <a:schemeClr val="tx1"/>
                          </a:solidFill>
                          <a:effectLst/>
                        </a:rPr>
                        <a:t>JOB DUTIES</a:t>
                      </a:r>
                      <a:endParaRPr lang="en-US" sz="1050" dirty="0">
                        <a:solidFill>
                          <a:schemeClr val="tx1"/>
                        </a:solidFill>
                        <a:effectLst/>
                      </a:endParaRPr>
                    </a:p>
                    <a:p>
                      <a:pPr marL="0" marR="0">
                        <a:lnSpc>
                          <a:spcPct val="115000"/>
                        </a:lnSpc>
                        <a:spcBef>
                          <a:spcPts val="0"/>
                        </a:spcBef>
                        <a:spcAft>
                          <a:spcPts val="0"/>
                        </a:spcAft>
                      </a:pPr>
                      <a:r>
                        <a:rPr lang="en-US" sz="1050" dirty="0">
                          <a:solidFill>
                            <a:schemeClr val="tx1"/>
                          </a:solidFill>
                          <a:effectLst/>
                        </a:rPr>
                        <a:t>List about 3 or 4 you like</a:t>
                      </a:r>
                    </a:p>
                    <a:p>
                      <a:pPr marL="0" marR="0">
                        <a:lnSpc>
                          <a:spcPct val="115000"/>
                        </a:lnSpc>
                        <a:spcBef>
                          <a:spcPts val="0"/>
                        </a:spcBef>
                        <a:spcAft>
                          <a:spcPts val="0"/>
                        </a:spcAft>
                      </a:pPr>
                      <a:r>
                        <a:rPr lang="en-US" sz="1050" dirty="0">
                          <a:solidFill>
                            <a:schemeClr val="tx1"/>
                          </a:solidFill>
                          <a:effectLst/>
                        </a:rPr>
                        <a:t>List about 3 or 4 that you don’t or concern you </a:t>
                      </a:r>
                      <a:endParaRPr lang="en-US" sz="1050" dirty="0">
                        <a:solidFill>
                          <a:schemeClr val="tx1"/>
                        </a:solidFill>
                        <a:effectLst/>
                        <a:latin typeface="Calibri"/>
                        <a:ea typeface="Calibri"/>
                        <a:cs typeface="Times New Roman"/>
                      </a:endParaRPr>
                    </a:p>
                  </a:txBody>
                  <a:tcPr marL="46649" marR="466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050" u="sng" dirty="0">
                          <a:solidFill>
                            <a:schemeClr val="tx1"/>
                          </a:solidFill>
                          <a:effectLst/>
                        </a:rPr>
                        <a:t>EDUCATION/TRAINING NEEDS</a:t>
                      </a:r>
                      <a:r>
                        <a:rPr lang="en-US" sz="1050" dirty="0">
                          <a:solidFill>
                            <a:schemeClr val="tx1"/>
                          </a:solidFill>
                          <a:effectLst/>
                        </a:rPr>
                        <a:t> (degree, license, apprenticeship, etc.)</a:t>
                      </a:r>
                      <a:endParaRPr lang="en-US" sz="1050" dirty="0">
                        <a:solidFill>
                          <a:schemeClr val="tx1"/>
                        </a:solidFill>
                        <a:effectLst/>
                        <a:latin typeface="Calibri"/>
                        <a:ea typeface="Calibri"/>
                        <a:cs typeface="Times New Roman"/>
                      </a:endParaRPr>
                    </a:p>
                  </a:txBody>
                  <a:tcPr marL="46649" marR="466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15000"/>
                        </a:lnSpc>
                        <a:spcBef>
                          <a:spcPts val="0"/>
                        </a:spcBef>
                        <a:spcAft>
                          <a:spcPts val="0"/>
                        </a:spcAft>
                      </a:pPr>
                      <a:r>
                        <a:rPr lang="en-US" sz="1050" u="sng" dirty="0">
                          <a:solidFill>
                            <a:schemeClr val="tx1"/>
                          </a:solidFill>
                          <a:effectLst/>
                        </a:rPr>
                        <a:t>WAGE RANGE</a:t>
                      </a:r>
                      <a:endParaRPr lang="en-US" sz="1050" dirty="0">
                        <a:solidFill>
                          <a:schemeClr val="tx1"/>
                        </a:solidFill>
                        <a:effectLst/>
                        <a:latin typeface="Calibri"/>
                        <a:ea typeface="Calibri"/>
                        <a:cs typeface="Times New Roman"/>
                      </a:endParaRPr>
                    </a:p>
                  </a:txBody>
                  <a:tcPr marL="46649" marR="466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15000"/>
                        </a:lnSpc>
                        <a:spcBef>
                          <a:spcPts val="0"/>
                        </a:spcBef>
                        <a:spcAft>
                          <a:spcPts val="0"/>
                        </a:spcAft>
                      </a:pPr>
                      <a:r>
                        <a:rPr lang="en-US" sz="1050" u="sng" dirty="0">
                          <a:solidFill>
                            <a:schemeClr val="tx1"/>
                          </a:solidFill>
                          <a:effectLst/>
                        </a:rPr>
                        <a:t>JOB OUTLOOK</a:t>
                      </a:r>
                      <a:endParaRPr lang="en-US" sz="1050" dirty="0">
                        <a:solidFill>
                          <a:schemeClr val="tx1"/>
                        </a:solidFill>
                        <a:effectLst/>
                      </a:endParaRPr>
                    </a:p>
                    <a:p>
                      <a:pPr marL="0" marR="0" algn="just">
                        <a:lnSpc>
                          <a:spcPct val="115000"/>
                        </a:lnSpc>
                        <a:spcBef>
                          <a:spcPts val="0"/>
                        </a:spcBef>
                        <a:spcAft>
                          <a:spcPts val="0"/>
                        </a:spcAft>
                      </a:pPr>
                      <a:r>
                        <a:rPr lang="en-US" sz="1050" dirty="0">
                          <a:solidFill>
                            <a:schemeClr val="tx1"/>
                          </a:solidFill>
                          <a:effectLst/>
                        </a:rPr>
                        <a:t>Number of job openings annually</a:t>
                      </a:r>
                    </a:p>
                    <a:p>
                      <a:pPr marL="0" marR="0">
                        <a:lnSpc>
                          <a:spcPct val="115000"/>
                        </a:lnSpc>
                        <a:spcBef>
                          <a:spcPts val="0"/>
                        </a:spcBef>
                        <a:spcAft>
                          <a:spcPts val="0"/>
                        </a:spcAft>
                      </a:pPr>
                      <a:r>
                        <a:rPr lang="en-US" sz="1050" dirty="0">
                          <a:solidFill>
                            <a:schemeClr val="tx1"/>
                          </a:solidFill>
                          <a:effectLst/>
                        </a:rPr>
                        <a:t>and currently as well as growth rate</a:t>
                      </a:r>
                      <a:endParaRPr lang="en-US" sz="1050" dirty="0">
                        <a:solidFill>
                          <a:schemeClr val="tx1"/>
                        </a:solidFill>
                        <a:effectLst/>
                        <a:latin typeface="Calibri"/>
                        <a:ea typeface="Calibri"/>
                        <a:cs typeface="Times New Roman"/>
                      </a:endParaRPr>
                    </a:p>
                  </a:txBody>
                  <a:tcPr marL="46649" marR="466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924309">
                <a:tc>
                  <a:txBody>
                    <a:bodyPr/>
                    <a:lstStyle/>
                    <a:p>
                      <a:pPr marL="0" marR="0">
                        <a:lnSpc>
                          <a:spcPct val="115000"/>
                        </a:lnSpc>
                        <a:spcBef>
                          <a:spcPts val="0"/>
                        </a:spcBef>
                        <a:spcAft>
                          <a:spcPts val="0"/>
                        </a:spcAft>
                      </a:pPr>
                      <a:r>
                        <a:rPr lang="en-US" sz="700" dirty="0">
                          <a:effectLst/>
                        </a:rPr>
                        <a:t> </a:t>
                      </a:r>
                      <a:endParaRPr lang="en-US" sz="700" dirty="0">
                        <a:effectLst/>
                        <a:latin typeface="Calibri"/>
                        <a:ea typeface="Calibri"/>
                        <a:cs typeface="Times New Roman"/>
                      </a:endParaRPr>
                    </a:p>
                  </a:txBody>
                  <a:tcPr marL="46649" marR="466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3300" dirty="0">
                          <a:effectLst/>
                        </a:rPr>
                        <a:t> </a:t>
                      </a:r>
                      <a:endParaRPr lang="en-US" sz="700" dirty="0">
                        <a:effectLst/>
                        <a:latin typeface="Calibri"/>
                        <a:ea typeface="Calibri"/>
                        <a:cs typeface="Times New Roman"/>
                      </a:endParaRPr>
                    </a:p>
                  </a:txBody>
                  <a:tcPr marL="46649" marR="466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3300" dirty="0">
                          <a:effectLst/>
                        </a:rPr>
                        <a:t> </a:t>
                      </a:r>
                      <a:endParaRPr lang="en-US" sz="700" dirty="0">
                        <a:effectLst/>
                        <a:latin typeface="Calibri"/>
                        <a:ea typeface="Calibri"/>
                        <a:cs typeface="Times New Roman"/>
                      </a:endParaRPr>
                    </a:p>
                  </a:txBody>
                  <a:tcPr marL="46649" marR="466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3300" dirty="0">
                          <a:effectLst/>
                        </a:rPr>
                        <a:t> </a:t>
                      </a:r>
                      <a:endParaRPr lang="en-US" sz="700" dirty="0">
                        <a:effectLst/>
                        <a:latin typeface="Calibri"/>
                        <a:ea typeface="Calibri"/>
                        <a:cs typeface="Times New Roman"/>
                      </a:endParaRPr>
                    </a:p>
                  </a:txBody>
                  <a:tcPr marL="46649" marR="466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3300" dirty="0">
                          <a:effectLst/>
                        </a:rPr>
                        <a:t> </a:t>
                      </a:r>
                      <a:endParaRPr lang="en-US" sz="700" dirty="0">
                        <a:effectLst/>
                        <a:latin typeface="Calibri"/>
                        <a:ea typeface="Calibri"/>
                        <a:cs typeface="Times New Roman"/>
                      </a:endParaRPr>
                    </a:p>
                  </a:txBody>
                  <a:tcPr marL="46649" marR="466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1014433">
                <a:tc>
                  <a:txBody>
                    <a:bodyPr/>
                    <a:lstStyle/>
                    <a:p>
                      <a:pPr marL="0" marR="0">
                        <a:lnSpc>
                          <a:spcPct val="115000"/>
                        </a:lnSpc>
                        <a:spcBef>
                          <a:spcPts val="0"/>
                        </a:spcBef>
                        <a:spcAft>
                          <a:spcPts val="0"/>
                        </a:spcAft>
                      </a:pPr>
                      <a:r>
                        <a:rPr lang="en-US" sz="3300">
                          <a:effectLst/>
                        </a:rPr>
                        <a:t> </a:t>
                      </a:r>
                      <a:endParaRPr lang="en-US" sz="700">
                        <a:effectLst/>
                        <a:latin typeface="Calibri"/>
                        <a:ea typeface="Calibri"/>
                        <a:cs typeface="Times New Roman"/>
                      </a:endParaRPr>
                    </a:p>
                  </a:txBody>
                  <a:tcPr marL="46649" marR="466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3300" dirty="0">
                          <a:effectLst/>
                        </a:rPr>
                        <a:t> </a:t>
                      </a:r>
                      <a:endParaRPr lang="en-US" sz="700" dirty="0">
                        <a:effectLst/>
                        <a:latin typeface="Calibri"/>
                        <a:ea typeface="Calibri"/>
                        <a:cs typeface="Times New Roman"/>
                      </a:endParaRPr>
                    </a:p>
                  </a:txBody>
                  <a:tcPr marL="46649" marR="466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3300" dirty="0">
                          <a:effectLst/>
                        </a:rPr>
                        <a:t> </a:t>
                      </a:r>
                      <a:endParaRPr lang="en-US" sz="700" dirty="0">
                        <a:effectLst/>
                        <a:latin typeface="Calibri"/>
                        <a:ea typeface="Calibri"/>
                        <a:cs typeface="Times New Roman"/>
                      </a:endParaRPr>
                    </a:p>
                  </a:txBody>
                  <a:tcPr marL="46649" marR="466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3300" dirty="0">
                          <a:effectLst/>
                        </a:rPr>
                        <a:t> </a:t>
                      </a:r>
                      <a:endParaRPr lang="en-US" sz="700" dirty="0">
                        <a:effectLst/>
                        <a:latin typeface="Calibri"/>
                        <a:ea typeface="Calibri"/>
                        <a:cs typeface="Times New Roman"/>
                      </a:endParaRPr>
                    </a:p>
                  </a:txBody>
                  <a:tcPr marL="46649" marR="466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3300" dirty="0">
                          <a:effectLst/>
                        </a:rPr>
                        <a:t> </a:t>
                      </a:r>
                      <a:endParaRPr lang="en-US" sz="700" dirty="0">
                        <a:effectLst/>
                        <a:latin typeface="Calibri"/>
                        <a:ea typeface="Calibri"/>
                        <a:cs typeface="Times New Roman"/>
                      </a:endParaRPr>
                    </a:p>
                  </a:txBody>
                  <a:tcPr marL="46649" marR="466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bl>
          </a:graphicData>
        </a:graphic>
      </p:graphicFrame>
      <p:sp>
        <p:nvSpPr>
          <p:cNvPr id="4" name="Rectangle 1"/>
          <p:cNvSpPr>
            <a:spLocks noChangeArrowheads="1"/>
          </p:cNvSpPr>
          <p:nvPr/>
        </p:nvSpPr>
        <p:spPr bwMode="auto">
          <a:xfrm>
            <a:off x="384810" y="2772733"/>
            <a:ext cx="814959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FFFFF"/>
                </a:solidFill>
                <a:effectLst/>
                <a:latin typeface="Calibri" pitchFamily="34" charset="0"/>
                <a:ea typeface="Calibri" pitchFamily="34" charset="0"/>
                <a:cs typeface="Arial Black" pitchFamily="34" charset="0"/>
              </a:rPr>
              <a:t>Occupation</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 name="TextBox 5"/>
          <p:cNvSpPr txBox="1"/>
          <p:nvPr/>
        </p:nvSpPr>
        <p:spPr>
          <a:xfrm>
            <a:off x="457200" y="2514600"/>
            <a:ext cx="8077200" cy="969496"/>
          </a:xfrm>
          <a:prstGeom prst="rect">
            <a:avLst/>
          </a:prstGeom>
          <a:noFill/>
        </p:spPr>
        <p:txBody>
          <a:bodyPr wrap="square" rtlCol="0">
            <a:spAutoFit/>
          </a:bodyPr>
          <a:lstStyle/>
          <a:p>
            <a:r>
              <a:rPr lang="en-US" sz="1200" b="1" dirty="0"/>
              <a:t>Occupational Research Summary </a:t>
            </a:r>
            <a:endParaRPr lang="en-US" sz="1200" dirty="0"/>
          </a:p>
          <a:p>
            <a:r>
              <a:rPr lang="en-US" sz="1100" dirty="0"/>
              <a:t>It is helpful to track your occupational research in one place. You can compare them and see which ones are the best fit for you. </a:t>
            </a:r>
            <a:r>
              <a:rPr lang="en-US" sz="1200" b="1" dirty="0"/>
              <a:t>Directions:</a:t>
            </a:r>
            <a:r>
              <a:rPr lang="en-US" sz="1100" b="1" dirty="0"/>
              <a:t> </a:t>
            </a:r>
            <a:r>
              <a:rPr lang="en-US" sz="1100" dirty="0"/>
              <a:t>Under the Occupation section, write the three careers you are interested in exploring based on the assessments you have completed. Research these occupations by following the Guided Study. Write down the job duties, education needs, wages, and job outlook such as job growth rate and number of job openings. </a:t>
            </a:r>
          </a:p>
        </p:txBody>
      </p:sp>
      <p:sp>
        <p:nvSpPr>
          <p:cNvPr id="8" name="TextBox 7"/>
          <p:cNvSpPr txBox="1"/>
          <p:nvPr/>
        </p:nvSpPr>
        <p:spPr>
          <a:xfrm>
            <a:off x="457200" y="2133600"/>
            <a:ext cx="2819400" cy="307777"/>
          </a:xfrm>
          <a:prstGeom prst="rect">
            <a:avLst/>
          </a:prstGeom>
          <a:noFill/>
        </p:spPr>
        <p:txBody>
          <a:bodyPr wrap="square" rtlCol="0">
            <a:spAutoFit/>
          </a:bodyPr>
          <a:lstStyle/>
          <a:p>
            <a:r>
              <a:rPr lang="en-US" sz="1400" b="1" dirty="0"/>
              <a:t>LMI Worksheet</a:t>
            </a:r>
          </a:p>
        </p:txBody>
      </p:sp>
    </p:spTree>
    <p:extLst>
      <p:ext uri="{BB962C8B-B14F-4D97-AF65-F5344CB8AC3E}">
        <p14:creationId xmlns:p14="http://schemas.microsoft.com/office/powerpoint/2010/main" val="2439665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810" y="228600"/>
            <a:ext cx="8382000" cy="1151930"/>
          </a:xfrm>
          <a:prstGeom prst="rect">
            <a:avLst/>
          </a:prstGeom>
        </p:spPr>
        <p:txBody>
          <a:bodyPr wrap="square">
            <a:prstTxWarp prst="textPlain">
              <a:avLst/>
            </a:prstTxWarp>
            <a:spAutoFit/>
          </a:bodyPr>
          <a:lstStyle/>
          <a:p>
            <a:pPr lvl="0" algn="ctr"/>
            <a:r>
              <a:rPr lang="en-US" sz="5400" b="1" dirty="0">
                <a:ln>
                  <a:solidFill>
                    <a:srgbClr val="FFC000"/>
                  </a:solidFill>
                </a:ln>
                <a:solidFill>
                  <a:srgbClr val="FFC000"/>
                </a:solidFill>
                <a:effectLst>
                  <a:outerShdw blurRad="50800" dist="38100" dir="18900000" algn="bl" rotWithShape="0">
                    <a:prstClr val="black">
                      <a:alpha val="40000"/>
                    </a:prstClr>
                  </a:outerShdw>
                </a:effectLst>
              </a:rPr>
              <a:t>North Dakota Division of Vocational Rehabilitation</a:t>
            </a:r>
            <a:endParaRPr lang="en-US" sz="5400" b="1" dirty="0">
              <a:ln/>
              <a:solidFill>
                <a:srgbClr val="F5C040">
                  <a:tint val="50000"/>
                  <a:satMod val="180000"/>
                </a:srgbClr>
              </a:solidFill>
              <a:effectLst>
                <a:outerShdw blurRad="50800" dist="38100" dir="18900000" algn="bl" rotWithShape="0">
                  <a:prstClr val="black">
                    <a:alpha val="40000"/>
                  </a:prstClr>
                </a:outerShdw>
              </a:effectLst>
            </a:endParaRPr>
          </a:p>
        </p:txBody>
      </p:sp>
      <p:sp>
        <p:nvSpPr>
          <p:cNvPr id="7" name="TextBox 6"/>
          <p:cNvSpPr txBox="1"/>
          <p:nvPr/>
        </p:nvSpPr>
        <p:spPr>
          <a:xfrm>
            <a:off x="2362200" y="1438394"/>
            <a:ext cx="4648200" cy="369332"/>
          </a:xfrm>
          <a:prstGeom prst="rect">
            <a:avLst/>
          </a:prstGeom>
          <a:noFill/>
        </p:spPr>
        <p:txBody>
          <a:bodyPr wrap="square" rtlCol="0">
            <a:spAutoFit/>
          </a:bodyPr>
          <a:lstStyle/>
          <a:p>
            <a:r>
              <a:rPr lang="en-US" dirty="0">
                <a:effectLst>
                  <a:outerShdw blurRad="50800" dist="38100" dir="18900000" algn="bl" rotWithShape="0">
                    <a:prstClr val="black">
                      <a:alpha val="40000"/>
                    </a:prstClr>
                  </a:outerShdw>
                </a:effectLst>
              </a:rPr>
              <a:t>The Leader in Disability – Related Solutions </a:t>
            </a:r>
          </a:p>
        </p:txBody>
      </p:sp>
      <p:sp>
        <p:nvSpPr>
          <p:cNvPr id="2" name="TextBox 1"/>
          <p:cNvSpPr txBox="1"/>
          <p:nvPr/>
        </p:nvSpPr>
        <p:spPr>
          <a:xfrm>
            <a:off x="457200" y="2667000"/>
            <a:ext cx="8229600" cy="646331"/>
          </a:xfrm>
          <a:prstGeom prst="rect">
            <a:avLst/>
          </a:prstGeom>
          <a:noFill/>
        </p:spPr>
        <p:txBody>
          <a:bodyPr wrap="square" rtlCol="0">
            <a:spAutoFit/>
          </a:bodyPr>
          <a:lstStyle/>
          <a:p>
            <a:endParaRPr lang="en-US" dirty="0"/>
          </a:p>
          <a:p>
            <a:endParaRPr lang="en-US" dirty="0"/>
          </a:p>
        </p:txBody>
      </p:sp>
      <p:sp>
        <p:nvSpPr>
          <p:cNvPr id="3" name="TextBox 2"/>
          <p:cNvSpPr txBox="1"/>
          <p:nvPr/>
        </p:nvSpPr>
        <p:spPr>
          <a:xfrm>
            <a:off x="384810" y="2667000"/>
            <a:ext cx="8301990" cy="3816429"/>
          </a:xfrm>
          <a:prstGeom prst="rect">
            <a:avLst/>
          </a:prstGeom>
          <a:noFill/>
        </p:spPr>
        <p:txBody>
          <a:bodyPr wrap="square" rtlCol="0">
            <a:spAutoFit/>
          </a:bodyPr>
          <a:lstStyle/>
          <a:p>
            <a:pPr algn="ctr"/>
            <a:r>
              <a:rPr lang="en-US" b="1" dirty="0"/>
              <a:t>Short  LMI Case Study of Impact of DVR Client </a:t>
            </a:r>
          </a:p>
          <a:p>
            <a:pPr algn="ctr"/>
            <a:endParaRPr lang="en-US" b="1" dirty="0"/>
          </a:p>
          <a:p>
            <a:r>
              <a:rPr lang="en-US" dirty="0"/>
              <a:t>In working with clients the use of Career Index Plus is used to train individuals to utilize the program and to assist in making an informed choice. </a:t>
            </a:r>
          </a:p>
          <a:p>
            <a:endParaRPr lang="en-US" sz="800" b="1" dirty="0"/>
          </a:p>
          <a:p>
            <a:r>
              <a:rPr lang="en-US" b="1" dirty="0"/>
              <a:t>Example:</a:t>
            </a:r>
          </a:p>
          <a:p>
            <a:r>
              <a:rPr lang="en-US" dirty="0"/>
              <a:t>In working with one client, who was in TV Production for over 15 years, he described himself as stressed from the constant change that was happening after the switch to digital. While reviewing other interests it was determined that he would enjoy working as an administrative assistant. His computer skills, accuracy, attention to detail, organization, and scheduling skills confirmed he was capable of doing this type of work. He worked on building the experience necessary for an administrative position volunteering in the office at his church and he began job searching this month.</a:t>
            </a:r>
          </a:p>
        </p:txBody>
      </p:sp>
    </p:spTree>
    <p:extLst>
      <p:ext uri="{BB962C8B-B14F-4D97-AF65-F5344CB8AC3E}">
        <p14:creationId xmlns:p14="http://schemas.microsoft.com/office/powerpoint/2010/main" val="2899580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810" y="228600"/>
            <a:ext cx="8382000" cy="1151930"/>
          </a:xfrm>
          <a:prstGeom prst="rect">
            <a:avLst/>
          </a:prstGeom>
        </p:spPr>
        <p:txBody>
          <a:bodyPr wrap="square">
            <a:prstTxWarp prst="textPlain">
              <a:avLst/>
            </a:prstTxWarp>
            <a:spAutoFit/>
          </a:bodyPr>
          <a:lstStyle/>
          <a:p>
            <a:pPr lvl="0" algn="ctr"/>
            <a:r>
              <a:rPr lang="en-US" sz="5400" b="1" dirty="0">
                <a:ln>
                  <a:solidFill>
                    <a:srgbClr val="FFC000"/>
                  </a:solidFill>
                </a:ln>
                <a:solidFill>
                  <a:srgbClr val="FFC000"/>
                </a:solidFill>
                <a:effectLst>
                  <a:outerShdw blurRad="50800" dist="38100" dir="18900000" algn="bl" rotWithShape="0">
                    <a:prstClr val="black">
                      <a:alpha val="40000"/>
                    </a:prstClr>
                  </a:outerShdw>
                </a:effectLst>
              </a:rPr>
              <a:t>North Dakota Division of Vocational Rehabilitation</a:t>
            </a:r>
            <a:endParaRPr lang="en-US" sz="5400" b="1" dirty="0">
              <a:ln/>
              <a:solidFill>
                <a:srgbClr val="F5C040">
                  <a:tint val="50000"/>
                  <a:satMod val="180000"/>
                </a:srgbClr>
              </a:solidFill>
              <a:effectLst>
                <a:outerShdw blurRad="50800" dist="38100" dir="18900000" algn="bl" rotWithShape="0">
                  <a:prstClr val="black">
                    <a:alpha val="40000"/>
                  </a:prstClr>
                </a:outerShdw>
              </a:effectLst>
            </a:endParaRPr>
          </a:p>
        </p:txBody>
      </p:sp>
      <p:sp>
        <p:nvSpPr>
          <p:cNvPr id="7" name="TextBox 6"/>
          <p:cNvSpPr txBox="1"/>
          <p:nvPr/>
        </p:nvSpPr>
        <p:spPr>
          <a:xfrm>
            <a:off x="2362200" y="1438394"/>
            <a:ext cx="4648200" cy="369332"/>
          </a:xfrm>
          <a:prstGeom prst="rect">
            <a:avLst/>
          </a:prstGeom>
          <a:noFill/>
        </p:spPr>
        <p:txBody>
          <a:bodyPr wrap="square" rtlCol="0">
            <a:spAutoFit/>
          </a:bodyPr>
          <a:lstStyle/>
          <a:p>
            <a:r>
              <a:rPr lang="en-US" dirty="0">
                <a:effectLst>
                  <a:outerShdw blurRad="50800" dist="38100" dir="18900000" algn="bl" rotWithShape="0">
                    <a:prstClr val="black">
                      <a:alpha val="40000"/>
                    </a:prstClr>
                  </a:outerShdw>
                </a:effectLst>
              </a:rPr>
              <a:t>The Leader in Disability – Related Solutions </a:t>
            </a:r>
          </a:p>
        </p:txBody>
      </p:sp>
      <p:sp>
        <p:nvSpPr>
          <p:cNvPr id="2" name="TextBox 1"/>
          <p:cNvSpPr txBox="1"/>
          <p:nvPr/>
        </p:nvSpPr>
        <p:spPr>
          <a:xfrm>
            <a:off x="457200" y="2667000"/>
            <a:ext cx="8229600" cy="646331"/>
          </a:xfrm>
          <a:prstGeom prst="rect">
            <a:avLst/>
          </a:prstGeom>
          <a:noFill/>
        </p:spPr>
        <p:txBody>
          <a:bodyPr wrap="square" rtlCol="0">
            <a:spAutoFit/>
          </a:bodyPr>
          <a:lstStyle/>
          <a:p>
            <a:endParaRPr lang="en-US" dirty="0"/>
          </a:p>
          <a:p>
            <a:endParaRPr lang="en-US" dirty="0"/>
          </a:p>
        </p:txBody>
      </p:sp>
      <p:sp>
        <p:nvSpPr>
          <p:cNvPr id="3" name="TextBox 2"/>
          <p:cNvSpPr txBox="1"/>
          <p:nvPr/>
        </p:nvSpPr>
        <p:spPr>
          <a:xfrm>
            <a:off x="384810" y="2895600"/>
            <a:ext cx="8301990" cy="3662541"/>
          </a:xfrm>
          <a:prstGeom prst="rect">
            <a:avLst/>
          </a:prstGeom>
          <a:noFill/>
        </p:spPr>
        <p:txBody>
          <a:bodyPr wrap="square" rtlCol="0">
            <a:spAutoFit/>
          </a:bodyPr>
          <a:lstStyle/>
          <a:p>
            <a:pPr algn="ctr"/>
            <a:r>
              <a:rPr lang="en-US" sz="2800" b="1" dirty="0"/>
              <a:t>Questions? </a:t>
            </a:r>
          </a:p>
          <a:p>
            <a:pPr algn="ctr"/>
            <a:endParaRPr lang="en-US" sz="1000" b="1" dirty="0"/>
          </a:p>
          <a:p>
            <a:pPr algn="ctr"/>
            <a:r>
              <a:rPr lang="en-US" sz="1400" b="1" dirty="0"/>
              <a:t>Brenda Vennes</a:t>
            </a:r>
          </a:p>
          <a:p>
            <a:pPr algn="ctr"/>
            <a:r>
              <a:rPr lang="en-US" sz="1400" b="1" dirty="0"/>
              <a:t>Business Services Specialist</a:t>
            </a:r>
          </a:p>
          <a:p>
            <a:pPr algn="ctr"/>
            <a:r>
              <a:rPr lang="en-US" sz="1400" b="1" dirty="0"/>
              <a:t>1015 S Broadway Suite 21A</a:t>
            </a:r>
          </a:p>
          <a:p>
            <a:pPr algn="ctr"/>
            <a:r>
              <a:rPr lang="en-US" sz="1400" b="1" dirty="0"/>
              <a:t>Minot, ND 58701</a:t>
            </a:r>
          </a:p>
          <a:p>
            <a:pPr algn="ctr"/>
            <a:r>
              <a:rPr lang="en-US" sz="1400" b="1" dirty="0"/>
              <a:t>(701) 857-8651</a:t>
            </a:r>
          </a:p>
          <a:p>
            <a:pPr algn="ctr"/>
            <a:r>
              <a:rPr lang="en-US" sz="1400" b="1" dirty="0">
                <a:hlinkClick r:id="rId3"/>
              </a:rPr>
              <a:t>bvennes@nd.gov</a:t>
            </a:r>
            <a:endParaRPr lang="en-US" sz="1400" b="1" dirty="0"/>
          </a:p>
          <a:p>
            <a:pPr algn="ctr"/>
            <a:endParaRPr lang="en-US" sz="1400" b="1" dirty="0"/>
          </a:p>
          <a:p>
            <a:pPr algn="ctr"/>
            <a:r>
              <a:rPr lang="en-US" sz="1400" b="1" dirty="0"/>
              <a:t>Jeff Jenkins</a:t>
            </a:r>
          </a:p>
          <a:p>
            <a:pPr algn="ctr"/>
            <a:r>
              <a:rPr lang="en-US" sz="1400" b="1" dirty="0"/>
              <a:t>Career Assessment Specialist</a:t>
            </a:r>
          </a:p>
          <a:p>
            <a:pPr algn="ctr"/>
            <a:r>
              <a:rPr lang="en-US" sz="1400" b="1" dirty="0"/>
              <a:t>1655 43</a:t>
            </a:r>
            <a:r>
              <a:rPr lang="en-US" sz="1400" b="1" baseline="30000" dirty="0"/>
              <a:t>rd</a:t>
            </a:r>
            <a:r>
              <a:rPr lang="en-US" sz="1400" b="1" dirty="0"/>
              <a:t> St South Suite 208</a:t>
            </a:r>
          </a:p>
          <a:p>
            <a:pPr algn="ctr"/>
            <a:r>
              <a:rPr lang="en-US" sz="1400" b="1" dirty="0"/>
              <a:t>Fargo, ND 58103</a:t>
            </a:r>
          </a:p>
          <a:p>
            <a:pPr algn="ctr"/>
            <a:r>
              <a:rPr lang="en-US" sz="1400" b="1" dirty="0"/>
              <a:t>(701) 298-4489</a:t>
            </a:r>
          </a:p>
          <a:p>
            <a:pPr algn="ctr"/>
            <a:r>
              <a:rPr lang="en-US" sz="1400" b="1" dirty="0">
                <a:hlinkClick r:id="rId4"/>
              </a:rPr>
              <a:t>jmjenkins@nd.gov</a:t>
            </a:r>
            <a:r>
              <a:rPr lang="en-US" sz="1400" b="1" dirty="0"/>
              <a:t> </a:t>
            </a:r>
          </a:p>
          <a:p>
            <a:endParaRPr lang="en-US" sz="1200" b="1" dirty="0"/>
          </a:p>
        </p:txBody>
      </p:sp>
    </p:spTree>
    <p:extLst>
      <p:ext uri="{BB962C8B-B14F-4D97-AF65-F5344CB8AC3E}">
        <p14:creationId xmlns:p14="http://schemas.microsoft.com/office/powerpoint/2010/main" val="422124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810" y="228600"/>
            <a:ext cx="8382000" cy="1151930"/>
          </a:xfrm>
          <a:prstGeom prst="rect">
            <a:avLst/>
          </a:prstGeom>
        </p:spPr>
        <p:txBody>
          <a:bodyPr wrap="square">
            <a:prstTxWarp prst="textPlain">
              <a:avLst/>
            </a:prstTxWarp>
            <a:spAutoFit/>
          </a:bodyPr>
          <a:lstStyle/>
          <a:p>
            <a:pPr lvl="0" algn="ctr"/>
            <a:r>
              <a:rPr lang="en-US" sz="5400" b="1" dirty="0">
                <a:ln>
                  <a:solidFill>
                    <a:srgbClr val="FFC000"/>
                  </a:solidFill>
                </a:ln>
                <a:solidFill>
                  <a:srgbClr val="FFC000"/>
                </a:solidFill>
                <a:effectLst>
                  <a:outerShdw blurRad="50800" dist="38100" dir="18900000" algn="bl" rotWithShape="0">
                    <a:prstClr val="black">
                      <a:alpha val="40000"/>
                    </a:prstClr>
                  </a:outerShdw>
                </a:effectLst>
              </a:rPr>
              <a:t>North Dakota Division of Vocational Rehabilitation</a:t>
            </a:r>
            <a:endParaRPr lang="en-US" sz="5400" b="1" dirty="0">
              <a:ln/>
              <a:solidFill>
                <a:srgbClr val="F5C040">
                  <a:tint val="50000"/>
                  <a:satMod val="180000"/>
                </a:srgbClr>
              </a:solidFill>
              <a:effectLst>
                <a:outerShdw blurRad="50800" dist="38100" dir="18900000" algn="bl" rotWithShape="0">
                  <a:prstClr val="black">
                    <a:alpha val="40000"/>
                  </a:prstClr>
                </a:outerShdw>
              </a:effectLst>
            </a:endParaRPr>
          </a:p>
        </p:txBody>
      </p:sp>
      <p:sp>
        <p:nvSpPr>
          <p:cNvPr id="7" name="TextBox 6"/>
          <p:cNvSpPr txBox="1"/>
          <p:nvPr/>
        </p:nvSpPr>
        <p:spPr>
          <a:xfrm>
            <a:off x="2362200" y="1438394"/>
            <a:ext cx="4648200" cy="369332"/>
          </a:xfrm>
          <a:prstGeom prst="rect">
            <a:avLst/>
          </a:prstGeom>
          <a:noFill/>
        </p:spPr>
        <p:txBody>
          <a:bodyPr wrap="square" rtlCol="0">
            <a:spAutoFit/>
          </a:bodyPr>
          <a:lstStyle/>
          <a:p>
            <a:r>
              <a:rPr lang="en-US" dirty="0">
                <a:effectLst>
                  <a:outerShdw blurRad="50800" dist="38100" dir="18900000" algn="bl" rotWithShape="0">
                    <a:prstClr val="black">
                      <a:alpha val="40000"/>
                    </a:prstClr>
                  </a:outerShdw>
                </a:effectLst>
              </a:rPr>
              <a:t>The Leader in Disability – Related Solutions </a:t>
            </a:r>
          </a:p>
        </p:txBody>
      </p:sp>
      <p:sp>
        <p:nvSpPr>
          <p:cNvPr id="2" name="TextBox 1"/>
          <p:cNvSpPr txBox="1"/>
          <p:nvPr/>
        </p:nvSpPr>
        <p:spPr>
          <a:xfrm>
            <a:off x="457200" y="2514600"/>
            <a:ext cx="8229600" cy="3693319"/>
          </a:xfrm>
          <a:prstGeom prst="rect">
            <a:avLst/>
          </a:prstGeom>
          <a:noFill/>
        </p:spPr>
        <p:txBody>
          <a:bodyPr wrap="square" rtlCol="0">
            <a:spAutoFit/>
          </a:bodyPr>
          <a:lstStyle/>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ND DVR is the General agency in the Department of Human Services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41 Vocational Rehabilitation Counselors (VRCs) across 8 offices statewide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4 Business Service Specialists cover the entire state of ND</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Collaborate with 4 Tribal VR programs across the state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Contract with CRPs for supported employment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Use AWARE as a case management system</a:t>
            </a:r>
          </a:p>
          <a:p>
            <a:r>
              <a:rPr lang="en-US" dirty="0"/>
              <a:t> </a:t>
            </a:r>
          </a:p>
        </p:txBody>
      </p:sp>
    </p:spTree>
    <p:extLst>
      <p:ext uri="{BB962C8B-B14F-4D97-AF65-F5344CB8AC3E}">
        <p14:creationId xmlns:p14="http://schemas.microsoft.com/office/powerpoint/2010/main" val="2227524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810" y="228600"/>
            <a:ext cx="8382000" cy="1151930"/>
          </a:xfrm>
          <a:prstGeom prst="rect">
            <a:avLst/>
          </a:prstGeom>
        </p:spPr>
        <p:txBody>
          <a:bodyPr wrap="square">
            <a:prstTxWarp prst="textPlain">
              <a:avLst/>
            </a:prstTxWarp>
            <a:spAutoFit/>
          </a:bodyPr>
          <a:lstStyle/>
          <a:p>
            <a:pPr lvl="0" algn="ctr"/>
            <a:r>
              <a:rPr lang="en-US" sz="5400" b="1" dirty="0">
                <a:ln>
                  <a:solidFill>
                    <a:srgbClr val="FFC000"/>
                  </a:solidFill>
                </a:ln>
                <a:solidFill>
                  <a:srgbClr val="FFC000"/>
                </a:solidFill>
                <a:effectLst>
                  <a:outerShdw blurRad="50800" dist="38100" dir="18900000" algn="bl" rotWithShape="0">
                    <a:prstClr val="black">
                      <a:alpha val="40000"/>
                    </a:prstClr>
                  </a:outerShdw>
                </a:effectLst>
              </a:rPr>
              <a:t>North Dakota Division of Vocational Rehabilitation</a:t>
            </a:r>
            <a:endParaRPr lang="en-US" sz="5400" b="1" dirty="0">
              <a:ln/>
              <a:solidFill>
                <a:srgbClr val="F5C040">
                  <a:tint val="50000"/>
                  <a:satMod val="180000"/>
                </a:srgbClr>
              </a:solidFill>
              <a:effectLst>
                <a:outerShdw blurRad="50800" dist="38100" dir="18900000" algn="bl" rotWithShape="0">
                  <a:prstClr val="black">
                    <a:alpha val="40000"/>
                  </a:prstClr>
                </a:outerShdw>
              </a:effectLst>
            </a:endParaRPr>
          </a:p>
        </p:txBody>
      </p:sp>
      <p:sp>
        <p:nvSpPr>
          <p:cNvPr id="7" name="TextBox 6"/>
          <p:cNvSpPr txBox="1"/>
          <p:nvPr/>
        </p:nvSpPr>
        <p:spPr>
          <a:xfrm>
            <a:off x="2362200" y="1438394"/>
            <a:ext cx="4648200" cy="369332"/>
          </a:xfrm>
          <a:prstGeom prst="rect">
            <a:avLst/>
          </a:prstGeom>
          <a:noFill/>
        </p:spPr>
        <p:txBody>
          <a:bodyPr wrap="square" rtlCol="0">
            <a:spAutoFit/>
          </a:bodyPr>
          <a:lstStyle/>
          <a:p>
            <a:r>
              <a:rPr lang="en-US" dirty="0">
                <a:effectLst>
                  <a:outerShdw blurRad="50800" dist="38100" dir="18900000" algn="bl" rotWithShape="0">
                    <a:prstClr val="black">
                      <a:alpha val="40000"/>
                    </a:prstClr>
                  </a:outerShdw>
                </a:effectLst>
              </a:rPr>
              <a:t>The Leader in Disability – Related Solutions </a:t>
            </a:r>
          </a:p>
        </p:txBody>
      </p:sp>
      <p:sp>
        <p:nvSpPr>
          <p:cNvPr id="6" name="TextBox 5"/>
          <p:cNvSpPr txBox="1"/>
          <p:nvPr/>
        </p:nvSpPr>
        <p:spPr>
          <a:xfrm>
            <a:off x="457200" y="2514600"/>
            <a:ext cx="8153400" cy="3693319"/>
          </a:xfrm>
          <a:prstGeom prst="rect">
            <a:avLst/>
          </a:prstGeom>
          <a:noFill/>
        </p:spPr>
        <p:txBody>
          <a:bodyPr wrap="square" rtlCol="0">
            <a:spAutoFit/>
          </a:bodyPr>
          <a:lstStyle/>
          <a:p>
            <a:pPr algn="ctr"/>
            <a:r>
              <a:rPr lang="en-US" b="1" dirty="0"/>
              <a:t>Project Goals</a:t>
            </a:r>
          </a:p>
          <a:p>
            <a:pPr algn="ctr"/>
            <a:endParaRPr lang="en-US" sz="1200" b="1" dirty="0"/>
          </a:p>
          <a:p>
            <a:pPr marL="285750" indent="-285750">
              <a:buFont typeface="Wingdings" panose="05000000000000000000" pitchFamily="2" charset="2"/>
              <a:buChar char="q"/>
            </a:pPr>
            <a:r>
              <a:rPr lang="en-US" dirty="0"/>
              <a:t>Improve Business Engagement practices state wide</a:t>
            </a:r>
          </a:p>
          <a:p>
            <a:pPr marL="285750" indent="-285750">
              <a:buFont typeface="Wingdings" panose="05000000000000000000" pitchFamily="2" charset="2"/>
              <a:buChar char="q"/>
            </a:pPr>
            <a:endParaRPr lang="en-US" sz="1200" dirty="0"/>
          </a:p>
          <a:p>
            <a:pPr marL="285750" indent="-285750">
              <a:buFont typeface="Wingdings" panose="05000000000000000000" pitchFamily="2" charset="2"/>
              <a:buChar char="q"/>
            </a:pPr>
            <a:r>
              <a:rPr lang="en-US" dirty="0"/>
              <a:t>Establish VRC employer contact and presentation goals</a:t>
            </a:r>
          </a:p>
          <a:p>
            <a:pPr marL="285750" indent="-285750">
              <a:buFont typeface="Wingdings" panose="05000000000000000000" pitchFamily="2" charset="2"/>
              <a:buChar char="q"/>
            </a:pPr>
            <a:endParaRPr lang="en-US" sz="1200" dirty="0"/>
          </a:p>
          <a:p>
            <a:pPr marL="285750" indent="-285750">
              <a:buFont typeface="Wingdings" panose="05000000000000000000" pitchFamily="2" charset="2"/>
              <a:buChar char="q"/>
            </a:pPr>
            <a:r>
              <a:rPr lang="en-US" dirty="0"/>
              <a:t>Increase utilization and awareness of Rapid Retention and Rapid Response</a:t>
            </a:r>
          </a:p>
          <a:p>
            <a:pPr marL="285750" indent="-285750">
              <a:buFont typeface="Wingdings" panose="05000000000000000000" pitchFamily="2" charset="2"/>
              <a:buChar char="q"/>
            </a:pPr>
            <a:endParaRPr lang="en-US" sz="1200" dirty="0"/>
          </a:p>
          <a:p>
            <a:pPr marL="285750" indent="-285750">
              <a:buFont typeface="Wingdings" panose="05000000000000000000" pitchFamily="2" charset="2"/>
              <a:buChar char="q"/>
            </a:pPr>
            <a:r>
              <a:rPr lang="en-US" dirty="0"/>
              <a:t>Schedule meetings with Business Specialist and VRC’s twice a month</a:t>
            </a:r>
          </a:p>
          <a:p>
            <a:pPr marL="285750" indent="-285750">
              <a:buFont typeface="Wingdings" panose="05000000000000000000" pitchFamily="2" charset="2"/>
              <a:buChar char="q"/>
            </a:pPr>
            <a:endParaRPr lang="en-US" sz="1200" dirty="0"/>
          </a:p>
          <a:p>
            <a:pPr marL="285750" indent="-285750">
              <a:buFont typeface="Wingdings" panose="05000000000000000000" pitchFamily="2" charset="2"/>
              <a:buChar char="q"/>
            </a:pPr>
            <a:r>
              <a:rPr lang="en-US" dirty="0"/>
              <a:t>Increase counselor and client understanding of Labor Market Information (LMI) </a:t>
            </a:r>
          </a:p>
          <a:p>
            <a:pPr marL="285750" indent="-285750">
              <a:buFont typeface="Wingdings" panose="05000000000000000000" pitchFamily="2" charset="2"/>
              <a:buChar char="q"/>
            </a:pPr>
            <a:endParaRPr lang="en-US" sz="1200" dirty="0"/>
          </a:p>
          <a:p>
            <a:pPr marL="285750" indent="-285750">
              <a:buFont typeface="Wingdings" panose="05000000000000000000" pitchFamily="2" charset="2"/>
              <a:buChar char="q"/>
            </a:pPr>
            <a:r>
              <a:rPr lang="en-US" dirty="0"/>
              <a:t>Develop materials to teach clients about LMI in a group format </a:t>
            </a:r>
          </a:p>
          <a:p>
            <a:endParaRPr lang="en-US" b="1" dirty="0"/>
          </a:p>
        </p:txBody>
      </p:sp>
    </p:spTree>
    <p:extLst>
      <p:ext uri="{BB962C8B-B14F-4D97-AF65-F5344CB8AC3E}">
        <p14:creationId xmlns:p14="http://schemas.microsoft.com/office/powerpoint/2010/main" val="1365222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810" y="228600"/>
            <a:ext cx="8382000" cy="1151930"/>
          </a:xfrm>
          <a:prstGeom prst="rect">
            <a:avLst/>
          </a:prstGeom>
        </p:spPr>
        <p:txBody>
          <a:bodyPr wrap="square">
            <a:prstTxWarp prst="textPlain">
              <a:avLst/>
            </a:prstTxWarp>
            <a:spAutoFit/>
          </a:bodyPr>
          <a:lstStyle/>
          <a:p>
            <a:pPr lvl="0" algn="ctr"/>
            <a:r>
              <a:rPr lang="en-US" sz="5400" b="1" dirty="0">
                <a:ln>
                  <a:solidFill>
                    <a:srgbClr val="FFC000"/>
                  </a:solidFill>
                </a:ln>
                <a:solidFill>
                  <a:srgbClr val="FFC000"/>
                </a:solidFill>
                <a:effectLst>
                  <a:outerShdw blurRad="50800" dist="38100" dir="18900000" algn="bl" rotWithShape="0">
                    <a:prstClr val="black">
                      <a:alpha val="40000"/>
                    </a:prstClr>
                  </a:outerShdw>
                </a:effectLst>
              </a:rPr>
              <a:t>North Dakota Division of Vocational Rehabilitation</a:t>
            </a:r>
            <a:endParaRPr lang="en-US" sz="5400" b="1" dirty="0">
              <a:ln/>
              <a:solidFill>
                <a:srgbClr val="F5C040">
                  <a:tint val="50000"/>
                  <a:satMod val="180000"/>
                </a:srgbClr>
              </a:solidFill>
              <a:effectLst>
                <a:outerShdw blurRad="50800" dist="38100" dir="18900000" algn="bl" rotWithShape="0">
                  <a:prstClr val="black">
                    <a:alpha val="40000"/>
                  </a:prstClr>
                </a:outerShdw>
              </a:effectLst>
            </a:endParaRPr>
          </a:p>
        </p:txBody>
      </p:sp>
      <p:sp>
        <p:nvSpPr>
          <p:cNvPr id="7" name="TextBox 6"/>
          <p:cNvSpPr txBox="1"/>
          <p:nvPr/>
        </p:nvSpPr>
        <p:spPr>
          <a:xfrm>
            <a:off x="2362200" y="1438394"/>
            <a:ext cx="4648200" cy="369332"/>
          </a:xfrm>
          <a:prstGeom prst="rect">
            <a:avLst/>
          </a:prstGeom>
          <a:noFill/>
        </p:spPr>
        <p:txBody>
          <a:bodyPr wrap="square" rtlCol="0">
            <a:spAutoFit/>
          </a:bodyPr>
          <a:lstStyle/>
          <a:p>
            <a:r>
              <a:rPr lang="en-US" dirty="0">
                <a:effectLst>
                  <a:outerShdw blurRad="50800" dist="38100" dir="18900000" algn="bl" rotWithShape="0">
                    <a:prstClr val="black">
                      <a:alpha val="40000"/>
                    </a:prstClr>
                  </a:outerShdw>
                </a:effectLst>
              </a:rPr>
              <a:t>The Leader in Disability – Related Solutions </a:t>
            </a:r>
          </a:p>
        </p:txBody>
      </p:sp>
      <p:sp>
        <p:nvSpPr>
          <p:cNvPr id="9" name="TextBox 8"/>
          <p:cNvSpPr txBox="1"/>
          <p:nvPr/>
        </p:nvSpPr>
        <p:spPr>
          <a:xfrm>
            <a:off x="403283" y="2535380"/>
            <a:ext cx="8153400" cy="4031873"/>
          </a:xfrm>
          <a:prstGeom prst="rect">
            <a:avLst/>
          </a:prstGeom>
          <a:noFill/>
        </p:spPr>
        <p:txBody>
          <a:bodyPr wrap="square" rtlCol="0">
            <a:spAutoFit/>
          </a:bodyPr>
          <a:lstStyle/>
          <a:p>
            <a:pPr algn="ctr"/>
            <a:r>
              <a:rPr lang="en-US" b="1" dirty="0"/>
              <a:t>ND DVR Agency Changes Related to Business Services</a:t>
            </a:r>
          </a:p>
          <a:p>
            <a:pPr algn="ctr"/>
            <a:endParaRPr lang="en-US" sz="1000" b="1" dirty="0"/>
          </a:p>
          <a:p>
            <a:pPr marL="285750" indent="-285750">
              <a:buFont typeface="Wingdings" panose="05000000000000000000" pitchFamily="2" charset="2"/>
              <a:buChar char="q"/>
            </a:pPr>
            <a:r>
              <a:rPr lang="en-US" dirty="0"/>
              <a:t>Developed Business Engagement Best Practice guidelines</a:t>
            </a:r>
          </a:p>
          <a:p>
            <a:pPr marL="285750" indent="-285750">
              <a:buFont typeface="Wingdings" panose="05000000000000000000" pitchFamily="2" charset="2"/>
              <a:buChar char="q"/>
            </a:pPr>
            <a:endParaRPr lang="en-US" sz="1200" dirty="0"/>
          </a:p>
          <a:p>
            <a:pPr marL="285750" indent="-285750">
              <a:buFont typeface="Wingdings" panose="05000000000000000000" pitchFamily="2" charset="2"/>
              <a:buChar char="q"/>
            </a:pPr>
            <a:r>
              <a:rPr lang="en-US" dirty="0"/>
              <a:t>Trained all staff on Best Practices at DVR annual training. Topics included:</a:t>
            </a:r>
          </a:p>
          <a:p>
            <a:pPr marL="640080" indent="-342900">
              <a:buFont typeface="Wingdings" panose="05000000000000000000" pitchFamily="2" charset="2"/>
              <a:buChar char="ü"/>
            </a:pPr>
            <a:r>
              <a:rPr lang="en-US" dirty="0"/>
              <a:t>What is business engagement </a:t>
            </a:r>
          </a:p>
          <a:p>
            <a:pPr marL="640080" indent="-342900">
              <a:buFont typeface="Wingdings" panose="05000000000000000000" pitchFamily="2" charset="2"/>
              <a:buChar char="ü"/>
            </a:pPr>
            <a:r>
              <a:rPr lang="en-US" dirty="0"/>
              <a:t>What are the objectives of business engagement</a:t>
            </a:r>
          </a:p>
          <a:p>
            <a:pPr marL="640080" indent="-342900">
              <a:buFont typeface="Wingdings" panose="05000000000000000000" pitchFamily="2" charset="2"/>
              <a:buChar char="ü"/>
            </a:pPr>
            <a:r>
              <a:rPr lang="en-US" dirty="0"/>
              <a:t>How do we achieve these objectives </a:t>
            </a:r>
          </a:p>
          <a:p>
            <a:pPr marL="640080" indent="-342900">
              <a:buFont typeface="Wingdings" panose="05000000000000000000" pitchFamily="2" charset="2"/>
              <a:buChar char="ü"/>
            </a:pPr>
            <a:r>
              <a:rPr lang="en-US" dirty="0"/>
              <a:t>Guidelines for VR staff who engage in employer contacts</a:t>
            </a:r>
          </a:p>
          <a:p>
            <a:pPr marL="640080" indent="-342900">
              <a:buFont typeface="Wingdings" panose="05000000000000000000" pitchFamily="2" charset="2"/>
              <a:buChar char="ü"/>
            </a:pPr>
            <a:r>
              <a:rPr lang="en-US" dirty="0"/>
              <a:t>Initial employer contact sample script</a:t>
            </a:r>
          </a:p>
          <a:p>
            <a:pPr marL="640080" indent="-342900">
              <a:buFont typeface="Wingdings" panose="05000000000000000000" pitchFamily="2" charset="2"/>
              <a:buChar char="ü"/>
            </a:pPr>
            <a:r>
              <a:rPr lang="en-US" dirty="0"/>
              <a:t>Identified points to cover during initial business contact </a:t>
            </a:r>
          </a:p>
          <a:p>
            <a:pPr marL="297180"/>
            <a:r>
              <a:rPr lang="en-US" dirty="0"/>
              <a:t>   </a:t>
            </a:r>
            <a:endParaRPr lang="en-US" sz="1200" dirty="0"/>
          </a:p>
          <a:p>
            <a:pPr marL="342900" indent="-342900">
              <a:buFont typeface="Wingdings" panose="05000000000000000000" pitchFamily="2" charset="2"/>
              <a:buChar char="q"/>
            </a:pPr>
            <a:r>
              <a:rPr lang="en-US" dirty="0"/>
              <a:t>Set VRC employer contact and presentation goals</a:t>
            </a:r>
          </a:p>
          <a:p>
            <a:pPr marL="640080" indent="-342900">
              <a:buFont typeface="Wingdings" panose="05000000000000000000" pitchFamily="2" charset="2"/>
              <a:buChar char="ü"/>
            </a:pPr>
            <a:r>
              <a:rPr lang="en-US" dirty="0"/>
              <a:t>As of October 2016 VRC’s are responsible for making 40 employer contacts and 5 presentations per year</a:t>
            </a:r>
          </a:p>
        </p:txBody>
      </p:sp>
    </p:spTree>
    <p:extLst>
      <p:ext uri="{BB962C8B-B14F-4D97-AF65-F5344CB8AC3E}">
        <p14:creationId xmlns:p14="http://schemas.microsoft.com/office/powerpoint/2010/main" val="3070681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810" y="228600"/>
            <a:ext cx="8382000" cy="1151930"/>
          </a:xfrm>
          <a:prstGeom prst="rect">
            <a:avLst/>
          </a:prstGeom>
        </p:spPr>
        <p:txBody>
          <a:bodyPr wrap="square">
            <a:prstTxWarp prst="textPlain">
              <a:avLst/>
            </a:prstTxWarp>
            <a:spAutoFit/>
          </a:bodyPr>
          <a:lstStyle/>
          <a:p>
            <a:pPr lvl="0" algn="ctr"/>
            <a:r>
              <a:rPr lang="en-US" sz="5400" b="1" dirty="0">
                <a:ln>
                  <a:solidFill>
                    <a:srgbClr val="FFC000"/>
                  </a:solidFill>
                </a:ln>
                <a:solidFill>
                  <a:srgbClr val="FFC000"/>
                </a:solidFill>
                <a:effectLst>
                  <a:outerShdw blurRad="50800" dist="38100" dir="18900000" algn="bl" rotWithShape="0">
                    <a:prstClr val="black">
                      <a:alpha val="40000"/>
                    </a:prstClr>
                  </a:outerShdw>
                </a:effectLst>
              </a:rPr>
              <a:t>North Dakota Division of Vocational Rehabilitation</a:t>
            </a:r>
            <a:endParaRPr lang="en-US" sz="5400" b="1" dirty="0">
              <a:ln/>
              <a:solidFill>
                <a:srgbClr val="F5C040">
                  <a:tint val="50000"/>
                  <a:satMod val="180000"/>
                </a:srgbClr>
              </a:solidFill>
              <a:effectLst>
                <a:outerShdw blurRad="50800" dist="38100" dir="18900000" algn="bl" rotWithShape="0">
                  <a:prstClr val="black">
                    <a:alpha val="40000"/>
                  </a:prstClr>
                </a:outerShdw>
              </a:effectLst>
            </a:endParaRPr>
          </a:p>
        </p:txBody>
      </p:sp>
      <p:sp>
        <p:nvSpPr>
          <p:cNvPr id="7" name="TextBox 6"/>
          <p:cNvSpPr txBox="1"/>
          <p:nvPr/>
        </p:nvSpPr>
        <p:spPr>
          <a:xfrm>
            <a:off x="2362200" y="1438394"/>
            <a:ext cx="4648200" cy="369332"/>
          </a:xfrm>
          <a:prstGeom prst="rect">
            <a:avLst/>
          </a:prstGeom>
          <a:noFill/>
        </p:spPr>
        <p:txBody>
          <a:bodyPr wrap="square" rtlCol="0">
            <a:spAutoFit/>
          </a:bodyPr>
          <a:lstStyle/>
          <a:p>
            <a:r>
              <a:rPr lang="en-US" dirty="0">
                <a:effectLst>
                  <a:outerShdw blurRad="50800" dist="38100" dir="18900000" algn="bl" rotWithShape="0">
                    <a:prstClr val="black">
                      <a:alpha val="40000"/>
                    </a:prstClr>
                  </a:outerShdw>
                </a:effectLst>
              </a:rPr>
              <a:t>The Leader in Disability – Related Solutions </a:t>
            </a:r>
          </a:p>
        </p:txBody>
      </p:sp>
      <p:sp>
        <p:nvSpPr>
          <p:cNvPr id="2" name="TextBox 1"/>
          <p:cNvSpPr txBox="1"/>
          <p:nvPr/>
        </p:nvSpPr>
        <p:spPr>
          <a:xfrm>
            <a:off x="457200" y="2667000"/>
            <a:ext cx="8229600" cy="646331"/>
          </a:xfrm>
          <a:prstGeom prst="rect">
            <a:avLst/>
          </a:prstGeom>
          <a:noFill/>
        </p:spPr>
        <p:txBody>
          <a:bodyPr wrap="square" rtlCol="0">
            <a:spAutoFit/>
          </a:bodyPr>
          <a:lstStyle/>
          <a:p>
            <a:endParaRPr lang="en-US" dirty="0"/>
          </a:p>
          <a:p>
            <a:endParaRPr lang="en-US" dirty="0"/>
          </a:p>
        </p:txBody>
      </p:sp>
      <p:sp>
        <p:nvSpPr>
          <p:cNvPr id="3" name="TextBox 2"/>
          <p:cNvSpPr txBox="1"/>
          <p:nvPr/>
        </p:nvSpPr>
        <p:spPr>
          <a:xfrm>
            <a:off x="533400" y="2514600"/>
            <a:ext cx="8153400" cy="3970318"/>
          </a:xfrm>
          <a:prstGeom prst="rect">
            <a:avLst/>
          </a:prstGeom>
          <a:noFill/>
        </p:spPr>
        <p:txBody>
          <a:bodyPr wrap="square" rtlCol="0">
            <a:spAutoFit/>
          </a:bodyPr>
          <a:lstStyle/>
          <a:p>
            <a:pPr algn="ctr"/>
            <a:r>
              <a:rPr lang="en-US" b="1" dirty="0"/>
              <a:t>ND DVR Agency Changes Related to Business Services </a:t>
            </a:r>
          </a:p>
          <a:p>
            <a:pPr algn="ctr"/>
            <a:endParaRPr lang="en-US" b="1" dirty="0"/>
          </a:p>
          <a:p>
            <a:pPr marL="285750" indent="-285750">
              <a:buFont typeface="Wingdings" panose="05000000000000000000" pitchFamily="2" charset="2"/>
              <a:buChar char="q"/>
            </a:pPr>
            <a:r>
              <a:rPr lang="en-US" dirty="0"/>
              <a:t>Rapid </a:t>
            </a:r>
            <a:r>
              <a:rPr lang="en-US" u="sng" dirty="0"/>
              <a:t>Retention</a:t>
            </a:r>
            <a:r>
              <a:rPr lang="en-US" dirty="0"/>
              <a:t> written into Best Practice guidelines.   </a:t>
            </a:r>
          </a:p>
          <a:p>
            <a:endParaRPr lang="en-US" dirty="0"/>
          </a:p>
          <a:p>
            <a:r>
              <a:rPr lang="en-US" dirty="0"/>
              <a:t>     Every business or organization in the state of ND has at least one individual    </a:t>
            </a:r>
          </a:p>
          <a:p>
            <a:r>
              <a:rPr lang="en-US" dirty="0"/>
              <a:t>     who is an integral part of their success. Two key questions that challenge  </a:t>
            </a:r>
          </a:p>
          <a:p>
            <a:r>
              <a:rPr lang="en-US" dirty="0"/>
              <a:t>     owners and employers are:</a:t>
            </a:r>
          </a:p>
          <a:p>
            <a:pPr marL="640080" indent="-342900">
              <a:buFont typeface="Wingdings" panose="05000000000000000000" pitchFamily="2" charset="2"/>
              <a:buChar char="ü"/>
            </a:pPr>
            <a:r>
              <a:rPr lang="en-US" dirty="0"/>
              <a:t>What happens if that individual incurs a disability?</a:t>
            </a:r>
          </a:p>
          <a:p>
            <a:pPr marL="640080" indent="-342900">
              <a:buFont typeface="Wingdings" panose="05000000000000000000" pitchFamily="2" charset="2"/>
              <a:buChar char="ü"/>
            </a:pPr>
            <a:r>
              <a:rPr lang="en-US" dirty="0"/>
              <a:t>Who can assist them with keeping the individual on the job?</a:t>
            </a:r>
          </a:p>
          <a:p>
            <a:pPr marL="297180"/>
            <a:endParaRPr lang="en-US" dirty="0"/>
          </a:p>
          <a:p>
            <a:pPr marL="297180"/>
            <a:r>
              <a:rPr lang="en-US" dirty="0"/>
              <a:t>Employer is made aware DVR can assist in minimizing costs by helping to find solutions to issues involving employees whose job performance is impacted by a permanent injury, illness or impairment</a:t>
            </a:r>
          </a:p>
          <a:p>
            <a:endParaRPr lang="en-US" dirty="0"/>
          </a:p>
        </p:txBody>
      </p:sp>
    </p:spTree>
    <p:extLst>
      <p:ext uri="{BB962C8B-B14F-4D97-AF65-F5344CB8AC3E}">
        <p14:creationId xmlns:p14="http://schemas.microsoft.com/office/powerpoint/2010/main" val="400020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810" y="228600"/>
            <a:ext cx="8382000" cy="1151930"/>
          </a:xfrm>
          <a:prstGeom prst="rect">
            <a:avLst/>
          </a:prstGeom>
        </p:spPr>
        <p:txBody>
          <a:bodyPr wrap="square">
            <a:prstTxWarp prst="textPlain">
              <a:avLst/>
            </a:prstTxWarp>
            <a:spAutoFit/>
          </a:bodyPr>
          <a:lstStyle/>
          <a:p>
            <a:pPr lvl="0" algn="ctr"/>
            <a:r>
              <a:rPr lang="en-US" sz="5400" b="1" dirty="0">
                <a:ln>
                  <a:solidFill>
                    <a:srgbClr val="FFC000"/>
                  </a:solidFill>
                </a:ln>
                <a:solidFill>
                  <a:srgbClr val="FFC000"/>
                </a:solidFill>
                <a:effectLst>
                  <a:outerShdw blurRad="50800" dist="38100" dir="18900000" algn="bl" rotWithShape="0">
                    <a:prstClr val="black">
                      <a:alpha val="40000"/>
                    </a:prstClr>
                  </a:outerShdw>
                </a:effectLst>
              </a:rPr>
              <a:t>North Dakota Division of Vocational Rehabilitation</a:t>
            </a:r>
            <a:endParaRPr lang="en-US" sz="5400" b="1" dirty="0">
              <a:ln/>
              <a:solidFill>
                <a:srgbClr val="F5C040">
                  <a:tint val="50000"/>
                  <a:satMod val="180000"/>
                </a:srgbClr>
              </a:solidFill>
              <a:effectLst>
                <a:outerShdw blurRad="50800" dist="38100" dir="18900000" algn="bl" rotWithShape="0">
                  <a:prstClr val="black">
                    <a:alpha val="40000"/>
                  </a:prstClr>
                </a:outerShdw>
              </a:effectLst>
            </a:endParaRPr>
          </a:p>
        </p:txBody>
      </p:sp>
      <p:sp>
        <p:nvSpPr>
          <p:cNvPr id="7" name="TextBox 6"/>
          <p:cNvSpPr txBox="1"/>
          <p:nvPr/>
        </p:nvSpPr>
        <p:spPr>
          <a:xfrm>
            <a:off x="2362200" y="1438394"/>
            <a:ext cx="4648200" cy="369332"/>
          </a:xfrm>
          <a:prstGeom prst="rect">
            <a:avLst/>
          </a:prstGeom>
          <a:noFill/>
        </p:spPr>
        <p:txBody>
          <a:bodyPr wrap="square" rtlCol="0">
            <a:spAutoFit/>
          </a:bodyPr>
          <a:lstStyle/>
          <a:p>
            <a:r>
              <a:rPr lang="en-US" dirty="0">
                <a:effectLst>
                  <a:outerShdw blurRad="50800" dist="38100" dir="18900000" algn="bl" rotWithShape="0">
                    <a:prstClr val="black">
                      <a:alpha val="40000"/>
                    </a:prstClr>
                  </a:outerShdw>
                </a:effectLst>
              </a:rPr>
              <a:t>The Leader in Disability – Related Solutions </a:t>
            </a:r>
          </a:p>
        </p:txBody>
      </p:sp>
      <p:sp>
        <p:nvSpPr>
          <p:cNvPr id="2" name="TextBox 1"/>
          <p:cNvSpPr txBox="1"/>
          <p:nvPr/>
        </p:nvSpPr>
        <p:spPr>
          <a:xfrm>
            <a:off x="534901" y="2590800"/>
            <a:ext cx="8229600" cy="3139321"/>
          </a:xfrm>
          <a:prstGeom prst="rect">
            <a:avLst/>
          </a:prstGeom>
          <a:noFill/>
        </p:spPr>
        <p:txBody>
          <a:bodyPr wrap="square" rtlCol="0">
            <a:spAutoFit/>
          </a:bodyPr>
          <a:lstStyle/>
          <a:p>
            <a:pPr algn="ctr"/>
            <a:r>
              <a:rPr lang="en-US" b="1" dirty="0"/>
              <a:t>ND DVR Agency Changes Related to Business Services  </a:t>
            </a:r>
          </a:p>
          <a:p>
            <a:pPr algn="ctr"/>
            <a:endParaRPr lang="en-US" b="1" dirty="0"/>
          </a:p>
          <a:p>
            <a:pPr marL="285750" indent="-285750">
              <a:buFont typeface="Wingdings" panose="05000000000000000000" pitchFamily="2" charset="2"/>
              <a:buChar char="q"/>
            </a:pPr>
            <a:r>
              <a:rPr lang="en-US" dirty="0"/>
              <a:t>Rapid </a:t>
            </a:r>
            <a:r>
              <a:rPr lang="en-US" u="sng" dirty="0"/>
              <a:t>Response</a:t>
            </a:r>
            <a:r>
              <a:rPr lang="en-US" dirty="0"/>
              <a:t> was written into Best Practice guidelines</a:t>
            </a:r>
          </a:p>
          <a:p>
            <a:r>
              <a:rPr lang="en-US" dirty="0"/>
              <a:t>     ND DVR along with Job Service of ND (JSND) assist employees of </a:t>
            </a:r>
          </a:p>
          <a:p>
            <a:r>
              <a:rPr lang="en-US" dirty="0"/>
              <a:t>     businesses that are closing their doors, going out of business or have </a:t>
            </a:r>
          </a:p>
          <a:p>
            <a:r>
              <a:rPr lang="en-US" dirty="0"/>
              <a:t>     closed due to an act of nature</a:t>
            </a:r>
          </a:p>
          <a:p>
            <a:pPr marL="640080" indent="-342900">
              <a:buFont typeface="Wingdings" panose="05000000000000000000" pitchFamily="2" charset="2"/>
              <a:buChar char="ü"/>
            </a:pPr>
            <a:r>
              <a:rPr lang="en-US" dirty="0"/>
              <a:t>JSND presents information to employees on employment services and unemployment benefits.</a:t>
            </a:r>
          </a:p>
          <a:p>
            <a:pPr marL="640080" indent="-342900">
              <a:buFont typeface="Wingdings" panose="05000000000000000000" pitchFamily="2" charset="2"/>
              <a:buChar char="ü"/>
            </a:pPr>
            <a:r>
              <a:rPr lang="en-US" dirty="0"/>
              <a:t>ND DVR presents information on Vocational Rehabilitation services to qualifying individuals who struggle gaining or maintaining employment  </a:t>
            </a:r>
          </a:p>
          <a:p>
            <a:pPr marL="640080" indent="-342900">
              <a:buFont typeface="+mj-lt"/>
              <a:buAutoNum type="alphaLcParenR"/>
            </a:pPr>
            <a:endParaRPr lang="en-US" dirty="0"/>
          </a:p>
        </p:txBody>
      </p:sp>
    </p:spTree>
    <p:extLst>
      <p:ext uri="{BB962C8B-B14F-4D97-AF65-F5344CB8AC3E}">
        <p14:creationId xmlns:p14="http://schemas.microsoft.com/office/powerpoint/2010/main" val="1707207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810" y="228600"/>
            <a:ext cx="8382000" cy="1151930"/>
          </a:xfrm>
          <a:prstGeom prst="rect">
            <a:avLst/>
          </a:prstGeom>
        </p:spPr>
        <p:txBody>
          <a:bodyPr wrap="square">
            <a:prstTxWarp prst="textPlain">
              <a:avLst/>
            </a:prstTxWarp>
            <a:spAutoFit/>
          </a:bodyPr>
          <a:lstStyle/>
          <a:p>
            <a:pPr lvl="0" algn="ctr"/>
            <a:r>
              <a:rPr lang="en-US" sz="5400" b="1" dirty="0">
                <a:ln>
                  <a:solidFill>
                    <a:srgbClr val="FFC000"/>
                  </a:solidFill>
                </a:ln>
                <a:solidFill>
                  <a:srgbClr val="FFC000"/>
                </a:solidFill>
                <a:effectLst>
                  <a:outerShdw blurRad="50800" dist="38100" dir="18900000" algn="bl" rotWithShape="0">
                    <a:prstClr val="black">
                      <a:alpha val="40000"/>
                    </a:prstClr>
                  </a:outerShdw>
                </a:effectLst>
              </a:rPr>
              <a:t>North Dakota Division of Vocational Rehabilitation</a:t>
            </a:r>
            <a:endParaRPr lang="en-US" sz="5400" b="1" dirty="0">
              <a:ln/>
              <a:solidFill>
                <a:srgbClr val="F5C040">
                  <a:tint val="50000"/>
                  <a:satMod val="180000"/>
                </a:srgbClr>
              </a:solidFill>
              <a:effectLst>
                <a:outerShdw blurRad="50800" dist="38100" dir="18900000" algn="bl" rotWithShape="0">
                  <a:prstClr val="black">
                    <a:alpha val="40000"/>
                  </a:prstClr>
                </a:outerShdw>
              </a:effectLst>
            </a:endParaRPr>
          </a:p>
        </p:txBody>
      </p:sp>
      <p:sp>
        <p:nvSpPr>
          <p:cNvPr id="7" name="TextBox 6"/>
          <p:cNvSpPr txBox="1"/>
          <p:nvPr/>
        </p:nvSpPr>
        <p:spPr>
          <a:xfrm>
            <a:off x="2362200" y="1438394"/>
            <a:ext cx="4648200" cy="369332"/>
          </a:xfrm>
          <a:prstGeom prst="rect">
            <a:avLst/>
          </a:prstGeom>
          <a:noFill/>
        </p:spPr>
        <p:txBody>
          <a:bodyPr wrap="square" rtlCol="0">
            <a:spAutoFit/>
          </a:bodyPr>
          <a:lstStyle/>
          <a:p>
            <a:r>
              <a:rPr lang="en-US" dirty="0">
                <a:effectLst>
                  <a:outerShdw blurRad="50800" dist="38100" dir="18900000" algn="bl" rotWithShape="0">
                    <a:prstClr val="black">
                      <a:alpha val="40000"/>
                    </a:prstClr>
                  </a:outerShdw>
                </a:effectLst>
              </a:rPr>
              <a:t>The Leader in Disability – Related Solutions </a:t>
            </a:r>
          </a:p>
        </p:txBody>
      </p:sp>
      <p:sp>
        <p:nvSpPr>
          <p:cNvPr id="2" name="TextBox 1"/>
          <p:cNvSpPr txBox="1"/>
          <p:nvPr/>
        </p:nvSpPr>
        <p:spPr>
          <a:xfrm>
            <a:off x="457200" y="2667000"/>
            <a:ext cx="8229600" cy="646331"/>
          </a:xfrm>
          <a:prstGeom prst="rect">
            <a:avLst/>
          </a:prstGeom>
          <a:noFill/>
        </p:spPr>
        <p:txBody>
          <a:bodyPr wrap="square" rtlCol="0">
            <a:spAutoFit/>
          </a:bodyPr>
          <a:lstStyle/>
          <a:p>
            <a:endParaRPr lang="en-US" dirty="0"/>
          </a:p>
          <a:p>
            <a:endParaRPr lang="en-US" dirty="0"/>
          </a:p>
        </p:txBody>
      </p:sp>
      <p:sp>
        <p:nvSpPr>
          <p:cNvPr id="3" name="TextBox 2"/>
          <p:cNvSpPr txBox="1"/>
          <p:nvPr/>
        </p:nvSpPr>
        <p:spPr>
          <a:xfrm>
            <a:off x="533400" y="2514600"/>
            <a:ext cx="8153400" cy="3970318"/>
          </a:xfrm>
          <a:prstGeom prst="rect">
            <a:avLst/>
          </a:prstGeom>
          <a:noFill/>
        </p:spPr>
        <p:txBody>
          <a:bodyPr wrap="square" rtlCol="0">
            <a:spAutoFit/>
          </a:bodyPr>
          <a:lstStyle/>
          <a:p>
            <a:pPr algn="ctr"/>
            <a:r>
              <a:rPr lang="en-US" b="1" dirty="0"/>
              <a:t>ND DVR Agency Changes Related to Business Services </a:t>
            </a:r>
          </a:p>
          <a:p>
            <a:endParaRPr lang="en-US" dirty="0"/>
          </a:p>
          <a:p>
            <a:pPr marL="285750" indent="-285750">
              <a:buFont typeface="Wingdings" panose="05000000000000000000" pitchFamily="2" charset="2"/>
              <a:buChar char="q"/>
            </a:pPr>
            <a:r>
              <a:rPr lang="en-US" dirty="0"/>
              <a:t>Twice monthly business service meetings are held in all 8 VR offices.</a:t>
            </a:r>
          </a:p>
          <a:p>
            <a:pPr marL="640080" indent="-342900">
              <a:buFont typeface="Wingdings" panose="05000000000000000000" pitchFamily="2" charset="2"/>
              <a:buChar char="ü"/>
            </a:pPr>
            <a:r>
              <a:rPr lang="en-US" dirty="0"/>
              <a:t>Discussion includes recent job postings from print media, email posts, </a:t>
            </a:r>
          </a:p>
          <a:p>
            <a:r>
              <a:rPr lang="en-US" dirty="0"/>
              <a:t>          JSND, Indeed, LinkedIn, Facebook and VR staff</a:t>
            </a:r>
          </a:p>
          <a:p>
            <a:pPr marL="640080" indent="-285750">
              <a:buFont typeface="Wingdings" panose="05000000000000000000" pitchFamily="2" charset="2"/>
              <a:buChar char="ü"/>
            </a:pPr>
            <a:r>
              <a:rPr lang="en-US" dirty="0"/>
              <a:t>New business coming to the community</a:t>
            </a:r>
          </a:p>
          <a:p>
            <a:pPr marL="640080" indent="-285750">
              <a:buFont typeface="Wingdings" panose="05000000000000000000" pitchFamily="2" charset="2"/>
              <a:buChar char="ü"/>
            </a:pPr>
            <a:r>
              <a:rPr lang="en-US" dirty="0"/>
              <a:t>Current or future business closures/lay offs</a:t>
            </a:r>
          </a:p>
          <a:p>
            <a:pPr marL="640080" indent="-285750">
              <a:buFont typeface="Wingdings" panose="05000000000000000000" pitchFamily="2" charset="2"/>
              <a:buChar char="ü"/>
            </a:pPr>
            <a:r>
              <a:rPr lang="en-US" dirty="0"/>
              <a:t>Discuss upcoming job/career fairs</a:t>
            </a:r>
          </a:p>
          <a:p>
            <a:pPr marL="640080" indent="-285750">
              <a:buFont typeface="Wingdings" panose="05000000000000000000" pitchFamily="2" charset="2"/>
              <a:buChar char="ü"/>
            </a:pPr>
            <a:r>
              <a:rPr lang="en-US" dirty="0"/>
              <a:t>Invite employers to speak about their business and staffing needs </a:t>
            </a:r>
          </a:p>
          <a:p>
            <a:pPr marL="640080" indent="-285750">
              <a:buFont typeface="Wingdings" panose="05000000000000000000" pitchFamily="2" charset="2"/>
              <a:buChar char="ü"/>
            </a:pPr>
            <a:r>
              <a:rPr lang="en-US" dirty="0"/>
              <a:t>Invite a partner agency to introduce new staff and discuss their program and/or program changes with VR staff </a:t>
            </a:r>
          </a:p>
          <a:p>
            <a:pPr marL="640080" indent="-285750">
              <a:buFont typeface="Wingdings" panose="05000000000000000000" pitchFamily="2" charset="2"/>
              <a:buChar char="ü"/>
            </a:pPr>
            <a:r>
              <a:rPr lang="en-US" dirty="0"/>
              <a:t>VRC’s, Business Specialist, Rehab Tech and Vision Specialist review </a:t>
            </a:r>
          </a:p>
          <a:p>
            <a:pPr marL="640080"/>
            <a:r>
              <a:rPr lang="en-US" dirty="0"/>
              <a:t> difficult placements and potential accommodations to achieve success  </a:t>
            </a:r>
          </a:p>
          <a:p>
            <a:endParaRPr lang="en-US" dirty="0"/>
          </a:p>
        </p:txBody>
      </p:sp>
    </p:spTree>
    <p:extLst>
      <p:ext uri="{BB962C8B-B14F-4D97-AF65-F5344CB8AC3E}">
        <p14:creationId xmlns:p14="http://schemas.microsoft.com/office/powerpoint/2010/main" val="4187334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810" y="228600"/>
            <a:ext cx="8382000" cy="1151930"/>
          </a:xfrm>
          <a:prstGeom prst="rect">
            <a:avLst/>
          </a:prstGeom>
        </p:spPr>
        <p:txBody>
          <a:bodyPr wrap="square">
            <a:prstTxWarp prst="textPlain">
              <a:avLst/>
            </a:prstTxWarp>
            <a:spAutoFit/>
          </a:bodyPr>
          <a:lstStyle/>
          <a:p>
            <a:pPr lvl="0" algn="ctr"/>
            <a:r>
              <a:rPr lang="en-US" sz="5400" b="1" dirty="0">
                <a:ln>
                  <a:solidFill>
                    <a:srgbClr val="FFC000"/>
                  </a:solidFill>
                </a:ln>
                <a:solidFill>
                  <a:srgbClr val="FFC000"/>
                </a:solidFill>
                <a:effectLst>
                  <a:outerShdw blurRad="50800" dist="38100" dir="18900000" algn="bl" rotWithShape="0">
                    <a:prstClr val="black">
                      <a:alpha val="40000"/>
                    </a:prstClr>
                  </a:outerShdw>
                </a:effectLst>
              </a:rPr>
              <a:t>North Dakota Division of Vocational Rehabilitation</a:t>
            </a:r>
            <a:endParaRPr lang="en-US" sz="5400" b="1" dirty="0">
              <a:ln/>
              <a:solidFill>
                <a:srgbClr val="F5C040">
                  <a:tint val="50000"/>
                  <a:satMod val="180000"/>
                </a:srgbClr>
              </a:solidFill>
              <a:effectLst>
                <a:outerShdw blurRad="50800" dist="38100" dir="18900000" algn="bl" rotWithShape="0">
                  <a:prstClr val="black">
                    <a:alpha val="40000"/>
                  </a:prstClr>
                </a:outerShdw>
              </a:effectLst>
            </a:endParaRPr>
          </a:p>
        </p:txBody>
      </p:sp>
      <p:sp>
        <p:nvSpPr>
          <p:cNvPr id="7" name="TextBox 6"/>
          <p:cNvSpPr txBox="1"/>
          <p:nvPr/>
        </p:nvSpPr>
        <p:spPr>
          <a:xfrm>
            <a:off x="2362200" y="1438394"/>
            <a:ext cx="4648200" cy="369332"/>
          </a:xfrm>
          <a:prstGeom prst="rect">
            <a:avLst/>
          </a:prstGeom>
          <a:noFill/>
        </p:spPr>
        <p:txBody>
          <a:bodyPr wrap="square" rtlCol="0">
            <a:spAutoFit/>
          </a:bodyPr>
          <a:lstStyle/>
          <a:p>
            <a:r>
              <a:rPr lang="en-US" dirty="0">
                <a:effectLst>
                  <a:outerShdw blurRad="50800" dist="38100" dir="18900000" algn="bl" rotWithShape="0">
                    <a:prstClr val="black">
                      <a:alpha val="40000"/>
                    </a:prstClr>
                  </a:outerShdw>
                </a:effectLst>
              </a:rPr>
              <a:t>The Leader in Disability – Related Solutions </a:t>
            </a:r>
          </a:p>
        </p:txBody>
      </p:sp>
      <p:sp>
        <p:nvSpPr>
          <p:cNvPr id="2" name="TextBox 1"/>
          <p:cNvSpPr txBox="1"/>
          <p:nvPr/>
        </p:nvSpPr>
        <p:spPr>
          <a:xfrm>
            <a:off x="457200" y="2667000"/>
            <a:ext cx="8229600" cy="646331"/>
          </a:xfrm>
          <a:prstGeom prst="rect">
            <a:avLst/>
          </a:prstGeom>
          <a:noFill/>
        </p:spPr>
        <p:txBody>
          <a:bodyPr wrap="square" rtlCol="0">
            <a:spAutoFit/>
          </a:bodyPr>
          <a:lstStyle/>
          <a:p>
            <a:endParaRPr lang="en-US" dirty="0"/>
          </a:p>
          <a:p>
            <a:endParaRPr lang="en-US" dirty="0"/>
          </a:p>
        </p:txBody>
      </p:sp>
      <p:sp>
        <p:nvSpPr>
          <p:cNvPr id="3" name="TextBox 2"/>
          <p:cNvSpPr txBox="1"/>
          <p:nvPr/>
        </p:nvSpPr>
        <p:spPr>
          <a:xfrm>
            <a:off x="461010" y="2620833"/>
            <a:ext cx="8229600" cy="3139321"/>
          </a:xfrm>
          <a:prstGeom prst="rect">
            <a:avLst/>
          </a:prstGeom>
          <a:noFill/>
        </p:spPr>
        <p:txBody>
          <a:bodyPr wrap="square" rtlCol="0">
            <a:spAutoFit/>
          </a:bodyPr>
          <a:lstStyle/>
          <a:p>
            <a:pPr algn="ctr"/>
            <a:r>
              <a:rPr lang="en-US" dirty="0"/>
              <a:t> </a:t>
            </a:r>
            <a:r>
              <a:rPr lang="en-US" b="1" dirty="0"/>
              <a:t>Business Services Data/Information Captured by ND DVR </a:t>
            </a:r>
          </a:p>
          <a:p>
            <a:pPr algn="ctr"/>
            <a:endParaRPr lang="en-US" b="1" dirty="0"/>
          </a:p>
          <a:p>
            <a:pPr marL="285750" indent="-285750">
              <a:buFont typeface="Wingdings" panose="05000000000000000000" pitchFamily="2" charset="2"/>
              <a:buChar char="q"/>
            </a:pPr>
            <a:r>
              <a:rPr lang="en-US" dirty="0"/>
              <a:t>Number of employer contacts and presentations by VRC’s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Number of employer contacts and presentations by Business Specialists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Number of employer contacts and presentations by Rehab Tech</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Number of </a:t>
            </a:r>
            <a:r>
              <a:rPr lang="en-US" u="sng" dirty="0"/>
              <a:t>employers</a:t>
            </a:r>
            <a:r>
              <a:rPr lang="en-US" dirty="0"/>
              <a:t> that contacted DVR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47217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810" y="228600"/>
            <a:ext cx="8382000" cy="1151930"/>
          </a:xfrm>
          <a:prstGeom prst="rect">
            <a:avLst/>
          </a:prstGeom>
        </p:spPr>
        <p:txBody>
          <a:bodyPr wrap="square">
            <a:prstTxWarp prst="textPlain">
              <a:avLst/>
            </a:prstTxWarp>
            <a:spAutoFit/>
          </a:bodyPr>
          <a:lstStyle/>
          <a:p>
            <a:pPr lvl="0" algn="ctr"/>
            <a:r>
              <a:rPr lang="en-US" sz="5400" b="1" dirty="0">
                <a:ln>
                  <a:solidFill>
                    <a:srgbClr val="FFC000"/>
                  </a:solidFill>
                </a:ln>
                <a:solidFill>
                  <a:srgbClr val="FFC000"/>
                </a:solidFill>
                <a:effectLst>
                  <a:outerShdw blurRad="50800" dist="38100" dir="18900000" algn="bl" rotWithShape="0">
                    <a:prstClr val="black">
                      <a:alpha val="40000"/>
                    </a:prstClr>
                  </a:outerShdw>
                </a:effectLst>
              </a:rPr>
              <a:t>North Dakota Division of Vocational Rehabilitation</a:t>
            </a:r>
            <a:endParaRPr lang="en-US" sz="5400" b="1" dirty="0">
              <a:ln/>
              <a:solidFill>
                <a:srgbClr val="F5C040">
                  <a:tint val="50000"/>
                  <a:satMod val="180000"/>
                </a:srgbClr>
              </a:solidFill>
              <a:effectLst>
                <a:outerShdw blurRad="50800" dist="38100" dir="18900000" algn="bl" rotWithShape="0">
                  <a:prstClr val="black">
                    <a:alpha val="40000"/>
                  </a:prstClr>
                </a:outerShdw>
              </a:effectLst>
            </a:endParaRPr>
          </a:p>
        </p:txBody>
      </p:sp>
      <p:sp>
        <p:nvSpPr>
          <p:cNvPr id="7" name="TextBox 6"/>
          <p:cNvSpPr txBox="1"/>
          <p:nvPr/>
        </p:nvSpPr>
        <p:spPr>
          <a:xfrm>
            <a:off x="2362200" y="1438394"/>
            <a:ext cx="4648200" cy="369332"/>
          </a:xfrm>
          <a:prstGeom prst="rect">
            <a:avLst/>
          </a:prstGeom>
          <a:noFill/>
        </p:spPr>
        <p:txBody>
          <a:bodyPr wrap="square" rtlCol="0">
            <a:spAutoFit/>
          </a:bodyPr>
          <a:lstStyle/>
          <a:p>
            <a:r>
              <a:rPr lang="en-US" dirty="0">
                <a:effectLst>
                  <a:outerShdw blurRad="50800" dist="38100" dir="18900000" algn="bl" rotWithShape="0">
                    <a:prstClr val="black">
                      <a:alpha val="40000"/>
                    </a:prstClr>
                  </a:outerShdw>
                </a:effectLst>
              </a:rPr>
              <a:t>The Leader in Disability – Related Solutions </a:t>
            </a:r>
          </a:p>
        </p:txBody>
      </p:sp>
      <p:sp>
        <p:nvSpPr>
          <p:cNvPr id="2" name="TextBox 1"/>
          <p:cNvSpPr txBox="1"/>
          <p:nvPr/>
        </p:nvSpPr>
        <p:spPr>
          <a:xfrm>
            <a:off x="457200" y="2667000"/>
            <a:ext cx="8229600" cy="646331"/>
          </a:xfrm>
          <a:prstGeom prst="rect">
            <a:avLst/>
          </a:prstGeom>
          <a:noFill/>
        </p:spPr>
        <p:txBody>
          <a:bodyPr wrap="square" rtlCol="0">
            <a:spAutoFit/>
          </a:bodyPr>
          <a:lstStyle/>
          <a:p>
            <a:endParaRPr lang="en-US" dirty="0"/>
          </a:p>
          <a:p>
            <a:endParaRPr lang="en-US" dirty="0"/>
          </a:p>
        </p:txBody>
      </p:sp>
      <p:graphicFrame>
        <p:nvGraphicFramePr>
          <p:cNvPr id="4" name="Chart 3"/>
          <p:cNvGraphicFramePr/>
          <p:nvPr>
            <p:extLst>
              <p:ext uri="{D42A27DB-BD31-4B8C-83A1-F6EECF244321}">
                <p14:modId xmlns:p14="http://schemas.microsoft.com/office/powerpoint/2010/main" val="639686061"/>
              </p:ext>
            </p:extLst>
          </p:nvPr>
        </p:nvGraphicFramePr>
        <p:xfrm>
          <a:off x="1524000" y="2133600"/>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77409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2487</TotalTime>
  <Words>1696</Words>
  <Application>Microsoft Macintosh PowerPoint</Application>
  <PresentationFormat>On-screen Show (4:3)</PresentationFormat>
  <Paragraphs>235</Paragraphs>
  <Slides>17</Slides>
  <Notes>17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Calibri</vt:lpstr>
      <vt:lpstr>Symbol</vt:lpstr>
      <vt:lpstr>Times New Roman</vt:lpstr>
      <vt:lpstr>Wingdings</vt:lpstr>
      <vt:lpstr>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NDDHS</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Vennes, Brenda L.</dc:creator>
  <cp:lastModifiedBy>DeBrittany Mitchell</cp:lastModifiedBy>
  <cp:revision>95</cp:revision>
  <cp:lastPrinted>2018-07-23T21:27:07Z</cp:lastPrinted>
  <dcterms:created xsi:type="dcterms:W3CDTF">2017-01-11T21:51:28Z</dcterms:created>
  <dcterms:modified xsi:type="dcterms:W3CDTF">2018-08-08T00:01:12Z</dcterms:modified>
</cp:coreProperties>
</file>