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7102475" cy="938847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D7"/>
    <a:srgbClr val="06A0FE"/>
    <a:srgbClr val="22AAFE"/>
    <a:srgbClr val="009739"/>
    <a:srgbClr val="E47CCB"/>
    <a:srgbClr val="D83FB3"/>
    <a:srgbClr val="FF5D5D"/>
    <a:srgbClr val="E03C32"/>
    <a:srgbClr val="7248BB"/>
    <a:srgbClr val="DF3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62D6331-C83F-4299-A063-B846D9EC380E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F7090C5-AD50-4346-8EED-690143C6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4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3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87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4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1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81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371600"/>
          </a:xfrm>
          <a:custGeom>
            <a:avLst/>
            <a:gdLst/>
            <a:ahLst/>
            <a:cxnLst/>
            <a:rect l="l" t="t" r="r" b="b"/>
            <a:pathLst>
              <a:path w="12192000" h="1371600">
                <a:moveTo>
                  <a:pt x="0" y="1371600"/>
                </a:moveTo>
                <a:lnTo>
                  <a:pt x="12192000" y="1371600"/>
                </a:lnTo>
                <a:lnTo>
                  <a:pt x="12192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545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37160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38E41"/>
          </a:solidFill>
        </p:spPr>
        <p:txBody>
          <a:bodyPr wrap="square" lIns="0" tIns="0" rIns="0" bIns="0" rtlCol="0"/>
          <a:lstStyle/>
          <a:p>
            <a:endParaRPr b="0" i="0" u="none"/>
          </a:p>
        </p:txBody>
      </p:sp>
      <p:sp>
        <p:nvSpPr>
          <p:cNvPr id="18" name="bk object 18"/>
          <p:cNvSpPr/>
          <p:nvPr/>
        </p:nvSpPr>
        <p:spPr>
          <a:xfrm>
            <a:off x="0" y="1443227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45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498" y="343535"/>
            <a:ext cx="1181500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1170" y="1923064"/>
            <a:ext cx="8949659" cy="392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346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37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0" i="0" u="none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520890"/>
          </a:xfrm>
          <a:prstGeom prst="rect">
            <a:avLst/>
          </a:prstGeom>
          <a:solidFill>
            <a:srgbClr val="0185D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862"/>
            <a:ext cx="9692619" cy="106076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Work-Based Learning Experiences: Evidence-based Practices for Post-School Success</a:t>
            </a:r>
            <a:br>
              <a:rPr lang="en-US" sz="32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rPr>
            </a:br>
            <a:endParaRPr lang="en-US" sz="32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3D2BD-CF6B-4FE1-B4E9-5B69D5B88993}"/>
              </a:ext>
            </a:extLst>
          </p:cNvPr>
          <p:cNvGrpSpPr/>
          <p:nvPr/>
        </p:nvGrpSpPr>
        <p:grpSpPr>
          <a:xfrm>
            <a:off x="189187" y="1586204"/>
            <a:ext cx="11581712" cy="5271796"/>
            <a:chOff x="189187" y="1527375"/>
            <a:chExt cx="11581712" cy="48633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009F253-A942-4E38-913E-658116E3C29E}"/>
                </a:ext>
              </a:extLst>
            </p:cNvPr>
            <p:cNvSpPr/>
            <p:nvPr/>
          </p:nvSpPr>
          <p:spPr>
            <a:xfrm>
              <a:off x="2789853" y="1548559"/>
              <a:ext cx="8981046" cy="1105039"/>
            </a:xfrm>
            <a:custGeom>
              <a:avLst/>
              <a:gdLst>
                <a:gd name="connsiteX0" fmla="*/ 156255 w 937514"/>
                <a:gd name="connsiteY0" fmla="*/ 0 h 9058631"/>
                <a:gd name="connsiteX1" fmla="*/ 781259 w 937514"/>
                <a:gd name="connsiteY1" fmla="*/ 0 h 9058631"/>
                <a:gd name="connsiteX2" fmla="*/ 937514 w 937514"/>
                <a:gd name="connsiteY2" fmla="*/ 156255 h 9058631"/>
                <a:gd name="connsiteX3" fmla="*/ 937514 w 937514"/>
                <a:gd name="connsiteY3" fmla="*/ 9058631 h 9058631"/>
                <a:gd name="connsiteX4" fmla="*/ 937514 w 937514"/>
                <a:gd name="connsiteY4" fmla="*/ 9058631 h 9058631"/>
                <a:gd name="connsiteX5" fmla="*/ 0 w 937514"/>
                <a:gd name="connsiteY5" fmla="*/ 9058631 h 9058631"/>
                <a:gd name="connsiteX6" fmla="*/ 0 w 937514"/>
                <a:gd name="connsiteY6" fmla="*/ 9058631 h 9058631"/>
                <a:gd name="connsiteX7" fmla="*/ 0 w 937514"/>
                <a:gd name="connsiteY7" fmla="*/ 156255 h 9058631"/>
                <a:gd name="connsiteX8" fmla="*/ 156255 w 937514"/>
                <a:gd name="connsiteY8" fmla="*/ 0 h 90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514" h="9058631">
                  <a:moveTo>
                    <a:pt x="937514" y="1509801"/>
                  </a:moveTo>
                  <a:lnTo>
                    <a:pt x="937514" y="7548830"/>
                  </a:lnTo>
                  <a:cubicBezTo>
                    <a:pt x="937514" y="8382665"/>
                    <a:pt x="930274" y="9058626"/>
                    <a:pt x="921342" y="9058626"/>
                  </a:cubicBezTo>
                  <a:lnTo>
                    <a:pt x="0" y="9058626"/>
                  </a:lnTo>
                  <a:lnTo>
                    <a:pt x="0" y="9058626"/>
                  </a:lnTo>
                  <a:lnTo>
                    <a:pt x="0" y="5"/>
                  </a:lnTo>
                  <a:lnTo>
                    <a:pt x="0" y="5"/>
                  </a:lnTo>
                  <a:lnTo>
                    <a:pt x="921342" y="5"/>
                  </a:lnTo>
                  <a:cubicBezTo>
                    <a:pt x="930274" y="5"/>
                    <a:pt x="937514" y="675966"/>
                    <a:pt x="937514" y="1509801"/>
                  </a:cubicBezTo>
                  <a:close/>
                </a:path>
              </a:pathLst>
            </a:custGeom>
            <a:solidFill>
              <a:srgbClr val="FF5D5D"/>
            </a:solidFill>
            <a:ln>
              <a:solidFill>
                <a:srgbClr val="DF3C3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7651" tIns="169591" rIns="293416" bIns="169592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300" kern="1200" dirty="0">
                  <a:solidFill>
                    <a:schemeClr val="tx1"/>
                  </a:solidFill>
                  <a:effectLst/>
                </a:rPr>
                <a:t>Operational Definition: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300" kern="1200" dirty="0">
                  <a:solidFill>
                    <a:schemeClr val="tx1"/>
                  </a:solidFill>
                  <a:effectLst/>
                </a:rPr>
                <a:t>Any activity that places the student in an authentic workplace, and could include: work sampling, job shadowing, internships, apprenticeships, and paid employment.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300" dirty="0">
                  <a:solidFill>
                    <a:schemeClr val="tx1"/>
                  </a:solidFill>
                  <a:effectLst/>
                </a:rPr>
                <a:t>Paid employment can include existing standard jobs in a company or organization or customized work assignments, negotiated with the employer, but these activities always feature competitive pay (e.g., minimum wage paid directly to the student by the employer). 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A35697E-F889-4FA2-8982-7E8DE5CE75F6}"/>
                </a:ext>
              </a:extLst>
            </p:cNvPr>
            <p:cNvSpPr/>
            <p:nvPr/>
          </p:nvSpPr>
          <p:spPr>
            <a:xfrm>
              <a:off x="189187" y="1527375"/>
              <a:ext cx="2523080" cy="1171892"/>
            </a:xfrm>
            <a:custGeom>
              <a:avLst/>
              <a:gdLst>
                <a:gd name="connsiteX0" fmla="*/ 0 w 2523080"/>
                <a:gd name="connsiteY0" fmla="*/ 195319 h 1171892"/>
                <a:gd name="connsiteX1" fmla="*/ 195319 w 2523080"/>
                <a:gd name="connsiteY1" fmla="*/ 0 h 1171892"/>
                <a:gd name="connsiteX2" fmla="*/ 2327761 w 2523080"/>
                <a:gd name="connsiteY2" fmla="*/ 0 h 1171892"/>
                <a:gd name="connsiteX3" fmla="*/ 2523080 w 2523080"/>
                <a:gd name="connsiteY3" fmla="*/ 195319 h 1171892"/>
                <a:gd name="connsiteX4" fmla="*/ 2523080 w 2523080"/>
                <a:gd name="connsiteY4" fmla="*/ 976573 h 1171892"/>
                <a:gd name="connsiteX5" fmla="*/ 2327761 w 2523080"/>
                <a:gd name="connsiteY5" fmla="*/ 1171892 h 1171892"/>
                <a:gd name="connsiteX6" fmla="*/ 195319 w 2523080"/>
                <a:gd name="connsiteY6" fmla="*/ 1171892 h 1171892"/>
                <a:gd name="connsiteX7" fmla="*/ 0 w 2523080"/>
                <a:gd name="connsiteY7" fmla="*/ 976573 h 1171892"/>
                <a:gd name="connsiteX8" fmla="*/ 0 w 2523080"/>
                <a:gd name="connsiteY8" fmla="*/ 195319 h 117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3080" h="1171892">
                  <a:moveTo>
                    <a:pt x="0" y="195319"/>
                  </a:moveTo>
                  <a:cubicBezTo>
                    <a:pt x="0" y="87447"/>
                    <a:pt x="87447" y="0"/>
                    <a:pt x="195319" y="0"/>
                  </a:cubicBezTo>
                  <a:lnTo>
                    <a:pt x="2327761" y="0"/>
                  </a:lnTo>
                  <a:cubicBezTo>
                    <a:pt x="2435633" y="0"/>
                    <a:pt x="2523080" y="87447"/>
                    <a:pt x="2523080" y="195319"/>
                  </a:cubicBezTo>
                  <a:lnTo>
                    <a:pt x="2523080" y="976573"/>
                  </a:lnTo>
                  <a:cubicBezTo>
                    <a:pt x="2523080" y="1084445"/>
                    <a:pt x="2435633" y="1171892"/>
                    <a:pt x="2327761" y="1171892"/>
                  </a:cubicBezTo>
                  <a:lnTo>
                    <a:pt x="195319" y="1171892"/>
                  </a:lnTo>
                  <a:cubicBezTo>
                    <a:pt x="87447" y="1171892"/>
                    <a:pt x="0" y="1084445"/>
                    <a:pt x="0" y="976573"/>
                  </a:cubicBezTo>
                  <a:lnTo>
                    <a:pt x="0" y="195319"/>
                  </a:lnTo>
                  <a:close/>
                </a:path>
              </a:pathLst>
            </a:custGeom>
            <a:solidFill>
              <a:srgbClr val="E03C32"/>
            </a:solidFill>
            <a:ln>
              <a:solidFill>
                <a:srgbClr val="E03C32"/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647" tIns="102927" rIns="148647" bIns="102927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Predictor:</a:t>
              </a:r>
            </a:p>
            <a:p>
              <a:pPr lvl="0" defTabSz="1066800">
                <a:spcBef>
                  <a:spcPct val="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Paid Employment/</a:t>
              </a:r>
            </a:p>
            <a:p>
              <a:pPr lvl="0" defTabSz="1066800">
                <a:spcBef>
                  <a:spcPct val="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Work Experience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4BB796-149B-4D18-B463-39A81DDD9AAF}"/>
                </a:ext>
              </a:extLst>
            </p:cNvPr>
            <p:cNvSpPr/>
            <p:nvPr/>
          </p:nvSpPr>
          <p:spPr>
            <a:xfrm>
              <a:off x="3286468" y="2757314"/>
              <a:ext cx="8484431" cy="1147580"/>
            </a:xfrm>
            <a:custGeom>
              <a:avLst/>
              <a:gdLst>
                <a:gd name="connsiteX0" fmla="*/ 175325 w 1051928"/>
                <a:gd name="connsiteY0" fmla="*/ 0 h 8557224"/>
                <a:gd name="connsiteX1" fmla="*/ 876603 w 1051928"/>
                <a:gd name="connsiteY1" fmla="*/ 0 h 8557224"/>
                <a:gd name="connsiteX2" fmla="*/ 1051928 w 1051928"/>
                <a:gd name="connsiteY2" fmla="*/ 175325 h 8557224"/>
                <a:gd name="connsiteX3" fmla="*/ 1051928 w 1051928"/>
                <a:gd name="connsiteY3" fmla="*/ 8557224 h 8557224"/>
                <a:gd name="connsiteX4" fmla="*/ 1051928 w 1051928"/>
                <a:gd name="connsiteY4" fmla="*/ 8557224 h 8557224"/>
                <a:gd name="connsiteX5" fmla="*/ 0 w 1051928"/>
                <a:gd name="connsiteY5" fmla="*/ 8557224 h 8557224"/>
                <a:gd name="connsiteX6" fmla="*/ 0 w 1051928"/>
                <a:gd name="connsiteY6" fmla="*/ 8557224 h 8557224"/>
                <a:gd name="connsiteX7" fmla="*/ 0 w 1051928"/>
                <a:gd name="connsiteY7" fmla="*/ 175325 h 8557224"/>
                <a:gd name="connsiteX8" fmla="*/ 175325 w 1051928"/>
                <a:gd name="connsiteY8" fmla="*/ 0 h 855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928" h="8557224">
                  <a:moveTo>
                    <a:pt x="1051928" y="1426234"/>
                  </a:moveTo>
                  <a:lnTo>
                    <a:pt x="1051928" y="7130990"/>
                  </a:lnTo>
                  <a:cubicBezTo>
                    <a:pt x="1051928" y="7918675"/>
                    <a:pt x="1042279" y="8557224"/>
                    <a:pt x="1030376" y="8557224"/>
                  </a:cubicBezTo>
                  <a:lnTo>
                    <a:pt x="0" y="8557224"/>
                  </a:lnTo>
                  <a:lnTo>
                    <a:pt x="0" y="85572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30376" y="0"/>
                  </a:lnTo>
                  <a:cubicBezTo>
                    <a:pt x="1042279" y="0"/>
                    <a:pt x="1051928" y="638549"/>
                    <a:pt x="1051928" y="1426234"/>
                  </a:cubicBezTo>
                  <a:close/>
                </a:path>
              </a:pathLst>
            </a:custGeom>
            <a:solidFill>
              <a:srgbClr val="F78E71"/>
            </a:solidFill>
            <a:ln>
              <a:solidFill>
                <a:srgbClr val="F5623A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47651" tIns="175175" rIns="299000" bIns="17517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Job shadowing, work study, apprenticeships, or internships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Instruction in soft skills, occupational-specific skills and obtaining and maintaining a job</a:t>
              </a:r>
              <a:endParaRPr lang="en-US" sz="1400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Transportation training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J</a:t>
              </a:r>
              <a:r>
                <a:rPr lang="en-US" sz="1400" kern="1200" dirty="0">
                  <a:solidFill>
                    <a:schemeClr val="tx1"/>
                  </a:solidFill>
                </a:rPr>
                <a:t>ob performance evaluations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Community-based employment options in integrated settings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A2D7C8-F107-4F82-9043-2ABF023C78CD}"/>
                </a:ext>
              </a:extLst>
            </p:cNvPr>
            <p:cNvSpPr/>
            <p:nvPr/>
          </p:nvSpPr>
          <p:spPr>
            <a:xfrm>
              <a:off x="189187" y="2757862"/>
              <a:ext cx="3031726" cy="1171892"/>
            </a:xfrm>
            <a:custGeom>
              <a:avLst/>
              <a:gdLst>
                <a:gd name="connsiteX0" fmla="*/ 0 w 3031726"/>
                <a:gd name="connsiteY0" fmla="*/ 195319 h 1171892"/>
                <a:gd name="connsiteX1" fmla="*/ 195319 w 3031726"/>
                <a:gd name="connsiteY1" fmla="*/ 0 h 1171892"/>
                <a:gd name="connsiteX2" fmla="*/ 2836407 w 3031726"/>
                <a:gd name="connsiteY2" fmla="*/ 0 h 1171892"/>
                <a:gd name="connsiteX3" fmla="*/ 3031726 w 3031726"/>
                <a:gd name="connsiteY3" fmla="*/ 195319 h 1171892"/>
                <a:gd name="connsiteX4" fmla="*/ 3031726 w 3031726"/>
                <a:gd name="connsiteY4" fmla="*/ 976573 h 1171892"/>
                <a:gd name="connsiteX5" fmla="*/ 2836407 w 3031726"/>
                <a:gd name="connsiteY5" fmla="*/ 1171892 h 1171892"/>
                <a:gd name="connsiteX6" fmla="*/ 195319 w 3031726"/>
                <a:gd name="connsiteY6" fmla="*/ 1171892 h 1171892"/>
                <a:gd name="connsiteX7" fmla="*/ 0 w 3031726"/>
                <a:gd name="connsiteY7" fmla="*/ 976573 h 1171892"/>
                <a:gd name="connsiteX8" fmla="*/ 0 w 3031726"/>
                <a:gd name="connsiteY8" fmla="*/ 195319 h 117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1726" h="1171892">
                  <a:moveTo>
                    <a:pt x="0" y="195319"/>
                  </a:moveTo>
                  <a:cubicBezTo>
                    <a:pt x="0" y="87447"/>
                    <a:pt x="87447" y="0"/>
                    <a:pt x="195319" y="0"/>
                  </a:cubicBezTo>
                  <a:lnTo>
                    <a:pt x="2836407" y="0"/>
                  </a:lnTo>
                  <a:cubicBezTo>
                    <a:pt x="2944279" y="0"/>
                    <a:pt x="3031726" y="87447"/>
                    <a:pt x="3031726" y="195319"/>
                  </a:cubicBezTo>
                  <a:lnTo>
                    <a:pt x="3031726" y="976573"/>
                  </a:lnTo>
                  <a:cubicBezTo>
                    <a:pt x="3031726" y="1084445"/>
                    <a:pt x="2944279" y="1171892"/>
                    <a:pt x="2836407" y="1171892"/>
                  </a:cubicBezTo>
                  <a:lnTo>
                    <a:pt x="195319" y="1171892"/>
                  </a:lnTo>
                  <a:cubicBezTo>
                    <a:pt x="87447" y="1171892"/>
                    <a:pt x="0" y="1084445"/>
                    <a:pt x="0" y="976573"/>
                  </a:cubicBezTo>
                  <a:lnTo>
                    <a:pt x="0" y="195319"/>
                  </a:lnTo>
                  <a:close/>
                </a:path>
              </a:pathLst>
            </a:custGeom>
            <a:solidFill>
              <a:srgbClr val="F6623A"/>
            </a:solidFill>
            <a:ln>
              <a:solidFill>
                <a:srgbClr val="F5623A"/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1488257"/>
                <a:satOff val="8966"/>
                <a:lumOff val="719"/>
                <a:alphaOff val="0"/>
              </a:schemeClr>
            </a:fillRef>
            <a:effectRef idx="2">
              <a:schemeClr val="accent4">
                <a:hueOff val="-1488257"/>
                <a:satOff val="8966"/>
                <a:lumOff val="71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647" tIns="102927" rIns="148647" bIns="102927" numCol="1" spcCol="1270" anchor="ctr" anchorCtr="0">
              <a:noAutofit/>
            </a:bodyPr>
            <a:lstStyle/>
            <a:p>
              <a:pPr marL="0" lvl="0" indent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chemeClr val="bg1"/>
                  </a:solidFill>
                </a:rPr>
                <a:t>Essential Program Characteristics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54475-D94B-4A47-AF03-2E8E88D7CC1A}"/>
                </a:ext>
              </a:extLst>
            </p:cNvPr>
            <p:cNvSpPr/>
            <p:nvPr/>
          </p:nvSpPr>
          <p:spPr>
            <a:xfrm>
              <a:off x="3838010" y="4008610"/>
              <a:ext cx="7932889" cy="1106510"/>
            </a:xfrm>
            <a:custGeom>
              <a:avLst/>
              <a:gdLst>
                <a:gd name="connsiteX0" fmla="*/ 156255 w 937514"/>
                <a:gd name="connsiteY0" fmla="*/ 0 h 8020415"/>
                <a:gd name="connsiteX1" fmla="*/ 781259 w 937514"/>
                <a:gd name="connsiteY1" fmla="*/ 0 h 8020415"/>
                <a:gd name="connsiteX2" fmla="*/ 937514 w 937514"/>
                <a:gd name="connsiteY2" fmla="*/ 156255 h 8020415"/>
                <a:gd name="connsiteX3" fmla="*/ 937514 w 937514"/>
                <a:gd name="connsiteY3" fmla="*/ 8020415 h 8020415"/>
                <a:gd name="connsiteX4" fmla="*/ 937514 w 937514"/>
                <a:gd name="connsiteY4" fmla="*/ 8020415 h 8020415"/>
                <a:gd name="connsiteX5" fmla="*/ 0 w 937514"/>
                <a:gd name="connsiteY5" fmla="*/ 8020415 h 8020415"/>
                <a:gd name="connsiteX6" fmla="*/ 0 w 937514"/>
                <a:gd name="connsiteY6" fmla="*/ 8020415 h 8020415"/>
                <a:gd name="connsiteX7" fmla="*/ 0 w 937514"/>
                <a:gd name="connsiteY7" fmla="*/ 156255 h 8020415"/>
                <a:gd name="connsiteX8" fmla="*/ 156255 w 937514"/>
                <a:gd name="connsiteY8" fmla="*/ 0 h 802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514" h="8020415">
                  <a:moveTo>
                    <a:pt x="937514" y="1336761"/>
                  </a:moveTo>
                  <a:lnTo>
                    <a:pt x="937514" y="6683654"/>
                  </a:lnTo>
                  <a:cubicBezTo>
                    <a:pt x="937514" y="7421922"/>
                    <a:pt x="929336" y="8020411"/>
                    <a:pt x="919249" y="8020411"/>
                  </a:cubicBezTo>
                  <a:lnTo>
                    <a:pt x="0" y="8020411"/>
                  </a:lnTo>
                  <a:lnTo>
                    <a:pt x="0" y="8020411"/>
                  </a:lnTo>
                  <a:lnTo>
                    <a:pt x="0" y="4"/>
                  </a:lnTo>
                  <a:lnTo>
                    <a:pt x="0" y="4"/>
                  </a:lnTo>
                  <a:lnTo>
                    <a:pt x="919249" y="4"/>
                  </a:lnTo>
                  <a:cubicBezTo>
                    <a:pt x="929336" y="4"/>
                    <a:pt x="937514" y="598493"/>
                    <a:pt x="937514" y="1336761"/>
                  </a:cubicBezTo>
                  <a:close/>
                </a:path>
              </a:pathLst>
            </a:custGeom>
            <a:solidFill>
              <a:srgbClr val="E47CCB"/>
            </a:solidFill>
            <a:ln>
              <a:solidFill>
                <a:srgbClr val="D83FB3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7651" tIns="169591" rIns="293416" bIns="169592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Vocational and age-appr</a:t>
              </a:r>
              <a:r>
                <a:rPr lang="en-US" sz="1400" dirty="0">
                  <a:solidFill>
                    <a:schemeClr val="tx1"/>
                  </a:solidFill>
                </a:rPr>
                <a:t>opriate assessments</a:t>
              </a:r>
              <a:endParaRPr lang="en-US" sz="1400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</a:t>
              </a:r>
              <a:r>
                <a:rPr lang="en-US" sz="1400" kern="1200" dirty="0">
                  <a:solidFill>
                    <a:schemeClr val="tx1"/>
                  </a:solidFill>
                </a:rPr>
                <a:t>igh school credit for paid employment work experience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Linkages to adult service agencies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tx1"/>
                  </a:solidFill>
                </a:rPr>
                <a:t>Opportunities for competitive integrated employment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B4CA1E-1171-4708-B09E-0D6F37801F90}"/>
                </a:ext>
              </a:extLst>
            </p:cNvPr>
            <p:cNvSpPr/>
            <p:nvPr/>
          </p:nvSpPr>
          <p:spPr>
            <a:xfrm>
              <a:off x="189187" y="3993670"/>
              <a:ext cx="3567497" cy="1171892"/>
            </a:xfrm>
            <a:custGeom>
              <a:avLst/>
              <a:gdLst>
                <a:gd name="connsiteX0" fmla="*/ 0 w 3567497"/>
                <a:gd name="connsiteY0" fmla="*/ 195319 h 1171892"/>
                <a:gd name="connsiteX1" fmla="*/ 195319 w 3567497"/>
                <a:gd name="connsiteY1" fmla="*/ 0 h 1171892"/>
                <a:gd name="connsiteX2" fmla="*/ 3372178 w 3567497"/>
                <a:gd name="connsiteY2" fmla="*/ 0 h 1171892"/>
                <a:gd name="connsiteX3" fmla="*/ 3567497 w 3567497"/>
                <a:gd name="connsiteY3" fmla="*/ 195319 h 1171892"/>
                <a:gd name="connsiteX4" fmla="*/ 3567497 w 3567497"/>
                <a:gd name="connsiteY4" fmla="*/ 976573 h 1171892"/>
                <a:gd name="connsiteX5" fmla="*/ 3372178 w 3567497"/>
                <a:gd name="connsiteY5" fmla="*/ 1171892 h 1171892"/>
                <a:gd name="connsiteX6" fmla="*/ 195319 w 3567497"/>
                <a:gd name="connsiteY6" fmla="*/ 1171892 h 1171892"/>
                <a:gd name="connsiteX7" fmla="*/ 0 w 3567497"/>
                <a:gd name="connsiteY7" fmla="*/ 976573 h 1171892"/>
                <a:gd name="connsiteX8" fmla="*/ 0 w 3567497"/>
                <a:gd name="connsiteY8" fmla="*/ 195319 h 117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7497" h="1171892">
                  <a:moveTo>
                    <a:pt x="0" y="195319"/>
                  </a:moveTo>
                  <a:cubicBezTo>
                    <a:pt x="0" y="87447"/>
                    <a:pt x="87447" y="0"/>
                    <a:pt x="195319" y="0"/>
                  </a:cubicBezTo>
                  <a:lnTo>
                    <a:pt x="3372178" y="0"/>
                  </a:lnTo>
                  <a:cubicBezTo>
                    <a:pt x="3480050" y="0"/>
                    <a:pt x="3567497" y="87447"/>
                    <a:pt x="3567497" y="195319"/>
                  </a:cubicBezTo>
                  <a:lnTo>
                    <a:pt x="3567497" y="976573"/>
                  </a:lnTo>
                  <a:cubicBezTo>
                    <a:pt x="3567497" y="1084445"/>
                    <a:pt x="3480050" y="1171892"/>
                    <a:pt x="3372178" y="1171892"/>
                  </a:cubicBezTo>
                  <a:lnTo>
                    <a:pt x="195319" y="1171892"/>
                  </a:lnTo>
                  <a:cubicBezTo>
                    <a:pt x="87447" y="1171892"/>
                    <a:pt x="0" y="1084445"/>
                    <a:pt x="0" y="976573"/>
                  </a:cubicBezTo>
                  <a:lnTo>
                    <a:pt x="0" y="195319"/>
                  </a:lnTo>
                  <a:close/>
                </a:path>
              </a:pathLst>
            </a:custGeom>
            <a:solidFill>
              <a:srgbClr val="D83FB3"/>
            </a:solidFill>
            <a:ln>
              <a:solidFill>
                <a:srgbClr val="D83FB3"/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2976513"/>
                <a:satOff val="17933"/>
                <a:lumOff val="1437"/>
                <a:alphaOff val="0"/>
              </a:schemeClr>
            </a:fillRef>
            <a:effectRef idx="2">
              <a:schemeClr val="accent4">
                <a:hueOff val="-2976513"/>
                <a:satOff val="17933"/>
                <a:lumOff val="14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077" tIns="108642" rIns="160077" bIns="10864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solidFill>
                    <a:schemeClr val="bg1"/>
                  </a:solidFill>
                </a:rPr>
                <a:t>Essential Program Characteristics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D7EBDD-8647-43A6-9EDE-4573A6E43053}"/>
                </a:ext>
              </a:extLst>
            </p:cNvPr>
            <p:cNvSpPr/>
            <p:nvPr/>
          </p:nvSpPr>
          <p:spPr>
            <a:xfrm>
              <a:off x="189187" y="5218837"/>
              <a:ext cx="3981597" cy="1171892"/>
            </a:xfrm>
            <a:custGeom>
              <a:avLst/>
              <a:gdLst>
                <a:gd name="connsiteX0" fmla="*/ 0 w 4172518"/>
                <a:gd name="connsiteY0" fmla="*/ 195319 h 1171892"/>
                <a:gd name="connsiteX1" fmla="*/ 195319 w 4172518"/>
                <a:gd name="connsiteY1" fmla="*/ 0 h 1171892"/>
                <a:gd name="connsiteX2" fmla="*/ 3977199 w 4172518"/>
                <a:gd name="connsiteY2" fmla="*/ 0 h 1171892"/>
                <a:gd name="connsiteX3" fmla="*/ 4172518 w 4172518"/>
                <a:gd name="connsiteY3" fmla="*/ 195319 h 1171892"/>
                <a:gd name="connsiteX4" fmla="*/ 4172518 w 4172518"/>
                <a:gd name="connsiteY4" fmla="*/ 976573 h 1171892"/>
                <a:gd name="connsiteX5" fmla="*/ 3977199 w 4172518"/>
                <a:gd name="connsiteY5" fmla="*/ 1171892 h 1171892"/>
                <a:gd name="connsiteX6" fmla="*/ 195319 w 4172518"/>
                <a:gd name="connsiteY6" fmla="*/ 1171892 h 1171892"/>
                <a:gd name="connsiteX7" fmla="*/ 0 w 4172518"/>
                <a:gd name="connsiteY7" fmla="*/ 976573 h 1171892"/>
                <a:gd name="connsiteX8" fmla="*/ 0 w 4172518"/>
                <a:gd name="connsiteY8" fmla="*/ 195319 h 117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2518" h="1171892">
                  <a:moveTo>
                    <a:pt x="0" y="195319"/>
                  </a:moveTo>
                  <a:cubicBezTo>
                    <a:pt x="0" y="87447"/>
                    <a:pt x="87447" y="0"/>
                    <a:pt x="195319" y="0"/>
                  </a:cubicBezTo>
                  <a:lnTo>
                    <a:pt x="3977199" y="0"/>
                  </a:lnTo>
                  <a:cubicBezTo>
                    <a:pt x="4085071" y="0"/>
                    <a:pt x="4172518" y="87447"/>
                    <a:pt x="4172518" y="195319"/>
                  </a:cubicBezTo>
                  <a:lnTo>
                    <a:pt x="4172518" y="976573"/>
                  </a:lnTo>
                  <a:cubicBezTo>
                    <a:pt x="4172518" y="1084445"/>
                    <a:pt x="4085071" y="1171892"/>
                    <a:pt x="3977199" y="1171892"/>
                  </a:cubicBezTo>
                  <a:lnTo>
                    <a:pt x="195319" y="1171892"/>
                  </a:lnTo>
                  <a:cubicBezTo>
                    <a:pt x="87447" y="1171892"/>
                    <a:pt x="0" y="1084445"/>
                    <a:pt x="0" y="976573"/>
                  </a:cubicBezTo>
                  <a:lnTo>
                    <a:pt x="0" y="195319"/>
                  </a:lnTo>
                  <a:close/>
                </a:path>
              </a:pathLst>
            </a:custGeom>
            <a:solidFill>
              <a:srgbClr val="7348BC"/>
            </a:solidFill>
            <a:ln>
              <a:solidFill>
                <a:srgbClr val="7248BB"/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887" tIns="110547" rIns="163887" bIns="110547" numCol="1" spcCol="1270" anchor="ctr" anchorCtr="0">
              <a:noAutofit/>
            </a:bodyPr>
            <a:lstStyle/>
            <a:p>
              <a:pPr marL="0" lvl="0" indent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chemeClr val="bg1"/>
                  </a:solidFill>
                </a:rPr>
                <a:t>NTACT Resources </a:t>
              </a:r>
              <a:r>
                <a:rPr lang="en-US" sz="2200" dirty="0">
                  <a:solidFill>
                    <a:schemeClr val="bg1"/>
                  </a:solidFill>
                </a:rPr>
                <a:t>https://www.transitionta.org/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C0E4D056-6062-4AB2-9F44-B7E5922E94F0}"/>
              </a:ext>
            </a:extLst>
          </p:cNvPr>
          <p:cNvSpPr/>
          <p:nvPr/>
        </p:nvSpPr>
        <p:spPr>
          <a:xfrm rot="5400000">
            <a:off x="7443159" y="2465821"/>
            <a:ext cx="1141435" cy="7514045"/>
          </a:xfrm>
          <a:prstGeom prst="round2SameRect">
            <a:avLst/>
          </a:prstGeom>
          <a:solidFill>
            <a:srgbClr val="A084D2"/>
          </a:solidFill>
          <a:ln>
            <a:solidFill>
              <a:srgbClr val="7030A0"/>
            </a:solidFill>
          </a:ln>
          <a:scene3d>
            <a:camera prst="orthographicFront"/>
            <a:lightRig rig="fla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0" y="1369647"/>
            <a:ext cx="12192000" cy="97519"/>
          </a:xfrm>
          <a:prstGeom prst="rect">
            <a:avLst/>
          </a:prstGeom>
          <a:solidFill>
            <a:srgbClr val="01963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image2.jpg">
            <a:extLst>
              <a:ext uri="{FF2B5EF4-FFF2-40B4-BE49-F238E27FC236}">
                <a16:creationId xmlns:a16="http://schemas.microsoft.com/office/drawing/2014/main" id="{2871C5F9-B370-4642-BAA5-CB9CAB5D7B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692619" y="366755"/>
            <a:ext cx="2291191" cy="704982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4464779" y="5675965"/>
            <a:ext cx="6679350" cy="964880"/>
          </a:xfrm>
          <a:prstGeom prst="rect">
            <a:avLst/>
          </a:prstGeom>
          <a:solidFill>
            <a:srgbClr val="A084D2"/>
          </a:solidFill>
        </p:spPr>
        <p:txBody>
          <a:bodyPr wrap="square" rtlCol="0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Building Capacity for Quality-based Learning Experiences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Guide for Teachers/Educators for Collaborating with Vocational Rehabilitation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Need Evidence-Based Practices for Secondary Transition and Pre-ETS?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dirty="0"/>
              <a:t>Work-based Learning Module coming soon!</a:t>
            </a:r>
          </a:p>
        </p:txBody>
      </p:sp>
    </p:spTree>
    <p:extLst>
      <p:ext uri="{BB962C8B-B14F-4D97-AF65-F5344CB8AC3E}">
        <p14:creationId xmlns:p14="http://schemas.microsoft.com/office/powerpoint/2010/main" val="3768056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7134&quot;&gt;&lt;/object&gt;&lt;object type=&quot;2&quot; unique_id=&quot;17135&quot;&gt;&lt;object type=&quot;3&quot; unique_id=&quot;17214&quot;&gt;&lt;property id=&quot;20148&quot; value=&quot;5&quot;/&gt;&lt;property id=&quot;20300&quot; value=&quot;Slide 1 - &amp;quot;Pre-employment Transition Services&amp;quot;&quot;/&gt;&lt;property id=&quot;20307&quot; value=&quot;259&quot;/&gt;&lt;/object&gt;&lt;object type=&quot;3&quot; unique_id=&quot;17271&quot;&gt;&lt;property id=&quot;20148&quot; value=&quot;5&quot;/&gt;&lt;property id=&quot;20300&quot; value=&quot;Slide 2 - &amp;quot;Pre-employment Transition Services Work-Based Learning Experiences &amp;quot;&quot;/&gt;&lt;property id=&quot;20307&quot; value=&quot;2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Custom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Work-Based Learning Experiences: Evidence-based Practices for Post-School Success 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Simmons, Brenda K</dc:creator>
  <cp:lastModifiedBy>Microsoft Office User</cp:lastModifiedBy>
  <cp:revision>38</cp:revision>
  <cp:lastPrinted>2018-03-02T21:35:05Z</cp:lastPrinted>
  <dcterms:created xsi:type="dcterms:W3CDTF">2018-02-17T04:08:17Z</dcterms:created>
  <dcterms:modified xsi:type="dcterms:W3CDTF">2018-03-02T22:41:26Z</dcterms:modified>
</cp:coreProperties>
</file>