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5379" r:id="rId1"/>
  </p:sldMasterIdLst>
  <p:notesMasterIdLst>
    <p:notesMasterId r:id="rId7"/>
  </p:notesMasterIdLst>
  <p:handoutMasterIdLst>
    <p:handoutMasterId r:id="rId8"/>
  </p:handoutMasterIdLst>
  <p:sldIdLst>
    <p:sldId id="658" r:id="rId2"/>
    <p:sldId id="778" r:id="rId3"/>
    <p:sldId id="812" r:id="rId4"/>
    <p:sldId id="813" r:id="rId5"/>
    <p:sldId id="811" r:id="rId6"/>
  </p:sldIdLst>
  <p:sldSz cx="9144000" cy="6858000" type="screen4x3"/>
  <p:notesSz cx="9296400" cy="70104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488" userDrawn="1">
          <p15:clr>
            <a:srgbClr val="A4A3A4"/>
          </p15:clr>
        </p15:guide>
        <p15:guide id="2" pos="2880">
          <p15:clr>
            <a:srgbClr val="A4A3A4"/>
          </p15:clr>
        </p15:guide>
      </p15:sldGuideLst>
    </p:ext>
    <p:ext uri="{2D200454-40CA-4A62-9FC3-DE9A4176ACB9}">
      <p15:notesGuideLst xmlns:p15="http://schemas.microsoft.com/office/powerpoint/2012/main">
        <p15:guide id="1" orient="horz" pos="2209" userDrawn="1">
          <p15:clr>
            <a:srgbClr val="A4A3A4"/>
          </p15:clr>
        </p15:guide>
        <p15:guide id="2" pos="292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33"/>
    <a:srgbClr val="808000"/>
    <a:srgbClr val="800000"/>
    <a:srgbClr val="FFFFFF"/>
    <a:srgbClr val="663300"/>
    <a:srgbClr val="003366"/>
    <a:srgbClr val="660033"/>
    <a:srgbClr val="C00000"/>
    <a:srgbClr val="00000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201" autoAdjust="0"/>
    <p:restoredTop sz="92272" autoAdjust="0"/>
  </p:normalViewPr>
  <p:slideViewPr>
    <p:cSldViewPr>
      <p:cViewPr varScale="1">
        <p:scale>
          <a:sx n="131" d="100"/>
          <a:sy n="131" d="100"/>
        </p:scale>
        <p:origin x="1072" y="184"/>
      </p:cViewPr>
      <p:guideLst>
        <p:guide orient="horz" pos="148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48"/>
    </p:cViewPr>
  </p:sorterViewPr>
  <p:notesViewPr>
    <p:cSldViewPr>
      <p:cViewPr varScale="1">
        <p:scale>
          <a:sx n="74" d="100"/>
          <a:sy n="74" d="100"/>
        </p:scale>
        <p:origin x="1884" y="60"/>
      </p:cViewPr>
      <p:guideLst>
        <p:guide orient="horz" pos="2209"/>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7" y="0"/>
            <a:ext cx="4029075" cy="350520"/>
          </a:xfrm>
          <a:prstGeom prst="rect">
            <a:avLst/>
          </a:prstGeom>
          <a:noFill/>
          <a:ln w="9525">
            <a:noFill/>
            <a:miter lim="800000"/>
            <a:headEnd/>
            <a:tailEnd/>
          </a:ln>
          <a:effectLst/>
        </p:spPr>
        <p:txBody>
          <a:bodyPr vert="horz" wrap="square" lIns="92016" tIns="46006" rIns="92016" bIns="46006" numCol="1" anchor="t" anchorCtr="0" compatLnSpc="1">
            <a:prstTxWarp prst="textNoShape">
              <a:avLst/>
            </a:prstTxWarp>
          </a:bodyPr>
          <a:lstStyle>
            <a:lvl1pPr defTabSz="920655">
              <a:defRPr sz="1200"/>
            </a:lvl1pPr>
          </a:lstStyle>
          <a:p>
            <a:pPr>
              <a:defRPr/>
            </a:pPr>
            <a:endParaRPr lang="en-US" dirty="0"/>
          </a:p>
        </p:txBody>
      </p:sp>
      <p:sp>
        <p:nvSpPr>
          <p:cNvPr id="46083" name="Rectangle 3"/>
          <p:cNvSpPr>
            <a:spLocks noGrp="1" noChangeArrowheads="1"/>
          </p:cNvSpPr>
          <p:nvPr>
            <p:ph type="dt" sz="quarter" idx="1"/>
          </p:nvPr>
        </p:nvSpPr>
        <p:spPr bwMode="auto">
          <a:xfrm>
            <a:off x="5267328" y="0"/>
            <a:ext cx="4029075" cy="350520"/>
          </a:xfrm>
          <a:prstGeom prst="rect">
            <a:avLst/>
          </a:prstGeom>
          <a:noFill/>
          <a:ln w="9525">
            <a:noFill/>
            <a:miter lim="800000"/>
            <a:headEnd/>
            <a:tailEnd/>
          </a:ln>
          <a:effectLst/>
        </p:spPr>
        <p:txBody>
          <a:bodyPr vert="horz" wrap="square" lIns="92016" tIns="46006" rIns="92016" bIns="46006" numCol="1" anchor="t" anchorCtr="0" compatLnSpc="1">
            <a:prstTxWarp prst="textNoShape">
              <a:avLst/>
            </a:prstTxWarp>
          </a:bodyPr>
          <a:lstStyle>
            <a:lvl1pPr algn="r" defTabSz="920655">
              <a:defRPr sz="1200"/>
            </a:lvl1pPr>
          </a:lstStyle>
          <a:p>
            <a:pPr>
              <a:defRPr/>
            </a:pPr>
            <a:endParaRPr lang="en-US" dirty="0"/>
          </a:p>
        </p:txBody>
      </p:sp>
      <p:sp>
        <p:nvSpPr>
          <p:cNvPr id="46084" name="Rectangle 4"/>
          <p:cNvSpPr>
            <a:spLocks noGrp="1" noChangeArrowheads="1"/>
          </p:cNvSpPr>
          <p:nvPr>
            <p:ph type="ftr" sz="quarter" idx="2"/>
          </p:nvPr>
        </p:nvSpPr>
        <p:spPr bwMode="auto">
          <a:xfrm>
            <a:off x="7" y="6659882"/>
            <a:ext cx="4029075" cy="350520"/>
          </a:xfrm>
          <a:prstGeom prst="rect">
            <a:avLst/>
          </a:prstGeom>
          <a:noFill/>
          <a:ln w="9525">
            <a:noFill/>
            <a:miter lim="800000"/>
            <a:headEnd/>
            <a:tailEnd/>
          </a:ln>
          <a:effectLst/>
        </p:spPr>
        <p:txBody>
          <a:bodyPr vert="horz" wrap="square" lIns="92016" tIns="46006" rIns="92016" bIns="46006" numCol="1" anchor="b" anchorCtr="0" compatLnSpc="1">
            <a:prstTxWarp prst="textNoShape">
              <a:avLst/>
            </a:prstTxWarp>
          </a:bodyPr>
          <a:lstStyle>
            <a:lvl1pPr defTabSz="920655">
              <a:defRPr sz="1200"/>
            </a:lvl1pPr>
          </a:lstStyle>
          <a:p>
            <a:pPr>
              <a:defRPr/>
            </a:pPr>
            <a:endParaRPr lang="en-US" dirty="0"/>
          </a:p>
        </p:txBody>
      </p:sp>
      <p:sp>
        <p:nvSpPr>
          <p:cNvPr id="46085" name="Rectangle 5"/>
          <p:cNvSpPr>
            <a:spLocks noGrp="1" noChangeArrowheads="1"/>
          </p:cNvSpPr>
          <p:nvPr>
            <p:ph type="sldNum" sz="quarter" idx="3"/>
          </p:nvPr>
        </p:nvSpPr>
        <p:spPr bwMode="auto">
          <a:xfrm>
            <a:off x="5267328" y="6659882"/>
            <a:ext cx="4029075" cy="350520"/>
          </a:xfrm>
          <a:prstGeom prst="rect">
            <a:avLst/>
          </a:prstGeom>
          <a:noFill/>
          <a:ln w="9525">
            <a:noFill/>
            <a:miter lim="800000"/>
            <a:headEnd/>
            <a:tailEnd/>
          </a:ln>
          <a:effectLst/>
        </p:spPr>
        <p:txBody>
          <a:bodyPr vert="horz" wrap="square" lIns="92016" tIns="46006" rIns="92016" bIns="46006" numCol="1" anchor="b" anchorCtr="0" compatLnSpc="1">
            <a:prstTxWarp prst="textNoShape">
              <a:avLst/>
            </a:prstTxWarp>
          </a:bodyPr>
          <a:lstStyle>
            <a:lvl1pPr algn="r" defTabSz="920655">
              <a:defRPr sz="1200"/>
            </a:lvl1pPr>
          </a:lstStyle>
          <a:p>
            <a:pPr>
              <a:defRPr/>
            </a:pPr>
            <a:fld id="{B29AA6C4-1BEA-458D-9972-7C9729100531}" type="slidenum">
              <a:rPr lang="en-US"/>
              <a:pPr>
                <a:defRPr/>
              </a:pPr>
              <a:t>‹#›</a:t>
            </a:fld>
            <a:endParaRPr lang="en-US" dirty="0"/>
          </a:p>
        </p:txBody>
      </p:sp>
    </p:spTree>
    <p:extLst>
      <p:ext uri="{BB962C8B-B14F-4D97-AF65-F5344CB8AC3E}">
        <p14:creationId xmlns:p14="http://schemas.microsoft.com/office/powerpoint/2010/main" val="13598559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7" y="0"/>
            <a:ext cx="4029075" cy="350520"/>
          </a:xfrm>
          <a:prstGeom prst="rect">
            <a:avLst/>
          </a:prstGeom>
          <a:noFill/>
          <a:ln w="9525">
            <a:noFill/>
            <a:miter lim="800000"/>
            <a:headEnd/>
            <a:tailEnd/>
          </a:ln>
          <a:effectLst/>
        </p:spPr>
        <p:txBody>
          <a:bodyPr vert="horz" wrap="square" lIns="92016" tIns="46006" rIns="92016" bIns="46006" numCol="1" anchor="t" anchorCtr="0" compatLnSpc="1">
            <a:prstTxWarp prst="textNoShape">
              <a:avLst/>
            </a:prstTxWarp>
          </a:bodyPr>
          <a:lstStyle>
            <a:lvl1pPr defTabSz="920655">
              <a:defRPr sz="1200"/>
            </a:lvl1pPr>
          </a:lstStyle>
          <a:p>
            <a:pPr>
              <a:defRPr/>
            </a:pPr>
            <a:endParaRPr lang="en-US" dirty="0"/>
          </a:p>
        </p:txBody>
      </p:sp>
      <p:sp>
        <p:nvSpPr>
          <p:cNvPr id="43011" name="Rectangle 3"/>
          <p:cNvSpPr>
            <a:spLocks noGrp="1" noChangeArrowheads="1"/>
          </p:cNvSpPr>
          <p:nvPr>
            <p:ph type="dt" idx="1"/>
          </p:nvPr>
        </p:nvSpPr>
        <p:spPr bwMode="auto">
          <a:xfrm>
            <a:off x="5267328" y="0"/>
            <a:ext cx="4029075" cy="350520"/>
          </a:xfrm>
          <a:prstGeom prst="rect">
            <a:avLst/>
          </a:prstGeom>
          <a:noFill/>
          <a:ln w="9525">
            <a:noFill/>
            <a:miter lim="800000"/>
            <a:headEnd/>
            <a:tailEnd/>
          </a:ln>
          <a:effectLst/>
        </p:spPr>
        <p:txBody>
          <a:bodyPr vert="horz" wrap="square" lIns="92016" tIns="46006" rIns="92016" bIns="46006" numCol="1" anchor="t" anchorCtr="0" compatLnSpc="1">
            <a:prstTxWarp prst="textNoShape">
              <a:avLst/>
            </a:prstTxWarp>
          </a:bodyPr>
          <a:lstStyle>
            <a:lvl1pPr algn="r" defTabSz="920655">
              <a:defRPr sz="1200"/>
            </a:lvl1pPr>
          </a:lstStyle>
          <a:p>
            <a:pPr>
              <a:defRPr/>
            </a:pPr>
            <a:endParaRPr lang="en-US" dirty="0"/>
          </a:p>
        </p:txBody>
      </p:sp>
      <p:sp>
        <p:nvSpPr>
          <p:cNvPr id="79876" name="Rectangle 4"/>
          <p:cNvSpPr>
            <a:spLocks noGrp="1" noRot="1" noChangeAspect="1" noChangeArrowheads="1" noTextEdit="1"/>
          </p:cNvSpPr>
          <p:nvPr>
            <p:ph type="sldImg" idx="2"/>
          </p:nvPr>
        </p:nvSpPr>
        <p:spPr bwMode="auto">
          <a:xfrm>
            <a:off x="2905125" y="522288"/>
            <a:ext cx="3508375" cy="2632075"/>
          </a:xfrm>
          <a:prstGeom prst="rect">
            <a:avLst/>
          </a:prstGeom>
          <a:noFill/>
          <a:ln w="9525">
            <a:solidFill>
              <a:srgbClr val="000000"/>
            </a:solidFill>
            <a:miter lim="800000"/>
            <a:headEnd/>
            <a:tailEnd/>
          </a:ln>
        </p:spPr>
      </p:sp>
      <p:sp>
        <p:nvSpPr>
          <p:cNvPr id="43013" name="Rectangle 5"/>
          <p:cNvSpPr>
            <a:spLocks noGrp="1" noChangeArrowheads="1"/>
          </p:cNvSpPr>
          <p:nvPr>
            <p:ph type="body" sz="quarter" idx="3"/>
          </p:nvPr>
        </p:nvSpPr>
        <p:spPr bwMode="auto">
          <a:xfrm>
            <a:off x="1239846" y="3329940"/>
            <a:ext cx="6816724" cy="3157926"/>
          </a:xfrm>
          <a:prstGeom prst="rect">
            <a:avLst/>
          </a:prstGeom>
          <a:noFill/>
          <a:ln w="9525">
            <a:noFill/>
            <a:miter lim="800000"/>
            <a:headEnd/>
            <a:tailEnd/>
          </a:ln>
          <a:effectLst/>
        </p:spPr>
        <p:txBody>
          <a:bodyPr vert="horz" wrap="square" lIns="92016" tIns="46006" rIns="92016" bIns="4600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3014" name="Rectangle 6"/>
          <p:cNvSpPr>
            <a:spLocks noGrp="1" noChangeArrowheads="1"/>
          </p:cNvSpPr>
          <p:nvPr>
            <p:ph type="ftr" sz="quarter" idx="4"/>
          </p:nvPr>
        </p:nvSpPr>
        <p:spPr bwMode="auto">
          <a:xfrm>
            <a:off x="7" y="6659882"/>
            <a:ext cx="4029075" cy="350520"/>
          </a:xfrm>
          <a:prstGeom prst="rect">
            <a:avLst/>
          </a:prstGeom>
          <a:noFill/>
          <a:ln w="9525">
            <a:noFill/>
            <a:miter lim="800000"/>
            <a:headEnd/>
            <a:tailEnd/>
          </a:ln>
          <a:effectLst/>
        </p:spPr>
        <p:txBody>
          <a:bodyPr vert="horz" wrap="square" lIns="92016" tIns="46006" rIns="92016" bIns="46006" numCol="1" anchor="b" anchorCtr="0" compatLnSpc="1">
            <a:prstTxWarp prst="textNoShape">
              <a:avLst/>
            </a:prstTxWarp>
          </a:bodyPr>
          <a:lstStyle>
            <a:lvl1pPr defTabSz="920655">
              <a:defRPr sz="1200"/>
            </a:lvl1pPr>
          </a:lstStyle>
          <a:p>
            <a:pPr>
              <a:defRPr/>
            </a:pPr>
            <a:endParaRPr lang="en-US" dirty="0"/>
          </a:p>
        </p:txBody>
      </p:sp>
      <p:sp>
        <p:nvSpPr>
          <p:cNvPr id="43015" name="Rectangle 7"/>
          <p:cNvSpPr>
            <a:spLocks noGrp="1" noChangeArrowheads="1"/>
          </p:cNvSpPr>
          <p:nvPr>
            <p:ph type="sldNum" sz="quarter" idx="5"/>
          </p:nvPr>
        </p:nvSpPr>
        <p:spPr bwMode="auto">
          <a:xfrm>
            <a:off x="5267328" y="6659882"/>
            <a:ext cx="4029075" cy="350520"/>
          </a:xfrm>
          <a:prstGeom prst="rect">
            <a:avLst/>
          </a:prstGeom>
          <a:noFill/>
          <a:ln w="9525">
            <a:noFill/>
            <a:miter lim="800000"/>
            <a:headEnd/>
            <a:tailEnd/>
          </a:ln>
          <a:effectLst/>
        </p:spPr>
        <p:txBody>
          <a:bodyPr vert="horz" wrap="square" lIns="92016" tIns="46006" rIns="92016" bIns="46006" numCol="1" anchor="b" anchorCtr="0" compatLnSpc="1">
            <a:prstTxWarp prst="textNoShape">
              <a:avLst/>
            </a:prstTxWarp>
          </a:bodyPr>
          <a:lstStyle>
            <a:lvl1pPr algn="r" defTabSz="920655">
              <a:defRPr sz="1200"/>
            </a:lvl1pPr>
          </a:lstStyle>
          <a:p>
            <a:pPr>
              <a:defRPr/>
            </a:pPr>
            <a:fld id="{2F344F15-12A9-465A-B3CA-1903074AEF06}" type="slidenum">
              <a:rPr lang="en-US"/>
              <a:pPr>
                <a:defRPr/>
              </a:pPr>
              <a:t>‹#›</a:t>
            </a:fld>
            <a:endParaRPr lang="en-US" dirty="0"/>
          </a:p>
        </p:txBody>
      </p:sp>
    </p:spTree>
    <p:extLst>
      <p:ext uri="{BB962C8B-B14F-4D97-AF65-F5344CB8AC3E}">
        <p14:creationId xmlns:p14="http://schemas.microsoft.com/office/powerpoint/2010/main" val="38996351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37C6866A-BC0A-4782-A159-4B281BE16DF5}" type="slidenum">
              <a:rPr lang="en-US" smtClean="0">
                <a:solidFill>
                  <a:prstClr val="black"/>
                </a:solidFill>
              </a:rPr>
              <a:pPr/>
              <a:t>1</a:t>
            </a:fld>
            <a:endParaRPr lang="en-US" dirty="0">
              <a:solidFill>
                <a:prstClr val="black"/>
              </a:solidFill>
            </a:endParaRPr>
          </a:p>
        </p:txBody>
      </p:sp>
      <p:sp>
        <p:nvSpPr>
          <p:cNvPr id="80899" name="Rectangle 2"/>
          <p:cNvSpPr>
            <a:spLocks noGrp="1" noRot="1" noChangeAspect="1" noChangeArrowheads="1" noTextEdit="1"/>
          </p:cNvSpPr>
          <p:nvPr>
            <p:ph type="sldImg"/>
          </p:nvPr>
        </p:nvSpPr>
        <p:spPr>
          <a:xfrm>
            <a:off x="2906713" y="522288"/>
            <a:ext cx="3508375" cy="2632075"/>
          </a:xfrm>
          <a:ln/>
        </p:spPr>
      </p:sp>
      <p:sp>
        <p:nvSpPr>
          <p:cNvPr id="8090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122938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F344F15-12A9-465A-B3CA-1903074AEF06}" type="slidenum">
              <a:rPr lang="en-US" smtClean="0"/>
              <a:pPr>
                <a:defRPr/>
              </a:pPr>
              <a:t>2</a:t>
            </a:fld>
            <a:endParaRPr lang="en-US" dirty="0"/>
          </a:p>
        </p:txBody>
      </p:sp>
    </p:spTree>
    <p:extLst>
      <p:ext uri="{BB962C8B-B14F-4D97-AF65-F5344CB8AC3E}">
        <p14:creationId xmlns:p14="http://schemas.microsoft.com/office/powerpoint/2010/main" val="3744373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683EC04A-4C7B-43A2-94F5-40442FC2E3C4}" type="slidenum">
              <a:rPr lang="en-US" smtClean="0"/>
              <a:pPr/>
              <a:t>5</a:t>
            </a:fld>
            <a:endParaRPr lang="en-US" dirty="0"/>
          </a:p>
        </p:txBody>
      </p:sp>
      <p:sp>
        <p:nvSpPr>
          <p:cNvPr id="115715" name="Rectangle 2"/>
          <p:cNvSpPr>
            <a:spLocks noGrp="1" noRot="1" noChangeAspect="1" noChangeArrowheads="1" noTextEdit="1"/>
          </p:cNvSpPr>
          <p:nvPr>
            <p:ph type="sldImg"/>
          </p:nvPr>
        </p:nvSpPr>
        <p:spPr>
          <a:xfrm>
            <a:off x="2905125" y="522288"/>
            <a:ext cx="3508375" cy="2632075"/>
          </a:xfrm>
          <a:ln/>
        </p:spPr>
      </p:sp>
      <p:sp>
        <p:nvSpPr>
          <p:cNvPr id="11571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568266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296619855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1206C540-2A83-4B85-A871-1B283A143B60}" type="datetimeFigureOut">
              <a:rPr lang="en-US" smtClean="0">
                <a:solidFill>
                  <a:prstClr val="black">
                    <a:tint val="75000"/>
                  </a:prstClr>
                </a:solidFill>
              </a:rPr>
              <a:pPr/>
              <a:t>8/7/18</a:t>
            </a:fld>
            <a:endParaRPr lang="en-US">
              <a:solidFill>
                <a:prstClr val="black">
                  <a:tint val="75000"/>
                </a:prstClr>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D730801-C446-4D34-B559-B4058342017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66494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1206C540-2A83-4B85-A871-1B283A143B60}" type="datetimeFigureOut">
              <a:rPr lang="en-US" smtClean="0">
                <a:solidFill>
                  <a:prstClr val="black">
                    <a:tint val="75000"/>
                  </a:prstClr>
                </a:solidFill>
              </a:rPr>
              <a:pPr/>
              <a:t>8/7/18</a:t>
            </a:fld>
            <a:endParaRPr lang="en-US">
              <a:solidFill>
                <a:prstClr val="black">
                  <a:tint val="75000"/>
                </a:prstClr>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D730801-C446-4D34-B559-B4058342017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4364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1030288"/>
          </a:xfrm>
          <a:prstGeom prst="rect">
            <a:avLst/>
          </a:prstGeom>
          <a:solidFill>
            <a:srgbClr val="666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1013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1206C540-2A83-4B85-A871-1B283A143B60}" type="datetimeFigureOut">
              <a:rPr lang="en-US" smtClean="0">
                <a:solidFill>
                  <a:prstClr val="black">
                    <a:tint val="75000"/>
                  </a:prstClr>
                </a:solidFill>
              </a:rPr>
              <a:pPr/>
              <a:t>8/7/18</a:t>
            </a:fld>
            <a:endParaRPr lang="en-US">
              <a:solidFill>
                <a:prstClr val="black">
                  <a:tint val="75000"/>
                </a:prstClr>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D730801-C446-4D34-B559-B4058342017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45954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1206C540-2A83-4B85-A871-1B283A143B60}" type="datetimeFigureOut">
              <a:rPr lang="en-US" smtClean="0">
                <a:solidFill>
                  <a:prstClr val="black">
                    <a:tint val="75000"/>
                  </a:prstClr>
                </a:solidFill>
              </a:rPr>
              <a:pPr/>
              <a:t>8/7/18</a:t>
            </a:fld>
            <a:endParaRPr lang="en-US">
              <a:solidFill>
                <a:prstClr val="black">
                  <a:tint val="75000"/>
                </a:prstClr>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3D730801-C446-4D34-B559-B4058342017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24093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1206C540-2A83-4B85-A871-1B283A143B60}" type="datetimeFigureOut">
              <a:rPr lang="en-US" smtClean="0">
                <a:solidFill>
                  <a:prstClr val="black">
                    <a:tint val="75000"/>
                  </a:prstClr>
                </a:solidFill>
              </a:rPr>
              <a:pPr/>
              <a:t>8/7/18</a:t>
            </a:fld>
            <a:endParaRPr lang="en-US">
              <a:solidFill>
                <a:prstClr val="black">
                  <a:tint val="75000"/>
                </a:prstClr>
              </a:solidFill>
            </a:endParaRP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D730801-C446-4D34-B559-B4058342017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45751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1206C540-2A83-4B85-A871-1B283A143B60}" type="datetimeFigureOut">
              <a:rPr lang="en-US" smtClean="0">
                <a:solidFill>
                  <a:prstClr val="black">
                    <a:tint val="75000"/>
                  </a:prstClr>
                </a:solidFill>
              </a:rPr>
              <a:pPr/>
              <a:t>8/7/18</a:t>
            </a:fld>
            <a:endParaRPr lang="en-US">
              <a:solidFill>
                <a:prstClr val="black">
                  <a:tint val="75000"/>
                </a:prstClr>
              </a:solidFill>
            </a:endParaRPr>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3D730801-C446-4D34-B559-B4058342017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82412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1206C540-2A83-4B85-A871-1B283A143B60}" type="datetimeFigureOut">
              <a:rPr lang="en-US" smtClean="0">
                <a:solidFill>
                  <a:prstClr val="black">
                    <a:tint val="75000"/>
                  </a:prstClr>
                </a:solidFill>
              </a:rPr>
              <a:pPr/>
              <a:t>8/7/18</a:t>
            </a:fld>
            <a:endParaRPr lang="en-US">
              <a:solidFill>
                <a:prstClr val="black">
                  <a:tint val="75000"/>
                </a:prstClr>
              </a:solidFill>
            </a:endParaRPr>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3D730801-C446-4D34-B559-B4058342017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955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1206C540-2A83-4B85-A871-1B283A143B60}" type="datetimeFigureOut">
              <a:rPr lang="en-US" smtClean="0">
                <a:solidFill>
                  <a:prstClr val="black">
                    <a:tint val="75000"/>
                  </a:prstClr>
                </a:solidFill>
              </a:rPr>
              <a:pPr/>
              <a:t>8/7/18</a:t>
            </a:fld>
            <a:endParaRPr lang="en-US">
              <a:solidFill>
                <a:prstClr val="black">
                  <a:tint val="75000"/>
                </a:prstClr>
              </a:solidFill>
            </a:endParaRPr>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3D730801-C446-4D34-B559-B4058342017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67276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1206C540-2A83-4B85-A871-1B283A143B60}" type="datetimeFigureOut">
              <a:rPr lang="en-US" smtClean="0">
                <a:solidFill>
                  <a:prstClr val="black">
                    <a:tint val="75000"/>
                  </a:prstClr>
                </a:solidFill>
              </a:rPr>
              <a:pPr/>
              <a:t>8/7/18</a:t>
            </a:fld>
            <a:endParaRPr lang="en-US">
              <a:solidFill>
                <a:prstClr val="black">
                  <a:tint val="75000"/>
                </a:prstClr>
              </a:solidFill>
            </a:endParaRP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D730801-C446-4D34-B559-B4058342017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114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1206C540-2A83-4B85-A871-1B283A143B60}" type="datetimeFigureOut">
              <a:rPr lang="en-US" smtClean="0">
                <a:solidFill>
                  <a:prstClr val="black">
                    <a:tint val="75000"/>
                  </a:prstClr>
                </a:solidFill>
              </a:rPr>
              <a:pPr/>
              <a:t>8/7/18</a:t>
            </a:fld>
            <a:endParaRPr lang="en-US">
              <a:solidFill>
                <a:prstClr val="black">
                  <a:tint val="75000"/>
                </a:prstClr>
              </a:solidFill>
            </a:endParaRP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3D730801-C446-4D34-B559-B4058342017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7936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0" y="0"/>
            <a:ext cx="9144000" cy="1030288"/>
          </a:xfrm>
          <a:prstGeom prst="rect">
            <a:avLst/>
          </a:prstGeom>
          <a:solidFill>
            <a:srgbClr val="6666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olorocb"/>
          <p:cNvPicPr>
            <a:picLocks noChangeAspect="1" noChangeArrowheads="1"/>
          </p:cNvPicPr>
          <p:nvPr userDrawn="1"/>
        </p:nvPicPr>
        <p:blipFill>
          <a:blip r:embed="rId14" cstate="print"/>
          <a:srcRect/>
          <a:stretch>
            <a:fillRect/>
          </a:stretch>
        </p:blipFill>
        <p:spPr bwMode="auto">
          <a:xfrm>
            <a:off x="76199" y="6222590"/>
            <a:ext cx="997934" cy="589689"/>
          </a:xfrm>
          <a:prstGeom prst="rect">
            <a:avLst/>
          </a:prstGeom>
          <a:noFill/>
          <a:ln w="9525">
            <a:noFill/>
            <a:miter lim="800000"/>
            <a:headEnd/>
            <a:tailEnd/>
          </a:ln>
        </p:spPr>
      </p:pic>
      <p:cxnSp>
        <p:nvCxnSpPr>
          <p:cNvPr id="9" name="Straight Connector 8"/>
          <p:cNvCxnSpPr/>
          <p:nvPr userDrawn="1"/>
        </p:nvCxnSpPr>
        <p:spPr>
          <a:xfrm>
            <a:off x="0" y="6172200"/>
            <a:ext cx="9144000" cy="0"/>
          </a:xfrm>
          <a:prstGeom prst="line">
            <a:avLst/>
          </a:prstGeom>
          <a:ln>
            <a:solidFill>
              <a:srgbClr val="666633"/>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600200" y="6192203"/>
            <a:ext cx="7435747" cy="523220"/>
          </a:xfrm>
          <a:prstGeom prst="rect">
            <a:avLst/>
          </a:prstGeom>
          <a:noFill/>
        </p:spPr>
        <p:txBody>
          <a:bodyPr wrap="square" rtlCol="0">
            <a:spAutoFit/>
          </a:bodyPr>
          <a:lstStyle/>
          <a:p>
            <a:pPr algn="r"/>
            <a:r>
              <a:rPr lang="en-US" sz="1400" dirty="0">
                <a:solidFill>
                  <a:srgbClr val="666633"/>
                </a:solidFill>
                <a:latin typeface="+mn-lt"/>
              </a:rPr>
              <a:t>Molly James, M.S. – Business Relations Coordinator</a:t>
            </a:r>
          </a:p>
          <a:p>
            <a:pPr algn="r"/>
            <a:r>
              <a:rPr lang="en-US" sz="1400" dirty="0">
                <a:solidFill>
                  <a:srgbClr val="666633"/>
                </a:solidFill>
                <a:latin typeface="+mn-lt"/>
              </a:rPr>
              <a:t>Morgan Rincon, M.S., CRC</a:t>
            </a:r>
            <a:r>
              <a:rPr lang="en-US" sz="1400" baseline="0" dirty="0">
                <a:solidFill>
                  <a:srgbClr val="666633"/>
                </a:solidFill>
                <a:latin typeface="+mn-lt"/>
              </a:rPr>
              <a:t> – Business Relations Coordinator</a:t>
            </a:r>
            <a:endParaRPr lang="en-US" sz="1400" dirty="0">
              <a:solidFill>
                <a:srgbClr val="666633"/>
              </a:solidFill>
              <a:latin typeface="+mn-lt"/>
            </a:endParaRPr>
          </a:p>
        </p:txBody>
      </p:sp>
    </p:spTree>
    <p:extLst>
      <p:ext uri="{BB962C8B-B14F-4D97-AF65-F5344CB8AC3E}">
        <p14:creationId xmlns:p14="http://schemas.microsoft.com/office/powerpoint/2010/main" val="60605968"/>
      </p:ext>
    </p:extLst>
  </p:cSld>
  <p:clrMap bg1="lt1" tx1="dk1" bg2="lt2" tx2="dk2" accent1="accent1" accent2="accent2" accent3="accent3" accent4="accent4" accent5="accent5" accent6="accent6" hlink="hlink" folHlink="folHlink"/>
  <p:sldLayoutIdLst>
    <p:sldLayoutId id="2147485380" r:id="rId1"/>
    <p:sldLayoutId id="2147485381" r:id="rId2"/>
    <p:sldLayoutId id="2147485382" r:id="rId3"/>
    <p:sldLayoutId id="2147485383" r:id="rId4"/>
    <p:sldLayoutId id="2147485384" r:id="rId5"/>
    <p:sldLayoutId id="2147485385" r:id="rId6"/>
    <p:sldLayoutId id="2147485386" r:id="rId7"/>
    <p:sldLayoutId id="2147485387" r:id="rId8"/>
    <p:sldLayoutId id="2147485388" r:id="rId9"/>
    <p:sldLayoutId id="2147485389" r:id="rId10"/>
    <p:sldLayoutId id="2147485390" r:id="rId11"/>
    <p:sldLayoutId id="2147485391"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5596" t="28627" b="17500"/>
          <a:stretch/>
        </p:blipFill>
        <p:spPr>
          <a:xfrm>
            <a:off x="0" y="954109"/>
            <a:ext cx="9144000" cy="5218091"/>
          </a:xfrm>
          <a:prstGeom prst="rect">
            <a:avLst/>
          </a:prstGeom>
        </p:spPr>
      </p:pic>
      <p:sp>
        <p:nvSpPr>
          <p:cNvPr id="37891" name="Rectangle 2"/>
          <p:cNvSpPr>
            <a:spLocks noGrp="1" noChangeArrowheads="1"/>
          </p:cNvSpPr>
          <p:nvPr>
            <p:ph type="ctrTitle" idx="4294967295"/>
          </p:nvPr>
        </p:nvSpPr>
        <p:spPr>
          <a:xfrm>
            <a:off x="0" y="0"/>
            <a:ext cx="9144000" cy="1830388"/>
          </a:xfrm>
          <a:prstGeom prst="rect">
            <a:avLst/>
          </a:prstGeom>
        </p:spPr>
        <p:txBody>
          <a:bodyPr/>
          <a:lstStyle/>
          <a:p>
            <a:pPr algn="ctr" eaLnBrk="1" fontAlgn="auto" hangingPunct="1">
              <a:spcAft>
                <a:spcPts val="0"/>
              </a:spcAft>
              <a:defRPr/>
            </a:pPr>
            <a:br>
              <a:rPr lang="en-US" dirty="0"/>
            </a:br>
            <a:endParaRPr lang="en-US" dirty="0">
              <a:solidFill>
                <a:srgbClr val="FF0000"/>
              </a:solidFill>
            </a:endParaRPr>
          </a:p>
        </p:txBody>
      </p:sp>
      <p:sp>
        <p:nvSpPr>
          <p:cNvPr id="43014" name="Rectangle 5"/>
          <p:cNvSpPr>
            <a:spLocks noChangeArrowheads="1"/>
          </p:cNvSpPr>
          <p:nvPr/>
        </p:nvSpPr>
        <p:spPr bwMode="auto">
          <a:xfrm>
            <a:off x="76200" y="184667"/>
            <a:ext cx="9144000" cy="584775"/>
          </a:xfrm>
          <a:prstGeom prst="rect">
            <a:avLst/>
          </a:prstGeom>
          <a:noFill/>
          <a:ln w="9525">
            <a:noFill/>
            <a:miter lim="800000"/>
            <a:headEnd/>
            <a:tailEnd/>
          </a:ln>
        </p:spPr>
        <p:txBody>
          <a:bodyPr wrap="square">
            <a:spAutoFit/>
          </a:bodyPr>
          <a:lstStyle/>
          <a:p>
            <a:pPr algn="ctr" eaLnBrk="1" fontAlgn="auto" hangingPunct="1">
              <a:spcBef>
                <a:spcPts val="0"/>
              </a:spcBef>
              <a:spcAft>
                <a:spcPts val="0"/>
              </a:spcAft>
            </a:pPr>
            <a:r>
              <a:rPr lang="en-US" sz="3200" b="1" dirty="0">
                <a:solidFill>
                  <a:schemeClr val="bg1"/>
                </a:solidFill>
                <a:latin typeface="Arial" panose="020B0604020202020204" pitchFamily="34" charset="0"/>
                <a:cs typeface="Arial" panose="020B0604020202020204" pitchFamily="34" charset="0"/>
              </a:rPr>
              <a:t>OREGON COMMISSION FOR THE BLIND</a:t>
            </a:r>
          </a:p>
        </p:txBody>
      </p:sp>
    </p:spTree>
    <p:extLst>
      <p:ext uri="{BB962C8B-B14F-4D97-AF65-F5344CB8AC3E}">
        <p14:creationId xmlns:p14="http://schemas.microsoft.com/office/powerpoint/2010/main" val="1230425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990600"/>
          </a:xfrm>
        </p:spPr>
        <p:txBody>
          <a:bodyPr>
            <a:noAutofit/>
          </a:bodyPr>
          <a:lstStyle/>
          <a:p>
            <a:pPr algn="ctr"/>
            <a:r>
              <a:rPr lang="en-US" sz="3200" b="1" cap="all" dirty="0">
                <a:solidFill>
                  <a:schemeClr val="bg1"/>
                </a:solidFill>
                <a:latin typeface="Arial" panose="020B0604020202020204" pitchFamily="34" charset="0"/>
                <a:cs typeface="Arial" panose="020B0604020202020204" pitchFamily="34" charset="0"/>
              </a:rPr>
              <a:t>Business Engagement </a:t>
            </a:r>
            <a:r>
              <a:rPr lang="en-US" sz="3200" b="1" cap="all" dirty="0" err="1">
                <a:solidFill>
                  <a:schemeClr val="bg1"/>
                </a:solidFill>
                <a:latin typeface="Arial" panose="020B0604020202020204" pitchFamily="34" charset="0"/>
                <a:cs typeface="Arial" panose="020B0604020202020204" pitchFamily="34" charset="0"/>
              </a:rPr>
              <a:t>STructure</a:t>
            </a:r>
            <a:endParaRPr lang="en-US" sz="3200" b="1" cap="all" dirty="0">
              <a:solidFill>
                <a:schemeClr val="bg1"/>
              </a:solidFill>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1143000" y="1295400"/>
            <a:ext cx="7543800" cy="480060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buClr>
                <a:srgbClr val="666633"/>
              </a:buClr>
              <a:buFont typeface="Wingdings" panose="05000000000000000000" pitchFamily="2" charset="2"/>
              <a:buChar char="Ø"/>
            </a:pPr>
            <a:endParaRPr lang="en-US" sz="2800" dirty="0">
              <a:cs typeface="Times New Roman" panose="02020603050405020304" pitchFamily="18" charset="0"/>
            </a:endParaRPr>
          </a:p>
          <a:p>
            <a:pPr marL="342900" indent="-342900">
              <a:buClr>
                <a:srgbClr val="666633"/>
              </a:buClr>
              <a:buFont typeface="Wingdings" panose="05000000000000000000" pitchFamily="2" charset="2"/>
              <a:buChar char="Ø"/>
            </a:pPr>
            <a:r>
              <a:rPr lang="en-US" sz="2800" dirty="0">
                <a:cs typeface="Times New Roman" panose="02020603050405020304" pitchFamily="18" charset="0"/>
              </a:rPr>
              <a:t>1 Workforce Innovation Manager</a:t>
            </a:r>
          </a:p>
          <a:p>
            <a:pPr marL="0" indent="0">
              <a:buClr>
                <a:srgbClr val="666633"/>
              </a:buClr>
              <a:buNone/>
            </a:pPr>
            <a:endParaRPr lang="en-US" sz="2800" dirty="0">
              <a:cs typeface="Times New Roman" panose="02020603050405020304" pitchFamily="18" charset="0"/>
            </a:endParaRPr>
          </a:p>
          <a:p>
            <a:pPr marL="342900" indent="-342900">
              <a:buClr>
                <a:srgbClr val="666633"/>
              </a:buClr>
              <a:buFont typeface="Wingdings" panose="05000000000000000000" pitchFamily="2" charset="2"/>
              <a:buChar char="Ø"/>
            </a:pPr>
            <a:endParaRPr lang="en-US" sz="2800" dirty="0">
              <a:cs typeface="Times New Roman" panose="02020603050405020304" pitchFamily="18" charset="0"/>
            </a:endParaRPr>
          </a:p>
          <a:p>
            <a:pPr marL="342900" indent="-342900">
              <a:buClr>
                <a:srgbClr val="666633"/>
              </a:buClr>
              <a:buFont typeface="Wingdings" panose="05000000000000000000" pitchFamily="2" charset="2"/>
              <a:buChar char="Ø"/>
            </a:pPr>
            <a:r>
              <a:rPr lang="en-US" sz="2800" dirty="0">
                <a:cs typeface="Times New Roman" panose="02020603050405020304" pitchFamily="18" charset="0"/>
              </a:rPr>
              <a:t>2 Business Relations Coordinators</a:t>
            </a:r>
          </a:p>
          <a:p>
            <a:pPr marL="0" indent="0">
              <a:buClr>
                <a:srgbClr val="666633"/>
              </a:buClr>
              <a:buNone/>
            </a:pPr>
            <a:endParaRPr lang="en-US" sz="2800" dirty="0">
              <a:cs typeface="Times New Roman" panose="02020603050405020304" pitchFamily="18" charset="0"/>
            </a:endParaRPr>
          </a:p>
          <a:p>
            <a:pPr marL="0" indent="0">
              <a:buClr>
                <a:srgbClr val="666633"/>
              </a:buClr>
              <a:buNone/>
            </a:pPr>
            <a:endParaRPr lang="en-US" sz="2800" dirty="0">
              <a:cs typeface="Times New Roman" panose="02020603050405020304" pitchFamily="18" charset="0"/>
            </a:endParaRPr>
          </a:p>
          <a:p>
            <a:pPr marL="342900" indent="-342900">
              <a:buClr>
                <a:srgbClr val="666633"/>
              </a:buClr>
              <a:buFont typeface="Wingdings" panose="05000000000000000000" pitchFamily="2" charset="2"/>
              <a:buChar char="Ø"/>
            </a:pPr>
            <a:r>
              <a:rPr lang="en-US" sz="2800" dirty="0">
                <a:cs typeface="Times New Roman" panose="02020603050405020304" pitchFamily="18" charset="0"/>
              </a:rPr>
              <a:t>5 Assistive Technology Instructors</a:t>
            </a:r>
          </a:p>
          <a:p>
            <a:pPr marL="342900" indent="-342900">
              <a:buClr>
                <a:srgbClr val="666633"/>
              </a:buClr>
              <a:buFont typeface="Wingdings" panose="05000000000000000000" pitchFamily="2" charset="2"/>
              <a:buChar char="Ø"/>
            </a:pPr>
            <a:endParaRPr lang="en-US" sz="2800" dirty="0">
              <a:cs typeface="Times New Roman" panose="02020603050405020304" pitchFamily="18" charset="0"/>
            </a:endParaRPr>
          </a:p>
          <a:p>
            <a:pPr marL="0" indent="0">
              <a:buClr>
                <a:srgbClr val="666633"/>
              </a:buClr>
              <a:buNone/>
            </a:pPr>
            <a:endParaRPr lang="en-US" sz="2800" dirty="0">
              <a:cs typeface="Times New Roman" panose="02020603050405020304" pitchFamily="18" charset="0"/>
            </a:endParaRPr>
          </a:p>
          <a:p>
            <a:pPr marL="274320" indent="-274320" fontAlgn="auto">
              <a:spcAft>
                <a:spcPts val="0"/>
              </a:spcAft>
              <a:buFont typeface="Wingdings" panose="05000000000000000000" pitchFamily="2" charset="2"/>
              <a:buChar char="ü"/>
            </a:pPr>
            <a:endParaRPr lang="en-US" dirty="0"/>
          </a:p>
        </p:txBody>
      </p:sp>
    </p:spTree>
    <p:extLst>
      <p:ext uri="{BB962C8B-B14F-4D97-AF65-F5344CB8AC3E}">
        <p14:creationId xmlns:p14="http://schemas.microsoft.com/office/powerpoint/2010/main" val="3068259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396874"/>
          </a:xfrm>
        </p:spPr>
        <p:txBody>
          <a:bodyPr>
            <a:normAutofit fontScale="90000"/>
          </a:bodyPr>
          <a:lstStyle/>
          <a:p>
            <a:pPr algn="ctr"/>
            <a:r>
              <a:rPr lang="en-US" dirty="0">
                <a:solidFill>
                  <a:schemeClr val="bg1"/>
                </a:solidFill>
                <a:latin typeface="+mn-lt"/>
              </a:rPr>
              <a:t>BUSINESS ENGAGEMENT ACTIVITIES</a:t>
            </a:r>
          </a:p>
        </p:txBody>
      </p:sp>
      <p:sp>
        <p:nvSpPr>
          <p:cNvPr id="3" name="Content Placeholder 2"/>
          <p:cNvSpPr>
            <a:spLocks noGrp="1"/>
          </p:cNvSpPr>
          <p:nvPr>
            <p:ph idx="1"/>
          </p:nvPr>
        </p:nvSpPr>
        <p:spPr/>
        <p:txBody>
          <a:bodyPr/>
          <a:lstStyle/>
          <a:p>
            <a:pPr marL="0" indent="0">
              <a:buNone/>
            </a:pPr>
            <a:r>
              <a:rPr lang="en-US" sz="2400" b="1" dirty="0"/>
              <a:t>BRCs engage in:</a:t>
            </a:r>
          </a:p>
          <a:p>
            <a:pPr marL="0" indent="0">
              <a:buNone/>
            </a:pPr>
            <a:endParaRPr lang="en-US" sz="2400" dirty="0"/>
          </a:p>
          <a:p>
            <a:pPr lvl="1"/>
            <a:r>
              <a:rPr lang="en-US" sz="2400" dirty="0"/>
              <a:t> SHRM events</a:t>
            </a:r>
          </a:p>
          <a:p>
            <a:pPr lvl="1"/>
            <a:r>
              <a:rPr lang="en-US" sz="2400" dirty="0"/>
              <a:t> Chambers of Commerce</a:t>
            </a:r>
          </a:p>
          <a:p>
            <a:pPr lvl="1"/>
            <a:r>
              <a:rPr lang="en-US" sz="2400" dirty="0" err="1"/>
              <a:t>WorkSource</a:t>
            </a:r>
            <a:r>
              <a:rPr lang="en-US" sz="2400" dirty="0"/>
              <a:t> OED America Job Center Co-locations</a:t>
            </a:r>
          </a:p>
          <a:p>
            <a:pPr lvl="1"/>
            <a:r>
              <a:rPr lang="en-US" sz="2400" dirty="0"/>
              <a:t>Local Leadership Business Teams</a:t>
            </a:r>
          </a:p>
          <a:p>
            <a:pPr lvl="1"/>
            <a:r>
              <a:rPr lang="en-US" sz="2400" dirty="0"/>
              <a:t>Collaborated Business Services</a:t>
            </a:r>
          </a:p>
          <a:p>
            <a:pPr lvl="1"/>
            <a:r>
              <a:rPr lang="en-US" sz="2400" dirty="0" err="1"/>
              <a:t>Jobsville</a:t>
            </a:r>
            <a:r>
              <a:rPr lang="en-US" sz="2400" dirty="0"/>
              <a:t> </a:t>
            </a:r>
          </a:p>
          <a:p>
            <a:pPr lvl="1"/>
            <a:r>
              <a:rPr lang="en-US" sz="2400" dirty="0"/>
              <a:t>Vendor trainings and CRP networking </a:t>
            </a:r>
          </a:p>
          <a:p>
            <a:pPr lvl="1"/>
            <a:r>
              <a:rPr lang="en-US" sz="2400" dirty="0"/>
              <a:t>Employment First Teams</a:t>
            </a:r>
          </a:p>
          <a:p>
            <a:pPr marL="342900" lvl="1" indent="0">
              <a:buNone/>
            </a:pPr>
            <a:endParaRPr lang="en-US" sz="2400" dirty="0"/>
          </a:p>
          <a:p>
            <a:pPr lvl="1"/>
            <a:endParaRPr lang="en-US" dirty="0"/>
          </a:p>
          <a:p>
            <a:pPr lvl="1"/>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3D730801-C446-4D34-B559-B4058342017C}" type="slidenum">
              <a:rPr lang="en-US" smtClean="0">
                <a:solidFill>
                  <a:prstClr val="black">
                    <a:tint val="75000"/>
                  </a:prstClr>
                </a:solidFill>
              </a:rPr>
              <a:pPr/>
              <a:t>3</a:t>
            </a:fld>
            <a:endParaRPr lang="en-US">
              <a:solidFill>
                <a:prstClr val="black">
                  <a:tint val="75000"/>
                </a:prstClr>
              </a:solidFill>
            </a:endParaRPr>
          </a:p>
        </p:txBody>
      </p:sp>
    </p:spTree>
    <p:extLst>
      <p:ext uri="{BB962C8B-B14F-4D97-AF65-F5344CB8AC3E}">
        <p14:creationId xmlns:p14="http://schemas.microsoft.com/office/powerpoint/2010/main" val="220016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3074"/>
          </a:xfrm>
        </p:spPr>
        <p:txBody>
          <a:bodyPr>
            <a:normAutofit fontScale="90000"/>
          </a:bodyPr>
          <a:lstStyle/>
          <a:p>
            <a:pPr algn="ctr"/>
            <a:r>
              <a:rPr lang="en-US" dirty="0">
                <a:solidFill>
                  <a:schemeClr val="bg1"/>
                </a:solidFill>
                <a:latin typeface="+mn-lt"/>
              </a:rPr>
              <a:t>TYPES OF BUSINESS SERVICES</a:t>
            </a:r>
          </a:p>
        </p:txBody>
      </p:sp>
      <p:sp>
        <p:nvSpPr>
          <p:cNvPr id="3" name="Content Placeholder 2"/>
          <p:cNvSpPr>
            <a:spLocks noGrp="1"/>
          </p:cNvSpPr>
          <p:nvPr>
            <p:ph idx="1"/>
          </p:nvPr>
        </p:nvSpPr>
        <p:spPr/>
        <p:txBody>
          <a:bodyPr/>
          <a:lstStyle/>
          <a:p>
            <a:r>
              <a:rPr lang="en-US" sz="2000" dirty="0"/>
              <a:t>Disability Awareness Trainings</a:t>
            </a:r>
          </a:p>
          <a:p>
            <a:r>
              <a:rPr lang="en-US" sz="2000" dirty="0"/>
              <a:t>Blind etiquette workshops</a:t>
            </a:r>
          </a:p>
          <a:p>
            <a:r>
              <a:rPr lang="en-US" sz="2000" dirty="0"/>
              <a:t>Assistive Technology Demos</a:t>
            </a:r>
          </a:p>
          <a:p>
            <a:r>
              <a:rPr lang="en-US" sz="2000" dirty="0"/>
              <a:t>Initial technology accessibility assessments</a:t>
            </a:r>
          </a:p>
          <a:p>
            <a:r>
              <a:rPr lang="en-US" sz="2000" dirty="0"/>
              <a:t>Tours of OCB Training Center</a:t>
            </a:r>
          </a:p>
          <a:p>
            <a:r>
              <a:rPr lang="en-US" sz="2000" dirty="0"/>
              <a:t>Progressive Employment activities:</a:t>
            </a:r>
          </a:p>
          <a:p>
            <a:pPr marL="342900" lvl="1" indent="0">
              <a:buNone/>
            </a:pPr>
            <a:r>
              <a:rPr lang="en-US" sz="2000" dirty="0"/>
              <a:t> - Mock interviews, tours, job shadows, working interviews, etc. </a:t>
            </a:r>
          </a:p>
          <a:p>
            <a:pPr marL="342900" lvl="1" indent="0">
              <a:buNone/>
            </a:pPr>
            <a:r>
              <a:rPr lang="en-US" sz="2000" dirty="0"/>
              <a:t> - Paid OJTs &amp; Work Based Learning</a:t>
            </a:r>
          </a:p>
          <a:p>
            <a:pPr marL="342900" lvl="1" indent="0">
              <a:buNone/>
            </a:pPr>
            <a:r>
              <a:rPr lang="en-US" sz="2000" dirty="0"/>
              <a:t> - Job coaching </a:t>
            </a:r>
          </a:p>
          <a:p>
            <a:pPr lvl="1"/>
            <a:endParaRPr lang="en-US" dirty="0"/>
          </a:p>
        </p:txBody>
      </p:sp>
      <p:sp>
        <p:nvSpPr>
          <p:cNvPr id="4" name="Slide Number Placeholder 3"/>
          <p:cNvSpPr>
            <a:spLocks noGrp="1"/>
          </p:cNvSpPr>
          <p:nvPr>
            <p:ph type="sldNum" sz="quarter" idx="12"/>
          </p:nvPr>
        </p:nvSpPr>
        <p:spPr/>
        <p:txBody>
          <a:bodyPr/>
          <a:lstStyle/>
          <a:p>
            <a:fld id="{3D730801-C446-4D34-B559-B4058342017C}" type="slidenum">
              <a:rPr lang="en-US" smtClean="0">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val="3324805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9"/>
          <p:cNvSpPr>
            <a:spLocks noChangeArrowheads="1"/>
          </p:cNvSpPr>
          <p:nvPr/>
        </p:nvSpPr>
        <p:spPr bwMode="auto">
          <a:xfrm>
            <a:off x="1" y="-230832"/>
            <a:ext cx="184731" cy="461665"/>
          </a:xfrm>
          <a:prstGeom prst="rect">
            <a:avLst/>
          </a:prstGeom>
          <a:noFill/>
          <a:ln w="9525">
            <a:noFill/>
            <a:miter lim="800000"/>
            <a:headEnd/>
            <a:tailEnd/>
          </a:ln>
        </p:spPr>
        <p:txBody>
          <a:bodyPr wrap="none" anchor="ctr">
            <a:spAutoFit/>
          </a:bodyPr>
          <a:lstStyle/>
          <a:p>
            <a:endParaRPr lang="en-US" dirty="0"/>
          </a:p>
        </p:txBody>
      </p:sp>
      <p:sp>
        <p:nvSpPr>
          <p:cNvPr id="53255" name="Rectangle 12"/>
          <p:cNvSpPr>
            <a:spLocks noChangeArrowheads="1"/>
          </p:cNvSpPr>
          <p:nvPr/>
        </p:nvSpPr>
        <p:spPr bwMode="auto">
          <a:xfrm>
            <a:off x="1" y="-230832"/>
            <a:ext cx="184731" cy="461665"/>
          </a:xfrm>
          <a:prstGeom prst="rect">
            <a:avLst/>
          </a:prstGeom>
          <a:noFill/>
          <a:ln w="9525">
            <a:noFill/>
            <a:miter lim="800000"/>
            <a:headEnd/>
            <a:tailEnd/>
          </a:ln>
          <a:effectLst/>
        </p:spPr>
        <p:txBody>
          <a:bodyPr wrap="none" anchor="ctr">
            <a:spAutoFit/>
          </a:bodyPr>
          <a:lstStyle/>
          <a:p>
            <a:endParaRPr lang="en-US" dirty="0"/>
          </a:p>
        </p:txBody>
      </p:sp>
      <p:sp>
        <p:nvSpPr>
          <p:cNvPr id="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7" name="Rectangle 2"/>
          <p:cNvSpPr>
            <a:spLocks noGrp="1" noChangeArrowheads="1"/>
          </p:cNvSpPr>
          <p:nvPr>
            <p:ph type="title"/>
          </p:nvPr>
        </p:nvSpPr>
        <p:spPr>
          <a:xfrm>
            <a:off x="1" y="215989"/>
            <a:ext cx="9144000" cy="533400"/>
          </a:xfrm>
        </p:spPr>
        <p:txBody>
          <a:bodyPr>
            <a:noAutofit/>
          </a:bodyPr>
          <a:lstStyle/>
          <a:p>
            <a:pPr algn="ctr" eaLnBrk="1" fontAlgn="auto" hangingPunct="1">
              <a:spcAft>
                <a:spcPts val="0"/>
              </a:spcAft>
              <a:defRPr/>
            </a:pPr>
            <a:r>
              <a:rPr lang="en-US" sz="3200" b="1" dirty="0">
                <a:solidFill>
                  <a:schemeClr val="bg1"/>
                </a:solidFill>
                <a:latin typeface="Arial" charset="0"/>
              </a:rPr>
              <a:t>BE APPROACH</a:t>
            </a:r>
            <a:endParaRPr lang="en-US" sz="3200" b="1" u="sng" dirty="0">
              <a:solidFill>
                <a:schemeClr val="bg1"/>
              </a:solidFill>
              <a:latin typeface="Arial" charset="0"/>
            </a:endParaRPr>
          </a:p>
        </p:txBody>
      </p:sp>
      <p:sp>
        <p:nvSpPr>
          <p:cNvPr id="4" name="TextBox 3"/>
          <p:cNvSpPr txBox="1"/>
          <p:nvPr/>
        </p:nvSpPr>
        <p:spPr>
          <a:xfrm>
            <a:off x="609600" y="1371600"/>
            <a:ext cx="7924800" cy="5632311"/>
          </a:xfrm>
          <a:prstGeom prst="rect">
            <a:avLst/>
          </a:prstGeom>
          <a:noFill/>
        </p:spPr>
        <p:txBody>
          <a:bodyPr wrap="square" rtlCol="0">
            <a:spAutoFit/>
          </a:bodyPr>
          <a:lstStyle/>
          <a:p>
            <a:pPr marL="457200" indent="-457200">
              <a:buAutoNum type="arabicParenR"/>
            </a:pPr>
            <a:r>
              <a:rPr lang="en-US" sz="2000" dirty="0">
                <a:latin typeface="+mn-lt"/>
              </a:rPr>
              <a:t>Example 1 – Manufacturing company of about 30 people.  Business Services Specialist at </a:t>
            </a:r>
            <a:r>
              <a:rPr lang="en-US" sz="2000" dirty="0" err="1">
                <a:latin typeface="+mn-lt"/>
              </a:rPr>
              <a:t>WorkSource</a:t>
            </a:r>
            <a:r>
              <a:rPr lang="en-US" sz="2000" dirty="0">
                <a:latin typeface="+mn-lt"/>
              </a:rPr>
              <a:t> made request for Business Relations Coordinator to meet with the employer to discuss diversity and disability inclusion recruiting.  Business Relation Coordinator presents benefits of hiring, services provided to the employer and suggestion of our AT staff coming in to do a technology demonstration if applicable. </a:t>
            </a:r>
          </a:p>
          <a:p>
            <a:endParaRPr lang="en-US" sz="2000" dirty="0">
              <a:latin typeface="+mn-lt"/>
            </a:endParaRPr>
          </a:p>
          <a:p>
            <a:pPr marL="457200" indent="-457200">
              <a:buAutoNum type="arabicParenR" startAt="2"/>
            </a:pPr>
            <a:r>
              <a:rPr lang="en-US" sz="2000" dirty="0">
                <a:latin typeface="+mn-lt"/>
              </a:rPr>
              <a:t>Example 2 – IRS Recruitment.  Business Relations Coordinators from OCB partnered with Business Relation Coordinators from OVRS and </a:t>
            </a:r>
            <a:r>
              <a:rPr lang="en-US" sz="2000" dirty="0" err="1">
                <a:latin typeface="+mn-lt"/>
              </a:rPr>
              <a:t>WorkSource</a:t>
            </a:r>
            <a:r>
              <a:rPr lang="en-US" sz="2000" dirty="0">
                <a:latin typeface="+mn-lt"/>
              </a:rPr>
              <a:t> to meet with a representative from the IRS.  Both agencies collaborated to meet with the employer, address needs, organize hiring events, share information with counselors and job developers and creating a process of applying.</a:t>
            </a:r>
          </a:p>
          <a:p>
            <a:pPr marL="457200" indent="-457200">
              <a:buAutoNum type="arabicParenR" startAt="2"/>
            </a:pPr>
            <a:endParaRPr lang="en-US" sz="2000" dirty="0"/>
          </a:p>
          <a:p>
            <a:pPr marL="457200" indent="-457200">
              <a:buAutoNum type="arabicParenR" startAt="2"/>
            </a:pPr>
            <a:endParaRPr lang="en-US" sz="2000" dirty="0"/>
          </a:p>
          <a:p>
            <a:pPr marL="457200" indent="-457200">
              <a:buAutoNum type="arabicParenR" startAt="2"/>
            </a:pPr>
            <a:endParaRPr lang="en-US" sz="2000" dirty="0"/>
          </a:p>
          <a:p>
            <a:pPr marL="457200" indent="-457200">
              <a:buAutoNum type="arabicParenR" startAt="2"/>
            </a:pPr>
            <a:endParaRPr lang="en-US" sz="2000" dirty="0"/>
          </a:p>
          <a:p>
            <a:endParaRPr lang="en-US" sz="2000" dirty="0"/>
          </a:p>
        </p:txBody>
      </p:sp>
    </p:spTree>
    <p:extLst>
      <p:ext uri="{BB962C8B-B14F-4D97-AF65-F5344CB8AC3E}">
        <p14:creationId xmlns:p14="http://schemas.microsoft.com/office/powerpoint/2010/main" val="58258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TM03457444[[fn=Basis]]</Template>
  <TotalTime>86709</TotalTime>
  <Words>238</Words>
  <Application>Microsoft Macintosh PowerPoint</Application>
  <PresentationFormat>On-screen Show (4:3)</PresentationFormat>
  <Paragraphs>48</Paragraphs>
  <Slides>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Times New Roman</vt:lpstr>
      <vt:lpstr>Wingdings</vt:lpstr>
      <vt:lpstr>Office Theme</vt:lpstr>
      <vt:lpstr> </vt:lpstr>
      <vt:lpstr>Business Engagement STructure</vt:lpstr>
      <vt:lpstr>BUSINESS ENGAGEMENT ACTIVITIES</vt:lpstr>
      <vt:lpstr>TYPES OF BUSINESS SERVICES</vt:lpstr>
      <vt:lpstr>BE APPROACH</vt:lpstr>
    </vt:vector>
  </TitlesOfParts>
  <Company>Oregon Commission for the Blind</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Budget Presentation Joint Ways &amp; Means Subcommittee 2001</dc:title>
  <dc:creator>James Schroeder</dc:creator>
  <cp:lastModifiedBy>DeBrittany Mitchell</cp:lastModifiedBy>
  <cp:revision>1887</cp:revision>
  <cp:lastPrinted>2017-10-03T17:59:10Z</cp:lastPrinted>
  <dcterms:created xsi:type="dcterms:W3CDTF">1999-01-27T18:21:05Z</dcterms:created>
  <dcterms:modified xsi:type="dcterms:W3CDTF">2018-08-07T23:38:42Z</dcterms:modified>
</cp:coreProperties>
</file>