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7" r:id="rId3"/>
    <p:sldId id="259" r:id="rId4"/>
    <p:sldId id="257" r:id="rId5"/>
    <p:sldId id="260" r:id="rId6"/>
    <p:sldId id="262" r:id="rId7"/>
    <p:sldId id="258" r:id="rId8"/>
    <p:sldId id="261" r:id="rId9"/>
    <p:sldId id="263" r:id="rId10"/>
    <p:sldId id="264" r:id="rId11"/>
    <p:sldId id="265"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1" d="100"/>
          <a:sy n="131" d="100"/>
        </p:scale>
        <p:origin x="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9747D-F94A-4A61-95F5-E77178396AED}" type="datetimeFigureOut">
              <a:rPr lang="en-US" smtClean="0"/>
              <a:t>8/7/18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CC47E-29E9-4C05-94BA-8C0B40E33085}" type="slidenum">
              <a:rPr lang="en-US" smtClean="0"/>
              <a:t>‹#›</a:t>
            </a:fld>
            <a:endParaRPr lang="en-US" dirty="0"/>
          </a:p>
        </p:txBody>
      </p:sp>
    </p:spTree>
    <p:extLst>
      <p:ext uri="{BB962C8B-B14F-4D97-AF65-F5344CB8AC3E}">
        <p14:creationId xmlns:p14="http://schemas.microsoft.com/office/powerpoint/2010/main" val="199021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5C7F1-D53F-4EA5-8081-0E6E6BD1DE19}" type="datetime1">
              <a:rPr lang="en-US" smtClean="0"/>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bwMode="gray">
          <a:xfrm>
            <a:off x="10217019" y="6288834"/>
            <a:ext cx="1362271" cy="432641"/>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25020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25152" y="158620"/>
            <a:ext cx="7072604" cy="494524"/>
          </a:xfrm>
        </p:spPr>
        <p:txBody>
          <a:bodyPr>
            <a:noAutofit/>
          </a:bodyPr>
          <a:lstStyle>
            <a:lvl1pPr>
              <a:defRPr sz="36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970384"/>
            <a:ext cx="10515600" cy="5206579"/>
          </a:xfrm>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7DECE-30D8-40B6-913F-806D75083473}" type="datetime1">
              <a:rPr lang="en-US" smtClean="0"/>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bwMode="gray">
          <a:xfrm>
            <a:off x="10226350" y="6260842"/>
            <a:ext cx="1362270" cy="460634"/>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126280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33061"/>
            <a:ext cx="2628900" cy="5243901"/>
          </a:xfrm>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933061"/>
            <a:ext cx="7734300" cy="5243902"/>
          </a:xfrm>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1B9F5-43F3-4D80-B030-D7495F407938}" type="datetime1">
              <a:rPr lang="en-US" smtClean="0"/>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bwMode="gray">
          <a:xfrm>
            <a:off x="10226350" y="6288834"/>
            <a:ext cx="1352940" cy="432642"/>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361079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15820" y="139960"/>
            <a:ext cx="7063274" cy="550506"/>
          </a:xfrm>
        </p:spPr>
        <p:txBody>
          <a:bodyPr>
            <a:noAutofit/>
          </a:bodyPr>
          <a:lstStyle>
            <a:lvl1pPr>
              <a:defRPr sz="36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838200" y="979714"/>
            <a:ext cx="10515600" cy="5197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5D276-E696-4A63-A42B-CA3E4AD434DF}" type="datetime1">
              <a:rPr lang="en-US" smtClean="0"/>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bwMode="gray">
          <a:xfrm>
            <a:off x="10217019" y="6288834"/>
            <a:ext cx="1352939" cy="432641"/>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193810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BE583-90EE-41D1-8D62-BF3F3960FFA2}" type="datetime1">
              <a:rPr lang="en-US" smtClean="0"/>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bwMode="gray">
          <a:xfrm>
            <a:off x="10235682" y="6279502"/>
            <a:ext cx="1352938" cy="419878"/>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192656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15820" y="149290"/>
            <a:ext cx="7072604" cy="531846"/>
          </a:xfrm>
        </p:spPr>
        <p:txBody>
          <a:bodyPr>
            <a:noAutofit/>
          </a:bodyPr>
          <a:lstStyle>
            <a:lvl1pPr>
              <a:defRPr sz="36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961053"/>
            <a:ext cx="5181600" cy="521591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961053"/>
            <a:ext cx="5181600" cy="521591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A9687-027E-486C-B3FE-04274F0B59AD}" type="datetime1">
              <a:rPr lang="en-US" smtClean="0"/>
              <a:t>8/7/18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bwMode="gray">
          <a:xfrm>
            <a:off x="10198358" y="6279502"/>
            <a:ext cx="1390262" cy="441973"/>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139034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25151" y="149290"/>
            <a:ext cx="7063273" cy="531846"/>
          </a:xfrm>
        </p:spPr>
        <p:txBody>
          <a:bodyPr>
            <a:noAutofit/>
          </a:bodyPr>
          <a:lstStyle>
            <a:lvl1pPr>
              <a:defRPr sz="36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9788" y="9144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738312"/>
            <a:ext cx="5157787" cy="44513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144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38312"/>
            <a:ext cx="5183188" cy="44513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41E2D3-0996-4E7A-8A46-18F81C3A35C1}" type="datetime1">
              <a:rPr lang="en-US" smtClean="0"/>
              <a:t>8/7/18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bwMode="gray">
          <a:xfrm>
            <a:off x="10207690" y="6288834"/>
            <a:ext cx="1380930" cy="432642"/>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148582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25151" y="130629"/>
            <a:ext cx="7063273" cy="541175"/>
          </a:xfrm>
        </p:spPr>
        <p:txBody>
          <a:bodyPr>
            <a:noAutofit/>
          </a:bodyPr>
          <a:lstStyle>
            <a:lvl1pPr>
              <a:defRPr sz="36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03465-6E31-4B3F-8D28-A665B3823ACE}" type="datetime1">
              <a:rPr lang="en-US" smtClean="0"/>
              <a:t>8/7/18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bwMode="gray">
          <a:xfrm>
            <a:off x="10217019" y="6288834"/>
            <a:ext cx="1352939" cy="432642"/>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3266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98989-B5F1-4049-B280-A0E60744DFB5}" type="datetime1">
              <a:rPr lang="en-US" smtClean="0"/>
              <a:t>8/7/18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bwMode="gray">
          <a:xfrm>
            <a:off x="10226350" y="6288834"/>
            <a:ext cx="1334279" cy="432642"/>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282186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3842" y="153804"/>
            <a:ext cx="7060299" cy="529938"/>
          </a:xfrm>
        </p:spPr>
        <p:txBody>
          <a:bodyPr anchor="b"/>
          <a:lstStyle>
            <a:lvl1pPr>
              <a:defRPr sz="32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183188" y="1097280"/>
            <a:ext cx="6172200" cy="4958287"/>
          </a:xfrm>
        </p:spPr>
        <p:txBody>
          <a:bodyPr/>
          <a:lstStyle>
            <a:lvl1pPr>
              <a:defRPr sz="3200">
                <a:latin typeface="Verdana" panose="020B0604030504040204" pitchFamily="34" charset="0"/>
                <a:ea typeface="Verdana" panose="020B0604030504040204" pitchFamily="34" charset="0"/>
                <a:cs typeface="Verdana" panose="020B0604030504040204" pitchFamily="34" charset="0"/>
              </a:defRPr>
            </a:lvl1pPr>
            <a:lvl2pPr>
              <a:defRPr sz="2800">
                <a:latin typeface="Verdana" panose="020B0604030504040204" pitchFamily="34" charset="0"/>
                <a:ea typeface="Verdana" panose="020B0604030504040204" pitchFamily="34" charset="0"/>
                <a:cs typeface="Verdana" panose="020B0604030504040204" pitchFamily="34" charset="0"/>
              </a:defRPr>
            </a:lvl2pPr>
            <a:lvl3pPr>
              <a:defRPr sz="2400">
                <a:latin typeface="Verdana" panose="020B0604030504040204" pitchFamily="34" charset="0"/>
                <a:ea typeface="Verdana" panose="020B0604030504040204" pitchFamily="34" charset="0"/>
                <a:cs typeface="Verdana" panose="020B0604030504040204" pitchFamily="34" charset="0"/>
              </a:defRPr>
            </a:lvl3pPr>
            <a:lvl4pPr>
              <a:defRPr sz="2000">
                <a:latin typeface="Verdana" panose="020B0604030504040204" pitchFamily="34" charset="0"/>
                <a:ea typeface="Verdana" panose="020B0604030504040204" pitchFamily="34" charset="0"/>
                <a:cs typeface="Verdana" panose="020B0604030504040204" pitchFamily="34" charset="0"/>
              </a:defRPr>
            </a:lvl4pPr>
            <a:lvl5pPr>
              <a:defRPr sz="200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1097280"/>
            <a:ext cx="3932237" cy="509174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D5268-D627-46CF-BDF4-537769903BCA}" type="datetime1">
              <a:rPr lang="en-US" smtClean="0"/>
              <a:t>8/7/18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bwMode="gray">
          <a:xfrm>
            <a:off x="10226350" y="6288834"/>
            <a:ext cx="1352940" cy="432642"/>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44590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366" y="125811"/>
            <a:ext cx="7043823" cy="586024"/>
          </a:xfrm>
        </p:spPr>
        <p:txBody>
          <a:bodyPr anchor="b"/>
          <a:lstStyle>
            <a:lvl1pPr>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5183188" y="109728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1097280"/>
            <a:ext cx="3932237" cy="509174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3B146-53A4-48DC-969F-6EC950AE2A49}" type="datetime1">
              <a:rPr lang="en-US" smtClean="0"/>
              <a:t>8/7/18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bwMode="gray">
          <a:xfrm>
            <a:off x="10217020" y="6279502"/>
            <a:ext cx="1362270" cy="441973"/>
          </a:xfrm>
        </p:spPr>
        <p:txBody>
          <a:bodyPr/>
          <a:lstStyle>
            <a:lvl1pPr algn="ctr">
              <a:defRPr b="1">
                <a:solidFill>
                  <a:schemeClr val="bg1"/>
                </a:solidFill>
              </a:defRPr>
            </a:lvl1pPr>
          </a:lstStyle>
          <a:p>
            <a:fld id="{5EC2EC9C-49C8-4822-BF2F-F50546B718F1}" type="slidenum">
              <a:rPr lang="en-US" smtClean="0"/>
              <a:pPr/>
              <a:t>‹#›</a:t>
            </a:fld>
            <a:endParaRPr lang="en-US" dirty="0"/>
          </a:p>
        </p:txBody>
      </p:sp>
    </p:spTree>
    <p:custDataLst>
      <p:tags r:id="rId1"/>
    </p:custDataLst>
    <p:extLst>
      <p:ext uri="{BB962C8B-B14F-4D97-AF65-F5344CB8AC3E}">
        <p14:creationId xmlns:p14="http://schemas.microsoft.com/office/powerpoint/2010/main" val="31419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t="-4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43046-246E-4773-BBD9-C876AB93605A}" type="datetime1">
              <a:rPr lang="en-US" smtClean="0"/>
              <a:t>8/7/18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2EC9C-49C8-4822-BF2F-F50546B718F1}" type="slidenum">
              <a:rPr lang="en-US" smtClean="0"/>
              <a:t>‹#›</a:t>
            </a:fld>
            <a:endParaRPr lang="en-US" dirty="0"/>
          </a:p>
        </p:txBody>
      </p:sp>
    </p:spTree>
    <p:custDataLst>
      <p:tags r:id="rId13"/>
    </p:custDataLst>
    <p:extLst>
      <p:ext uri="{BB962C8B-B14F-4D97-AF65-F5344CB8AC3E}">
        <p14:creationId xmlns:p14="http://schemas.microsoft.com/office/powerpoint/2010/main" val="304340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sgales@pa.gov" TargetMode="External"/><Relationship Id="rId2" Type="http://schemas.openxmlformats.org/officeDocument/2006/relationships/hyperlink" Target="mailto:rroach@pa.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A7A5-27F1-41EA-8F8E-C87AB2EB219D}"/>
              </a:ext>
            </a:extLst>
          </p:cNvPr>
          <p:cNvSpPr>
            <a:spLocks noGrp="1"/>
          </p:cNvSpPr>
          <p:nvPr>
            <p:ph type="ctrTitle"/>
          </p:nvPr>
        </p:nvSpPr>
        <p:spPr/>
        <p:txBody>
          <a:bodyPr>
            <a:normAutofit/>
          </a:bodyPr>
          <a:lstStyle/>
          <a:p>
            <a:r>
              <a:rPr lang="en-US" sz="3600" dirty="0"/>
              <a:t>Job-Driven Vocational Rehabilitation Technical Assistance Center (JD-VRTAC)  Project Support to PA OVR</a:t>
            </a:r>
            <a:br>
              <a:rPr lang="en-US" sz="3600" dirty="0"/>
            </a:br>
            <a:endParaRPr lang="en-US" sz="3600" dirty="0"/>
          </a:p>
        </p:txBody>
      </p:sp>
      <p:sp>
        <p:nvSpPr>
          <p:cNvPr id="3" name="Subtitle 2">
            <a:extLst>
              <a:ext uri="{FF2B5EF4-FFF2-40B4-BE49-F238E27FC236}">
                <a16:creationId xmlns:a16="http://schemas.microsoft.com/office/drawing/2014/main" id="{48EA918B-4300-44D1-ACCB-F9B470D86DF1}"/>
              </a:ext>
            </a:extLst>
          </p:cNvPr>
          <p:cNvSpPr>
            <a:spLocks noGrp="1"/>
          </p:cNvSpPr>
          <p:nvPr>
            <p:ph type="subTitle" idx="1"/>
          </p:nvPr>
        </p:nvSpPr>
        <p:spPr/>
        <p:txBody>
          <a:bodyPr/>
          <a:lstStyle/>
          <a:p>
            <a:r>
              <a:rPr lang="en-US" b="1" dirty="0"/>
              <a:t>Integrating Labor Market Information (LMI) into the Vocational Rehabilitation (VR) Process</a:t>
            </a:r>
          </a:p>
          <a:p>
            <a:r>
              <a:rPr lang="en-US" b="1" dirty="0"/>
              <a:t>Hiring Minors and Employer Engagement in Pre-Employment Transition Services</a:t>
            </a:r>
            <a:endParaRPr lang="en-US" dirty="0"/>
          </a:p>
        </p:txBody>
      </p:sp>
      <p:sp>
        <p:nvSpPr>
          <p:cNvPr id="4" name="Slide Number Placeholder 3">
            <a:extLst>
              <a:ext uri="{FF2B5EF4-FFF2-40B4-BE49-F238E27FC236}">
                <a16:creationId xmlns:a16="http://schemas.microsoft.com/office/drawing/2014/main" id="{CEE1BF8D-0928-4C3B-A5BD-3759D811BF1E}"/>
              </a:ext>
            </a:extLst>
          </p:cNvPr>
          <p:cNvSpPr>
            <a:spLocks noGrp="1"/>
          </p:cNvSpPr>
          <p:nvPr>
            <p:ph type="sldNum" sz="quarter" idx="12"/>
          </p:nvPr>
        </p:nvSpPr>
        <p:spPr/>
        <p:txBody>
          <a:bodyPr/>
          <a:lstStyle/>
          <a:p>
            <a:fld id="{5EC2EC9C-49C8-4822-BF2F-F50546B718F1}" type="slidenum">
              <a:rPr lang="en-US" smtClean="0"/>
              <a:pPr/>
              <a:t>1</a:t>
            </a:fld>
            <a:endParaRPr lang="en-US" dirty="0"/>
          </a:p>
        </p:txBody>
      </p:sp>
    </p:spTree>
    <p:extLst>
      <p:ext uri="{BB962C8B-B14F-4D97-AF65-F5344CB8AC3E}">
        <p14:creationId xmlns:p14="http://schemas.microsoft.com/office/powerpoint/2010/main" val="2498790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C1FF-B9E3-47CD-AF27-AE0C77241E60}"/>
              </a:ext>
            </a:extLst>
          </p:cNvPr>
          <p:cNvSpPr>
            <a:spLocks noGrp="1"/>
          </p:cNvSpPr>
          <p:nvPr>
            <p:ph type="title"/>
          </p:nvPr>
        </p:nvSpPr>
        <p:spPr/>
        <p:txBody>
          <a:bodyPr/>
          <a:lstStyle/>
          <a:p>
            <a:r>
              <a:rPr lang="en-US" dirty="0"/>
              <a:t>Replication and Sustainability</a:t>
            </a:r>
          </a:p>
        </p:txBody>
      </p:sp>
      <p:sp>
        <p:nvSpPr>
          <p:cNvPr id="3" name="Content Placeholder 2">
            <a:extLst>
              <a:ext uri="{FF2B5EF4-FFF2-40B4-BE49-F238E27FC236}">
                <a16:creationId xmlns:a16="http://schemas.microsoft.com/office/drawing/2014/main" id="{D0155E6A-E90D-412A-9C69-AAEF2C1FC54C}"/>
              </a:ext>
            </a:extLst>
          </p:cNvPr>
          <p:cNvSpPr>
            <a:spLocks noGrp="1"/>
          </p:cNvSpPr>
          <p:nvPr>
            <p:ph idx="1"/>
          </p:nvPr>
        </p:nvSpPr>
        <p:spPr/>
        <p:txBody>
          <a:bodyPr>
            <a:normAutofit/>
          </a:bodyPr>
          <a:lstStyle/>
          <a:p>
            <a:pPr marL="0" lvl="0" indent="0">
              <a:buNone/>
            </a:pPr>
            <a:r>
              <a:rPr lang="en-US" b="1" dirty="0"/>
              <a:t>Continue to utilize content developed via JDVRTAC research project</a:t>
            </a:r>
          </a:p>
          <a:p>
            <a:pPr lvl="1"/>
            <a:r>
              <a:rPr lang="en-US" dirty="0"/>
              <a:t>Archived recording of both sessions available to staff</a:t>
            </a:r>
          </a:p>
          <a:p>
            <a:pPr lvl="1"/>
            <a:r>
              <a:rPr lang="en-US" dirty="0"/>
              <a:t>Viewing is required for VRC Trainees (new staff classification)</a:t>
            </a:r>
          </a:p>
          <a:p>
            <a:pPr lvl="1"/>
            <a:r>
              <a:rPr lang="en-US" dirty="0"/>
              <a:t>Incorporate Hiring Minors into onboarding for new BSRs</a:t>
            </a:r>
          </a:p>
          <a:p>
            <a:pPr lvl="1"/>
            <a:r>
              <a:rPr lang="en-US" dirty="0"/>
              <a:t>Encourage new/additional staff to view recorded videoconference sessions</a:t>
            </a:r>
          </a:p>
          <a:p>
            <a:pPr marL="0" lvl="0" indent="0">
              <a:buNone/>
            </a:pPr>
            <a:endParaRPr lang="en-US" b="1" dirty="0"/>
          </a:p>
          <a:p>
            <a:pPr marL="0" lvl="0" indent="0">
              <a:buNone/>
            </a:pPr>
            <a:r>
              <a:rPr lang="en-US" b="1" dirty="0"/>
              <a:t>Training content has been replicated at other training events</a:t>
            </a:r>
          </a:p>
          <a:p>
            <a:pPr lvl="1"/>
            <a:r>
              <a:rPr lang="en-US" dirty="0"/>
              <a:t>Annual Business Services and Outreach Division (BSOD) Training</a:t>
            </a:r>
          </a:p>
          <a:p>
            <a:pPr lvl="1"/>
            <a:r>
              <a:rPr lang="en-US" dirty="0"/>
              <a:t>PA Community on Transition Conference</a:t>
            </a:r>
          </a:p>
          <a:p>
            <a:pPr marL="0" indent="0">
              <a:buNone/>
            </a:pPr>
            <a:endParaRPr lang="en-US" dirty="0"/>
          </a:p>
          <a:p>
            <a:pPr marL="0" indent="0">
              <a:buNone/>
            </a:pPr>
            <a:r>
              <a:rPr lang="en-US" b="1" dirty="0"/>
              <a:t>Consider additional PETS BSRs to strengthen team</a:t>
            </a:r>
          </a:p>
        </p:txBody>
      </p:sp>
      <p:sp>
        <p:nvSpPr>
          <p:cNvPr id="4" name="Slide Number Placeholder 3">
            <a:extLst>
              <a:ext uri="{FF2B5EF4-FFF2-40B4-BE49-F238E27FC236}">
                <a16:creationId xmlns:a16="http://schemas.microsoft.com/office/drawing/2014/main" id="{E3B0461C-0C02-49A6-9A8F-3AA6C61DDBCF}"/>
              </a:ext>
            </a:extLst>
          </p:cNvPr>
          <p:cNvSpPr>
            <a:spLocks noGrp="1"/>
          </p:cNvSpPr>
          <p:nvPr>
            <p:ph type="sldNum" sz="quarter" idx="12"/>
          </p:nvPr>
        </p:nvSpPr>
        <p:spPr/>
        <p:txBody>
          <a:bodyPr/>
          <a:lstStyle/>
          <a:p>
            <a:fld id="{5EC2EC9C-49C8-4822-BF2F-F50546B718F1}" type="slidenum">
              <a:rPr lang="en-US" smtClean="0"/>
              <a:pPr/>
              <a:t>10</a:t>
            </a:fld>
            <a:endParaRPr lang="en-US" dirty="0"/>
          </a:p>
        </p:txBody>
      </p:sp>
    </p:spTree>
    <p:extLst>
      <p:ext uri="{BB962C8B-B14F-4D97-AF65-F5344CB8AC3E}">
        <p14:creationId xmlns:p14="http://schemas.microsoft.com/office/powerpoint/2010/main" val="43675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24C5-1EE9-4E7A-AE71-D360AB764A44}"/>
              </a:ext>
            </a:extLst>
          </p:cNvPr>
          <p:cNvSpPr>
            <a:spLocks noGrp="1"/>
          </p:cNvSpPr>
          <p:nvPr>
            <p:ph type="title"/>
          </p:nvPr>
        </p:nvSpPr>
        <p:spPr/>
        <p:txBody>
          <a:bodyPr/>
          <a:lstStyle/>
          <a:p>
            <a:r>
              <a:rPr lang="en-US" dirty="0"/>
              <a:t>Contact Information</a:t>
            </a:r>
          </a:p>
        </p:txBody>
      </p:sp>
      <p:sp>
        <p:nvSpPr>
          <p:cNvPr id="3" name="Content Placeholder 2">
            <a:extLst>
              <a:ext uri="{FF2B5EF4-FFF2-40B4-BE49-F238E27FC236}">
                <a16:creationId xmlns:a16="http://schemas.microsoft.com/office/drawing/2014/main" id="{6FB016F4-195C-4D12-9929-BCCEC4E1CD3B}"/>
              </a:ext>
            </a:extLst>
          </p:cNvPr>
          <p:cNvSpPr>
            <a:spLocks noGrp="1"/>
          </p:cNvSpPr>
          <p:nvPr>
            <p:ph idx="1"/>
          </p:nvPr>
        </p:nvSpPr>
        <p:spPr/>
        <p:txBody>
          <a:bodyPr>
            <a:normAutofit/>
          </a:bodyPr>
          <a:lstStyle/>
          <a:p>
            <a:pPr marL="0" indent="0" algn="ctr">
              <a:buNone/>
            </a:pPr>
            <a:r>
              <a:rPr lang="en-US" b="1" dirty="0"/>
              <a:t>Ralph Roach M.S., CRC, PA-LPC </a:t>
            </a:r>
            <a:r>
              <a:rPr lang="en-US" dirty="0"/>
              <a:t>| Division Chief </a:t>
            </a:r>
          </a:p>
          <a:p>
            <a:pPr marL="0" indent="0" algn="ctr">
              <a:buNone/>
            </a:pPr>
            <a:r>
              <a:rPr lang="en-US" dirty="0"/>
              <a:t>Business Services and Outreach Division </a:t>
            </a:r>
          </a:p>
          <a:p>
            <a:pPr marL="0" indent="0" algn="ctr">
              <a:buNone/>
            </a:pPr>
            <a:r>
              <a:rPr lang="en-US" dirty="0"/>
              <a:t>Office of Vocational Rehabilitation | Bureau of Central Operations</a:t>
            </a:r>
          </a:p>
          <a:p>
            <a:pPr marL="0" indent="0" algn="ctr">
              <a:buNone/>
            </a:pPr>
            <a:r>
              <a:rPr lang="en-US" dirty="0"/>
              <a:t>717.787.3940 | 717.705-9345 Fax | </a:t>
            </a:r>
            <a:r>
              <a:rPr lang="en-US" u="sng" dirty="0">
                <a:hlinkClick r:id="rId2"/>
              </a:rPr>
              <a:t>rroach@pa.gov</a:t>
            </a:r>
            <a:endParaRPr lang="en-US" dirty="0"/>
          </a:p>
          <a:p>
            <a:pPr marL="0" indent="0">
              <a:buNone/>
            </a:pPr>
            <a:endParaRPr lang="en-US" dirty="0"/>
          </a:p>
          <a:p>
            <a:pPr marL="0" indent="0">
              <a:buNone/>
            </a:pPr>
            <a:endParaRPr lang="en-US" dirty="0"/>
          </a:p>
          <a:p>
            <a:pPr marL="0" indent="0" algn="ctr">
              <a:buNone/>
            </a:pPr>
            <a:r>
              <a:rPr lang="en-US" b="1" dirty="0"/>
              <a:t>Sara K. Gales, M.S., CRC, TBR-CT</a:t>
            </a:r>
            <a:r>
              <a:rPr lang="en-US" dirty="0"/>
              <a:t> | Training Director</a:t>
            </a:r>
          </a:p>
          <a:p>
            <a:pPr marL="0" indent="0" algn="ctr">
              <a:buNone/>
            </a:pPr>
            <a:r>
              <a:rPr lang="en-US" dirty="0"/>
              <a:t>Office of Vocational Rehabilitation | Bureau of Central Operations</a:t>
            </a:r>
          </a:p>
          <a:p>
            <a:pPr marL="0" indent="0" algn="ctr">
              <a:buNone/>
            </a:pPr>
            <a:r>
              <a:rPr lang="en-US" dirty="0"/>
              <a:t>Pennsylvania Department of Labor &amp; Industry</a:t>
            </a:r>
          </a:p>
          <a:p>
            <a:pPr marL="0" indent="0" algn="ctr">
              <a:buNone/>
            </a:pPr>
            <a:r>
              <a:rPr lang="en-US" dirty="0"/>
              <a:t>Phone: 717.787.2988 | Fax: 717.705.9345 | </a:t>
            </a:r>
            <a:r>
              <a:rPr lang="en-US" dirty="0">
                <a:hlinkClick r:id="rId3"/>
              </a:rPr>
              <a:t>sgales@pa.gov</a:t>
            </a:r>
            <a:r>
              <a:rPr lang="en-US" dirty="0"/>
              <a:t> </a:t>
            </a:r>
          </a:p>
        </p:txBody>
      </p:sp>
      <p:sp>
        <p:nvSpPr>
          <p:cNvPr id="4" name="Slide Number Placeholder 3">
            <a:extLst>
              <a:ext uri="{FF2B5EF4-FFF2-40B4-BE49-F238E27FC236}">
                <a16:creationId xmlns:a16="http://schemas.microsoft.com/office/drawing/2014/main" id="{4DFF7AFD-F725-4F85-88A5-D9FA480A0DE6}"/>
              </a:ext>
            </a:extLst>
          </p:cNvPr>
          <p:cNvSpPr>
            <a:spLocks noGrp="1"/>
          </p:cNvSpPr>
          <p:nvPr>
            <p:ph type="sldNum" sz="quarter" idx="12"/>
          </p:nvPr>
        </p:nvSpPr>
        <p:spPr/>
        <p:txBody>
          <a:bodyPr/>
          <a:lstStyle/>
          <a:p>
            <a:fld id="{5EC2EC9C-49C8-4822-BF2F-F50546B718F1}" type="slidenum">
              <a:rPr lang="en-US" smtClean="0"/>
              <a:pPr/>
              <a:t>11</a:t>
            </a:fld>
            <a:endParaRPr lang="en-US" dirty="0"/>
          </a:p>
        </p:txBody>
      </p:sp>
    </p:spTree>
    <p:extLst>
      <p:ext uri="{BB962C8B-B14F-4D97-AF65-F5344CB8AC3E}">
        <p14:creationId xmlns:p14="http://schemas.microsoft.com/office/powerpoint/2010/main" val="205789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FC1F-B7B7-479B-B12B-41ED25D1586A}"/>
              </a:ext>
            </a:extLst>
          </p:cNvPr>
          <p:cNvSpPr>
            <a:spLocks noGrp="1"/>
          </p:cNvSpPr>
          <p:nvPr>
            <p:ph type="title"/>
          </p:nvPr>
        </p:nvSpPr>
        <p:spPr/>
        <p:txBody>
          <a:bodyPr/>
          <a:lstStyle/>
          <a:p>
            <a:r>
              <a:rPr lang="en-US" dirty="0"/>
              <a:t>Project  Target Audience</a:t>
            </a:r>
          </a:p>
        </p:txBody>
      </p:sp>
      <p:sp>
        <p:nvSpPr>
          <p:cNvPr id="3" name="Content Placeholder 2">
            <a:extLst>
              <a:ext uri="{FF2B5EF4-FFF2-40B4-BE49-F238E27FC236}">
                <a16:creationId xmlns:a16="http://schemas.microsoft.com/office/drawing/2014/main" id="{2FABC4BC-5510-4291-ABE1-9C6FC60D715E}"/>
              </a:ext>
            </a:extLst>
          </p:cNvPr>
          <p:cNvSpPr>
            <a:spLocks noGrp="1"/>
          </p:cNvSpPr>
          <p:nvPr>
            <p:ph idx="1"/>
          </p:nvPr>
        </p:nvSpPr>
        <p:spPr/>
        <p:txBody>
          <a:bodyPr>
            <a:normAutofit lnSpcReduction="10000"/>
          </a:bodyPr>
          <a:lstStyle/>
          <a:p>
            <a:pPr fontAlgn="base">
              <a:spcAft>
                <a:spcPct val="0"/>
              </a:spcAft>
              <a:buFontTx/>
              <a:buChar char="•"/>
            </a:pPr>
            <a:r>
              <a:rPr lang="en-US" kern="0" dirty="0">
                <a:solidFill>
                  <a:srgbClr val="000000"/>
                </a:solidFill>
              </a:rPr>
              <a:t>Vocational Rehabilitation Counselors (VRCs)</a:t>
            </a:r>
          </a:p>
          <a:p>
            <a:pPr marL="0" lvl="0" indent="0" fontAlgn="base">
              <a:spcAft>
                <a:spcPct val="0"/>
              </a:spcAft>
              <a:buNone/>
            </a:pPr>
            <a:endParaRPr lang="en-US" kern="0" dirty="0">
              <a:solidFill>
                <a:srgbClr val="000000"/>
              </a:solidFill>
            </a:endParaRPr>
          </a:p>
          <a:p>
            <a:pPr lvl="0" fontAlgn="base">
              <a:spcAft>
                <a:spcPct val="0"/>
              </a:spcAft>
              <a:buFontTx/>
              <a:buChar char="•"/>
            </a:pPr>
            <a:r>
              <a:rPr lang="en-US" kern="0" dirty="0">
                <a:solidFill>
                  <a:srgbClr val="000000"/>
                </a:solidFill>
              </a:rPr>
              <a:t>Business Services Counselors (BSCs)</a:t>
            </a:r>
          </a:p>
          <a:p>
            <a:pPr lvl="0" fontAlgn="base">
              <a:spcAft>
                <a:spcPct val="0"/>
              </a:spcAft>
              <a:buFontTx/>
              <a:buChar char="•"/>
            </a:pPr>
            <a:endParaRPr lang="en-US" kern="0" dirty="0">
              <a:solidFill>
                <a:srgbClr val="000000"/>
              </a:solidFill>
            </a:endParaRPr>
          </a:p>
          <a:p>
            <a:pPr lvl="0" fontAlgn="base">
              <a:spcAft>
                <a:spcPct val="0"/>
              </a:spcAft>
              <a:buFontTx/>
              <a:buChar char="•"/>
            </a:pPr>
            <a:r>
              <a:rPr lang="en-US" kern="0" dirty="0">
                <a:solidFill>
                  <a:srgbClr val="000000"/>
                </a:solidFill>
              </a:rPr>
              <a:t>Business Services Representatives (BSRs)</a:t>
            </a:r>
          </a:p>
          <a:p>
            <a:pPr lvl="0" fontAlgn="base">
              <a:spcAft>
                <a:spcPct val="0"/>
              </a:spcAft>
              <a:buFontTx/>
              <a:buChar char="•"/>
            </a:pPr>
            <a:endParaRPr lang="en-US" kern="0" dirty="0">
              <a:solidFill>
                <a:srgbClr val="000000"/>
              </a:solidFill>
            </a:endParaRPr>
          </a:p>
          <a:p>
            <a:pPr lvl="0" fontAlgn="base">
              <a:spcAft>
                <a:spcPct val="0"/>
              </a:spcAft>
              <a:buFontTx/>
              <a:buChar char="•"/>
            </a:pPr>
            <a:r>
              <a:rPr lang="en-US" kern="0" dirty="0">
                <a:solidFill>
                  <a:srgbClr val="000000"/>
                </a:solidFill>
              </a:rPr>
              <a:t>Early Reach Coordinators (ERCs)</a:t>
            </a:r>
          </a:p>
          <a:p>
            <a:pPr lvl="0" fontAlgn="base">
              <a:spcAft>
                <a:spcPct val="0"/>
              </a:spcAft>
              <a:buFontTx/>
              <a:buChar char="•"/>
            </a:pPr>
            <a:endParaRPr lang="en-US" kern="0" dirty="0">
              <a:solidFill>
                <a:srgbClr val="000000"/>
              </a:solidFill>
            </a:endParaRPr>
          </a:p>
          <a:p>
            <a:pPr lvl="0" fontAlgn="base">
              <a:spcAft>
                <a:spcPct val="0"/>
              </a:spcAft>
              <a:buFontTx/>
              <a:buChar char="•"/>
            </a:pPr>
            <a:r>
              <a:rPr lang="en-US" kern="0" dirty="0">
                <a:solidFill>
                  <a:srgbClr val="000000"/>
                </a:solidFill>
              </a:rPr>
              <a:t>Vocational Rehabilitation Supervisors</a:t>
            </a:r>
          </a:p>
          <a:p>
            <a:pPr lvl="0" fontAlgn="base">
              <a:spcAft>
                <a:spcPct val="0"/>
              </a:spcAft>
              <a:buFontTx/>
              <a:buChar char="•"/>
            </a:pPr>
            <a:endParaRPr lang="en-US" kern="0" dirty="0">
              <a:solidFill>
                <a:srgbClr val="000000"/>
              </a:solidFill>
            </a:endParaRPr>
          </a:p>
          <a:p>
            <a:pPr lvl="0" fontAlgn="base">
              <a:spcAft>
                <a:spcPct val="0"/>
              </a:spcAft>
              <a:buFontTx/>
              <a:buChar char="•"/>
            </a:pPr>
            <a:r>
              <a:rPr lang="en-US" kern="0" dirty="0">
                <a:solidFill>
                  <a:srgbClr val="000000"/>
                </a:solidFill>
              </a:rPr>
              <a:t>Assistant/District Administrators</a:t>
            </a:r>
          </a:p>
          <a:p>
            <a:endParaRPr lang="en-US" dirty="0"/>
          </a:p>
        </p:txBody>
      </p:sp>
      <p:sp>
        <p:nvSpPr>
          <p:cNvPr id="4" name="Slide Number Placeholder 3">
            <a:extLst>
              <a:ext uri="{FF2B5EF4-FFF2-40B4-BE49-F238E27FC236}">
                <a16:creationId xmlns:a16="http://schemas.microsoft.com/office/drawing/2014/main" id="{B3A42440-47DE-40D4-B51F-4A48C7E74A77}"/>
              </a:ext>
            </a:extLst>
          </p:cNvPr>
          <p:cNvSpPr>
            <a:spLocks noGrp="1"/>
          </p:cNvSpPr>
          <p:nvPr>
            <p:ph type="sldNum" sz="quarter" idx="12"/>
          </p:nvPr>
        </p:nvSpPr>
        <p:spPr/>
        <p:txBody>
          <a:bodyPr/>
          <a:lstStyle/>
          <a:p>
            <a:fld id="{5EC2EC9C-49C8-4822-BF2F-F50546B718F1}" type="slidenum">
              <a:rPr lang="en-US" smtClean="0"/>
              <a:pPr/>
              <a:t>2</a:t>
            </a:fld>
            <a:endParaRPr lang="en-US" dirty="0"/>
          </a:p>
        </p:txBody>
      </p:sp>
    </p:spTree>
    <p:extLst>
      <p:ext uri="{BB962C8B-B14F-4D97-AF65-F5344CB8AC3E}">
        <p14:creationId xmlns:p14="http://schemas.microsoft.com/office/powerpoint/2010/main" val="84120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4323-4DDA-475D-BA5E-37CF6C54BD0E}"/>
              </a:ext>
            </a:extLst>
          </p:cNvPr>
          <p:cNvSpPr>
            <a:spLocks noGrp="1"/>
          </p:cNvSpPr>
          <p:nvPr>
            <p:ph type="title"/>
          </p:nvPr>
        </p:nvSpPr>
        <p:spPr/>
        <p:txBody>
          <a:bodyPr/>
          <a:lstStyle/>
          <a:p>
            <a:r>
              <a:rPr lang="en-US" dirty="0"/>
              <a:t>PA OVR System Change</a:t>
            </a:r>
          </a:p>
        </p:txBody>
      </p:sp>
      <p:sp>
        <p:nvSpPr>
          <p:cNvPr id="3" name="Content Placeholder 2">
            <a:extLst>
              <a:ext uri="{FF2B5EF4-FFF2-40B4-BE49-F238E27FC236}">
                <a16:creationId xmlns:a16="http://schemas.microsoft.com/office/drawing/2014/main" id="{FDEDE4D0-557B-4362-9D88-B1C746BFAAEB}"/>
              </a:ext>
            </a:extLst>
          </p:cNvPr>
          <p:cNvSpPr>
            <a:spLocks noGrp="1"/>
          </p:cNvSpPr>
          <p:nvPr>
            <p:ph idx="1"/>
          </p:nvPr>
        </p:nvSpPr>
        <p:spPr/>
        <p:txBody>
          <a:bodyPr/>
          <a:lstStyle/>
          <a:p>
            <a:pPr marL="0" indent="0">
              <a:buNone/>
            </a:pPr>
            <a:r>
              <a:rPr lang="en-US" b="1" dirty="0"/>
              <a:t>No specific system, policy, or procedural change</a:t>
            </a:r>
          </a:p>
          <a:p>
            <a:r>
              <a:rPr lang="en-US" sz="2400" dirty="0"/>
              <a:t>Both PA OVR Projects focused on a training outcome/product</a:t>
            </a:r>
          </a:p>
          <a:p>
            <a:r>
              <a:rPr lang="en-US" sz="2400" dirty="0"/>
              <a:t>Meant to be a single-event occurrence</a:t>
            </a:r>
          </a:p>
          <a:p>
            <a:pPr marL="0" indent="0">
              <a:buNone/>
            </a:pPr>
            <a:endParaRPr lang="en-US" sz="2400" dirty="0"/>
          </a:p>
          <a:p>
            <a:r>
              <a:rPr lang="en-US" sz="2400" dirty="0"/>
              <a:t>Added specialized staff: Pre-Employment Transition Services (PETS) Business Services Representative (BSR) in conjunction with Hiring Minors Training</a:t>
            </a:r>
          </a:p>
          <a:p>
            <a:r>
              <a:rPr lang="en-US" sz="2400" dirty="0"/>
              <a:t>Working to enhance CWDS Case Management System to capture Business Outreach/Employer Engagement Activities</a:t>
            </a:r>
          </a:p>
        </p:txBody>
      </p:sp>
      <p:sp>
        <p:nvSpPr>
          <p:cNvPr id="4" name="Slide Number Placeholder 3">
            <a:extLst>
              <a:ext uri="{FF2B5EF4-FFF2-40B4-BE49-F238E27FC236}">
                <a16:creationId xmlns:a16="http://schemas.microsoft.com/office/drawing/2014/main" id="{E01BA769-B816-4107-BD8F-7C1A989A2614}"/>
              </a:ext>
            </a:extLst>
          </p:cNvPr>
          <p:cNvSpPr>
            <a:spLocks noGrp="1"/>
          </p:cNvSpPr>
          <p:nvPr>
            <p:ph type="sldNum" sz="quarter" idx="12"/>
          </p:nvPr>
        </p:nvSpPr>
        <p:spPr/>
        <p:txBody>
          <a:bodyPr/>
          <a:lstStyle/>
          <a:p>
            <a:fld id="{5EC2EC9C-49C8-4822-BF2F-F50546B718F1}" type="slidenum">
              <a:rPr lang="en-US" smtClean="0"/>
              <a:pPr/>
              <a:t>3</a:t>
            </a:fld>
            <a:endParaRPr lang="en-US" dirty="0"/>
          </a:p>
        </p:txBody>
      </p:sp>
    </p:spTree>
    <p:extLst>
      <p:ext uri="{BB962C8B-B14F-4D97-AF65-F5344CB8AC3E}">
        <p14:creationId xmlns:p14="http://schemas.microsoft.com/office/powerpoint/2010/main" val="104893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5BA8-9355-4C8E-9873-A6743E058C71}"/>
              </a:ext>
            </a:extLst>
          </p:cNvPr>
          <p:cNvSpPr>
            <a:spLocks noGrp="1"/>
          </p:cNvSpPr>
          <p:nvPr>
            <p:ph type="title"/>
          </p:nvPr>
        </p:nvSpPr>
        <p:spPr/>
        <p:txBody>
          <a:bodyPr/>
          <a:lstStyle/>
          <a:p>
            <a:r>
              <a:rPr lang="en-US" dirty="0"/>
              <a:t>JDVRTAC: PA Project #1</a:t>
            </a:r>
          </a:p>
        </p:txBody>
      </p:sp>
      <p:sp>
        <p:nvSpPr>
          <p:cNvPr id="3" name="Content Placeholder 2">
            <a:extLst>
              <a:ext uri="{FF2B5EF4-FFF2-40B4-BE49-F238E27FC236}">
                <a16:creationId xmlns:a16="http://schemas.microsoft.com/office/drawing/2014/main" id="{B4332B10-7668-447C-955A-987DB4431CAB}"/>
              </a:ext>
            </a:extLst>
          </p:cNvPr>
          <p:cNvSpPr>
            <a:spLocks noGrp="1"/>
          </p:cNvSpPr>
          <p:nvPr>
            <p:ph idx="1"/>
          </p:nvPr>
        </p:nvSpPr>
        <p:spPr>
          <a:xfrm>
            <a:off x="615820" y="979714"/>
            <a:ext cx="10954138" cy="5197249"/>
          </a:xfrm>
        </p:spPr>
        <p:txBody>
          <a:bodyPr>
            <a:normAutofit fontScale="92500" lnSpcReduction="10000"/>
          </a:bodyPr>
          <a:lstStyle/>
          <a:p>
            <a:pPr marL="0" lvl="0" indent="0" fontAlgn="base">
              <a:spcAft>
                <a:spcPct val="0"/>
              </a:spcAft>
              <a:buNone/>
            </a:pPr>
            <a:r>
              <a:rPr lang="en-US" sz="2400" b="1" kern="0" dirty="0"/>
              <a:t>Integrating Labor Market Information (LMI) into the Vocational Rehabilitation (VR) Process </a:t>
            </a:r>
          </a:p>
          <a:p>
            <a:pPr marL="0" lvl="0" indent="0" fontAlgn="base">
              <a:spcAft>
                <a:spcPct val="0"/>
              </a:spcAft>
              <a:buNone/>
            </a:pPr>
            <a:r>
              <a:rPr lang="en-US" sz="2200" kern="0" dirty="0"/>
              <a:t>Overall Goal: To equip field staff with the knowledge to blend existing information about labor market trends with customer abilities, limitations and interests to develop appropriate job goals, with the hope of increasing successful long-term placements.</a:t>
            </a:r>
          </a:p>
          <a:p>
            <a:pPr marL="0" lvl="0" indent="0" fontAlgn="base">
              <a:spcAft>
                <a:spcPct val="0"/>
              </a:spcAft>
              <a:buNone/>
            </a:pPr>
            <a:endParaRPr lang="en-US" sz="2000" kern="0" dirty="0">
              <a:solidFill>
                <a:srgbClr val="000000"/>
              </a:solidFill>
            </a:endParaRPr>
          </a:p>
          <a:p>
            <a:pPr marL="0" lvl="0" indent="0">
              <a:buNone/>
            </a:pPr>
            <a:r>
              <a:rPr lang="en-US" sz="2400" b="1" dirty="0"/>
              <a:t>Training Focus: Integrate LMI into Counseling and Guidance, IPE Goals, and Placement</a:t>
            </a:r>
          </a:p>
          <a:p>
            <a:pPr marL="0" lvl="0" indent="0">
              <a:buNone/>
            </a:pPr>
            <a:r>
              <a:rPr lang="en-US" sz="2200" i="1" dirty="0"/>
              <a:t>Primary Audience: Vocational Rehabilitation Counselors (VRCs), VR Supervisors</a:t>
            </a:r>
          </a:p>
          <a:p>
            <a:pPr marL="0" lvl="0" indent="0">
              <a:buNone/>
            </a:pPr>
            <a:r>
              <a:rPr lang="en-US" sz="2200" i="1" dirty="0"/>
              <a:t>Secondary Audience: Business Services Counselors (BSCs), Business Services Representatives (BSRs), Early Reach Coordinators (ERCs), Assistant/District Administrators (ADAs, DAs)</a:t>
            </a:r>
          </a:p>
          <a:p>
            <a:pPr marL="0" lvl="0" indent="0">
              <a:buNone/>
            </a:pPr>
            <a:endParaRPr lang="en-US" sz="2400" i="1" dirty="0"/>
          </a:p>
          <a:p>
            <a:r>
              <a:rPr lang="en-US" sz="1900" dirty="0"/>
              <a:t>Information about potential sources that offer LMI</a:t>
            </a:r>
          </a:p>
          <a:p>
            <a:r>
              <a:rPr lang="en-US" sz="1900" dirty="0"/>
              <a:t>Guidance on the technical aspects of obtaining LMI</a:t>
            </a:r>
          </a:p>
          <a:p>
            <a:r>
              <a:rPr lang="en-US" sz="1900" dirty="0"/>
              <a:t>Explanation of methods to interpret LMI</a:t>
            </a:r>
          </a:p>
          <a:p>
            <a:r>
              <a:rPr lang="en-US" sz="1900" dirty="0"/>
              <a:t>Education about how to present LMI to OVR customers</a:t>
            </a:r>
          </a:p>
          <a:p>
            <a:r>
              <a:rPr lang="en-US" sz="1900" dirty="0"/>
              <a:t>Guidance on how LMI could be used to impact VR</a:t>
            </a:r>
          </a:p>
          <a:p>
            <a:pPr marL="0" lvl="0" indent="0" fontAlgn="base">
              <a:spcAft>
                <a:spcPct val="0"/>
              </a:spcAft>
              <a:buNone/>
            </a:pPr>
            <a:endParaRPr lang="en-US" sz="2000" kern="0" dirty="0">
              <a:solidFill>
                <a:srgbClr val="000000"/>
              </a:solidFill>
            </a:endParaRPr>
          </a:p>
        </p:txBody>
      </p:sp>
      <p:sp>
        <p:nvSpPr>
          <p:cNvPr id="4" name="Slide Number Placeholder 3">
            <a:extLst>
              <a:ext uri="{FF2B5EF4-FFF2-40B4-BE49-F238E27FC236}">
                <a16:creationId xmlns:a16="http://schemas.microsoft.com/office/drawing/2014/main" id="{05940F35-67C8-4222-B8A7-A6EFFFE204B0}"/>
              </a:ext>
            </a:extLst>
          </p:cNvPr>
          <p:cNvSpPr>
            <a:spLocks noGrp="1"/>
          </p:cNvSpPr>
          <p:nvPr>
            <p:ph type="sldNum" sz="quarter" idx="12"/>
          </p:nvPr>
        </p:nvSpPr>
        <p:spPr/>
        <p:txBody>
          <a:bodyPr/>
          <a:lstStyle/>
          <a:p>
            <a:fld id="{5EC2EC9C-49C8-4822-BF2F-F50546B718F1}" type="slidenum">
              <a:rPr lang="en-US" smtClean="0"/>
              <a:pPr/>
              <a:t>4</a:t>
            </a:fld>
            <a:endParaRPr lang="en-US" dirty="0"/>
          </a:p>
        </p:txBody>
      </p:sp>
    </p:spTree>
    <p:extLst>
      <p:ext uri="{BB962C8B-B14F-4D97-AF65-F5344CB8AC3E}">
        <p14:creationId xmlns:p14="http://schemas.microsoft.com/office/powerpoint/2010/main" val="18767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02C-4209-4A54-807C-A0554A03DBC0}"/>
              </a:ext>
            </a:extLst>
          </p:cNvPr>
          <p:cNvSpPr>
            <a:spLocks noGrp="1"/>
          </p:cNvSpPr>
          <p:nvPr>
            <p:ph type="title"/>
          </p:nvPr>
        </p:nvSpPr>
        <p:spPr/>
        <p:txBody>
          <a:bodyPr/>
          <a:lstStyle/>
          <a:p>
            <a:r>
              <a:rPr lang="en-US" sz="3200" dirty="0"/>
              <a:t>Project 1 (LMI) Training Content</a:t>
            </a:r>
          </a:p>
        </p:txBody>
      </p:sp>
      <p:sp>
        <p:nvSpPr>
          <p:cNvPr id="3" name="Text Placeholder 2">
            <a:extLst>
              <a:ext uri="{FF2B5EF4-FFF2-40B4-BE49-F238E27FC236}">
                <a16:creationId xmlns:a16="http://schemas.microsoft.com/office/drawing/2014/main" id="{28A58608-ABF2-4C77-9FAB-A8F2783AE3A4}"/>
              </a:ext>
            </a:extLst>
          </p:cNvPr>
          <p:cNvSpPr>
            <a:spLocks noGrp="1"/>
          </p:cNvSpPr>
          <p:nvPr>
            <p:ph type="body" idx="1"/>
          </p:nvPr>
        </p:nvSpPr>
        <p:spPr/>
        <p:txBody>
          <a:bodyPr/>
          <a:lstStyle/>
          <a:p>
            <a:r>
              <a:rPr lang="en-US" dirty="0"/>
              <a:t>Targeted CWIA Products</a:t>
            </a:r>
          </a:p>
        </p:txBody>
      </p:sp>
      <p:sp>
        <p:nvSpPr>
          <p:cNvPr id="4" name="Content Placeholder 3">
            <a:extLst>
              <a:ext uri="{FF2B5EF4-FFF2-40B4-BE49-F238E27FC236}">
                <a16:creationId xmlns:a16="http://schemas.microsoft.com/office/drawing/2014/main" id="{7758ED37-0FE5-4DB1-8772-E3593570FC04}"/>
              </a:ext>
            </a:extLst>
          </p:cNvPr>
          <p:cNvSpPr>
            <a:spLocks noGrp="1"/>
          </p:cNvSpPr>
          <p:nvPr>
            <p:ph sz="half" idx="2"/>
          </p:nvPr>
        </p:nvSpPr>
        <p:spPr/>
        <p:txBody>
          <a:bodyPr>
            <a:normAutofit fontScale="92500" lnSpcReduction="10000"/>
          </a:bodyPr>
          <a:lstStyle/>
          <a:p>
            <a:pPr marL="457200" indent="-457200">
              <a:buFont typeface="+mj-lt"/>
              <a:buAutoNum type="arabicPeriod"/>
              <a:defRPr/>
            </a:pPr>
            <a:r>
              <a:rPr lang="en-US" kern="0" dirty="0">
                <a:solidFill>
                  <a:srgbClr val="000000"/>
                </a:solidFill>
              </a:rPr>
              <a:t>PAWorkStats Publications</a:t>
            </a:r>
          </a:p>
          <a:p>
            <a:pPr marL="457200" indent="-457200">
              <a:buFont typeface="+mj-lt"/>
              <a:buAutoNum type="arabicPeriod"/>
              <a:defRPr/>
            </a:pPr>
            <a:r>
              <a:rPr lang="en-US" kern="0" dirty="0">
                <a:solidFill>
                  <a:srgbClr val="000000"/>
                </a:solidFill>
              </a:rPr>
              <a:t>County Profiles </a:t>
            </a:r>
          </a:p>
          <a:p>
            <a:pPr marL="457200" indent="-457200">
              <a:buFont typeface="+mj-lt"/>
              <a:buAutoNum type="arabicPeriod"/>
              <a:defRPr/>
            </a:pPr>
            <a:r>
              <a:rPr lang="en-US" kern="0" dirty="0">
                <a:solidFill>
                  <a:srgbClr val="000000"/>
                </a:solidFill>
              </a:rPr>
              <a:t>Monthly Press Releases</a:t>
            </a:r>
          </a:p>
          <a:p>
            <a:pPr marL="457200" indent="-457200">
              <a:buFont typeface="+mj-lt"/>
              <a:buAutoNum type="arabicPeriod"/>
              <a:defRPr/>
            </a:pPr>
            <a:r>
              <a:rPr lang="en-US" kern="0" dirty="0">
                <a:solidFill>
                  <a:srgbClr val="000000"/>
                </a:solidFill>
              </a:rPr>
              <a:t>Top 50 Employers</a:t>
            </a:r>
          </a:p>
          <a:p>
            <a:pPr marL="457200" indent="-457200">
              <a:buFont typeface="+mj-lt"/>
              <a:buAutoNum type="arabicPeriod"/>
              <a:defRPr/>
            </a:pPr>
            <a:r>
              <a:rPr lang="en-US" kern="0" dirty="0">
                <a:solidFill>
                  <a:srgbClr val="000000"/>
                </a:solidFill>
              </a:rPr>
              <a:t>Top 50 Industries</a:t>
            </a:r>
          </a:p>
          <a:p>
            <a:pPr marL="457200" indent="-457200">
              <a:buFont typeface="+mj-lt"/>
              <a:buAutoNum type="arabicPeriod"/>
              <a:defRPr/>
            </a:pPr>
            <a:r>
              <a:rPr lang="en-US" kern="0" dirty="0">
                <a:solidFill>
                  <a:srgbClr val="000000"/>
                </a:solidFill>
              </a:rPr>
              <a:t>Occupational Projections</a:t>
            </a:r>
          </a:p>
          <a:p>
            <a:pPr marL="457200" indent="-457200">
              <a:buFont typeface="+mj-lt"/>
              <a:buAutoNum type="arabicPeriod"/>
              <a:defRPr/>
            </a:pPr>
            <a:r>
              <a:rPr lang="en-US" kern="0" dirty="0">
                <a:solidFill>
                  <a:srgbClr val="000000"/>
                </a:solidFill>
              </a:rPr>
              <a:t>Occupational Wages</a:t>
            </a:r>
          </a:p>
          <a:p>
            <a:pPr marL="457200" indent="-457200">
              <a:buFont typeface="+mj-lt"/>
              <a:buAutoNum type="arabicPeriod"/>
              <a:defRPr/>
            </a:pPr>
            <a:r>
              <a:rPr lang="en-US" kern="0" dirty="0">
                <a:solidFill>
                  <a:srgbClr val="000000"/>
                </a:solidFill>
              </a:rPr>
              <a:t>High Priority Occupations</a:t>
            </a:r>
          </a:p>
          <a:p>
            <a:pPr marL="457200" indent="-457200">
              <a:buFont typeface="+mj-lt"/>
              <a:buAutoNum type="arabicPeriod"/>
              <a:defRPr/>
            </a:pPr>
            <a:r>
              <a:rPr lang="en-US" kern="0" dirty="0">
                <a:solidFill>
                  <a:srgbClr val="000000"/>
                </a:solidFill>
              </a:rPr>
              <a:t>Career Guides</a:t>
            </a:r>
          </a:p>
          <a:p>
            <a:pPr marL="457200" indent="-457200">
              <a:buFont typeface="+mj-lt"/>
              <a:buAutoNum type="arabicPeriod"/>
              <a:defRPr/>
            </a:pPr>
            <a:r>
              <a:rPr lang="en-US" kern="0" dirty="0">
                <a:solidFill>
                  <a:srgbClr val="000000"/>
                </a:solidFill>
              </a:rPr>
              <a:t>Occupational Videos </a:t>
            </a:r>
          </a:p>
        </p:txBody>
      </p:sp>
      <p:sp>
        <p:nvSpPr>
          <p:cNvPr id="5" name="Text Placeholder 4">
            <a:extLst>
              <a:ext uri="{FF2B5EF4-FFF2-40B4-BE49-F238E27FC236}">
                <a16:creationId xmlns:a16="http://schemas.microsoft.com/office/drawing/2014/main" id="{B57BE9D1-BE4B-4A33-AF8B-8E3F35C2D4B3}"/>
              </a:ext>
            </a:extLst>
          </p:cNvPr>
          <p:cNvSpPr>
            <a:spLocks noGrp="1"/>
          </p:cNvSpPr>
          <p:nvPr>
            <p:ph type="body" sz="quarter" idx="3"/>
          </p:nvPr>
        </p:nvSpPr>
        <p:spPr/>
        <p:txBody>
          <a:bodyPr/>
          <a:lstStyle/>
          <a:p>
            <a:r>
              <a:rPr lang="en-US" dirty="0"/>
              <a:t>Flow of Information</a:t>
            </a:r>
          </a:p>
        </p:txBody>
      </p:sp>
      <p:sp>
        <p:nvSpPr>
          <p:cNvPr id="6" name="Content Placeholder 5">
            <a:extLst>
              <a:ext uri="{FF2B5EF4-FFF2-40B4-BE49-F238E27FC236}">
                <a16:creationId xmlns:a16="http://schemas.microsoft.com/office/drawing/2014/main" id="{3DB3E840-170E-481B-B704-8A4B9A7CC807}"/>
              </a:ext>
            </a:extLst>
          </p:cNvPr>
          <p:cNvSpPr>
            <a:spLocks noGrp="1"/>
          </p:cNvSpPr>
          <p:nvPr>
            <p:ph sz="quarter" idx="4"/>
          </p:nvPr>
        </p:nvSpPr>
        <p:spPr/>
        <p:txBody>
          <a:bodyPr/>
          <a:lstStyle/>
          <a:p>
            <a:pPr>
              <a:defRPr/>
            </a:pPr>
            <a:r>
              <a:rPr lang="en-US" kern="0" dirty="0">
                <a:solidFill>
                  <a:srgbClr val="000000"/>
                </a:solidFill>
              </a:rPr>
              <a:t>How to Access</a:t>
            </a:r>
          </a:p>
          <a:p>
            <a:pPr>
              <a:defRPr/>
            </a:pPr>
            <a:r>
              <a:rPr lang="en-US" kern="0" dirty="0">
                <a:solidFill>
                  <a:srgbClr val="000000"/>
                </a:solidFill>
              </a:rPr>
              <a:t>Sample (Sample Packet)</a:t>
            </a:r>
          </a:p>
          <a:p>
            <a:pPr>
              <a:defRPr/>
            </a:pPr>
            <a:r>
              <a:rPr lang="en-US" kern="0" dirty="0">
                <a:solidFill>
                  <a:srgbClr val="000000"/>
                </a:solidFill>
              </a:rPr>
              <a:t>Description</a:t>
            </a:r>
          </a:p>
          <a:p>
            <a:pPr>
              <a:defRPr/>
            </a:pPr>
            <a:r>
              <a:rPr lang="en-US" kern="0" dirty="0">
                <a:solidFill>
                  <a:srgbClr val="000000"/>
                </a:solidFill>
              </a:rPr>
              <a:t>Conceptualization</a:t>
            </a:r>
          </a:p>
          <a:p>
            <a:pPr>
              <a:defRPr/>
            </a:pPr>
            <a:r>
              <a:rPr lang="en-US" kern="0" dirty="0">
                <a:solidFill>
                  <a:srgbClr val="000000"/>
                </a:solidFill>
              </a:rPr>
              <a:t>Application </a:t>
            </a:r>
          </a:p>
          <a:p>
            <a:pPr lvl="1">
              <a:defRPr/>
            </a:pPr>
            <a:r>
              <a:rPr lang="en-US" kern="0" dirty="0">
                <a:solidFill>
                  <a:srgbClr val="000000"/>
                </a:solidFill>
                <a:cs typeface="ＭＳ Ｐゴシック" charset="0"/>
              </a:rPr>
              <a:t>Offer Suggestions for VR Integration</a:t>
            </a:r>
          </a:p>
          <a:p>
            <a:pPr lvl="1">
              <a:defRPr/>
            </a:pPr>
            <a:r>
              <a:rPr lang="en-US" b="1" kern="0" dirty="0">
                <a:solidFill>
                  <a:srgbClr val="000000"/>
                </a:solidFill>
                <a:cs typeface="ＭＳ Ｐゴシック" charset="0"/>
              </a:rPr>
              <a:t>Brainstorm</a:t>
            </a:r>
            <a:r>
              <a:rPr lang="en-US" kern="0" dirty="0">
                <a:solidFill>
                  <a:srgbClr val="000000"/>
                </a:solidFill>
                <a:cs typeface="ＭＳ Ｐゴシック" charset="0"/>
              </a:rPr>
              <a:t> additional</a:t>
            </a:r>
          </a:p>
        </p:txBody>
      </p:sp>
      <p:sp>
        <p:nvSpPr>
          <p:cNvPr id="7" name="Slide Number Placeholder 6">
            <a:extLst>
              <a:ext uri="{FF2B5EF4-FFF2-40B4-BE49-F238E27FC236}">
                <a16:creationId xmlns:a16="http://schemas.microsoft.com/office/drawing/2014/main" id="{739801E8-8F3B-46F3-A90A-DDBE07758027}"/>
              </a:ext>
            </a:extLst>
          </p:cNvPr>
          <p:cNvSpPr>
            <a:spLocks noGrp="1"/>
          </p:cNvSpPr>
          <p:nvPr>
            <p:ph type="sldNum" sz="quarter" idx="12"/>
          </p:nvPr>
        </p:nvSpPr>
        <p:spPr/>
        <p:txBody>
          <a:bodyPr/>
          <a:lstStyle/>
          <a:p>
            <a:fld id="{5EC2EC9C-49C8-4822-BF2F-F50546B718F1}" type="slidenum">
              <a:rPr lang="en-US" smtClean="0"/>
              <a:pPr/>
              <a:t>5</a:t>
            </a:fld>
            <a:endParaRPr lang="en-US" dirty="0"/>
          </a:p>
        </p:txBody>
      </p:sp>
    </p:spTree>
    <p:extLst>
      <p:ext uri="{BB962C8B-B14F-4D97-AF65-F5344CB8AC3E}">
        <p14:creationId xmlns:p14="http://schemas.microsoft.com/office/powerpoint/2010/main" val="43754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047D-8CA1-40AA-9CC2-F0B4254F7B6F}"/>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B6BA3D96-F743-4096-80CA-4E8BAEACBEA1}"/>
              </a:ext>
            </a:extLst>
          </p:cNvPr>
          <p:cNvSpPr>
            <a:spLocks noGrp="1"/>
          </p:cNvSpPr>
          <p:nvPr>
            <p:ph idx="1"/>
          </p:nvPr>
        </p:nvSpPr>
        <p:spPr/>
        <p:txBody>
          <a:bodyPr/>
          <a:lstStyle/>
          <a:p>
            <a:r>
              <a:rPr lang="en-US" dirty="0"/>
              <a:t>No specific “case study” available</a:t>
            </a:r>
          </a:p>
          <a:p>
            <a:r>
              <a:rPr lang="en-US" dirty="0"/>
              <a:t>Optimistic that staff will apply the knowledge learned, as the said they would in the training evaluations</a:t>
            </a:r>
          </a:p>
          <a:p>
            <a:endParaRPr lang="en-US" dirty="0"/>
          </a:p>
          <a:p>
            <a:pPr marL="0" indent="0">
              <a:buNone/>
            </a:pPr>
            <a:r>
              <a:rPr lang="en-US" dirty="0"/>
              <a:t>“…valuable for counseling, program development, and business services”</a:t>
            </a:r>
          </a:p>
          <a:p>
            <a:pPr marL="0" indent="0">
              <a:buNone/>
            </a:pPr>
            <a:endParaRPr lang="en-US" dirty="0"/>
          </a:p>
          <a:p>
            <a:pPr marL="0" indent="0">
              <a:buNone/>
            </a:pPr>
            <a:r>
              <a:rPr lang="en-US" dirty="0"/>
              <a:t>“…will use this info in training VRCs to use in C&amp;G!”</a:t>
            </a:r>
          </a:p>
          <a:p>
            <a:pPr marL="0" indent="0">
              <a:buNone/>
            </a:pPr>
            <a:endParaRPr lang="en-US" dirty="0"/>
          </a:p>
        </p:txBody>
      </p:sp>
      <p:sp>
        <p:nvSpPr>
          <p:cNvPr id="4" name="Slide Number Placeholder 3">
            <a:extLst>
              <a:ext uri="{FF2B5EF4-FFF2-40B4-BE49-F238E27FC236}">
                <a16:creationId xmlns:a16="http://schemas.microsoft.com/office/drawing/2014/main" id="{3070BC12-BE7D-4222-A925-C9B4C1BF3D8A}"/>
              </a:ext>
            </a:extLst>
          </p:cNvPr>
          <p:cNvSpPr>
            <a:spLocks noGrp="1"/>
          </p:cNvSpPr>
          <p:nvPr>
            <p:ph type="sldNum" sz="quarter" idx="12"/>
          </p:nvPr>
        </p:nvSpPr>
        <p:spPr/>
        <p:txBody>
          <a:bodyPr/>
          <a:lstStyle/>
          <a:p>
            <a:fld id="{5EC2EC9C-49C8-4822-BF2F-F50546B718F1}" type="slidenum">
              <a:rPr lang="en-US" smtClean="0"/>
              <a:pPr/>
              <a:t>6</a:t>
            </a:fld>
            <a:endParaRPr lang="en-US" dirty="0"/>
          </a:p>
        </p:txBody>
      </p:sp>
    </p:spTree>
    <p:extLst>
      <p:ext uri="{BB962C8B-B14F-4D97-AF65-F5344CB8AC3E}">
        <p14:creationId xmlns:p14="http://schemas.microsoft.com/office/powerpoint/2010/main" val="163351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5BA8-9355-4C8E-9873-A6743E058C71}"/>
              </a:ext>
            </a:extLst>
          </p:cNvPr>
          <p:cNvSpPr>
            <a:spLocks noGrp="1"/>
          </p:cNvSpPr>
          <p:nvPr>
            <p:ph type="title"/>
          </p:nvPr>
        </p:nvSpPr>
        <p:spPr/>
        <p:txBody>
          <a:bodyPr/>
          <a:lstStyle/>
          <a:p>
            <a:r>
              <a:rPr lang="en-US" dirty="0"/>
              <a:t>JDVRTAC: PA Project #2</a:t>
            </a:r>
          </a:p>
        </p:txBody>
      </p:sp>
      <p:sp>
        <p:nvSpPr>
          <p:cNvPr id="3" name="Content Placeholder 2">
            <a:extLst>
              <a:ext uri="{FF2B5EF4-FFF2-40B4-BE49-F238E27FC236}">
                <a16:creationId xmlns:a16="http://schemas.microsoft.com/office/drawing/2014/main" id="{B4332B10-7668-447C-955A-987DB4431CAB}"/>
              </a:ext>
            </a:extLst>
          </p:cNvPr>
          <p:cNvSpPr>
            <a:spLocks noGrp="1"/>
          </p:cNvSpPr>
          <p:nvPr>
            <p:ph idx="1"/>
          </p:nvPr>
        </p:nvSpPr>
        <p:spPr>
          <a:xfrm>
            <a:off x="615820" y="979714"/>
            <a:ext cx="10954138" cy="5197249"/>
          </a:xfrm>
        </p:spPr>
        <p:txBody>
          <a:bodyPr>
            <a:normAutofit fontScale="92500" lnSpcReduction="10000"/>
          </a:bodyPr>
          <a:lstStyle/>
          <a:p>
            <a:pPr marL="0" indent="0" fontAlgn="base">
              <a:spcAft>
                <a:spcPct val="0"/>
              </a:spcAft>
              <a:buNone/>
            </a:pPr>
            <a:r>
              <a:rPr lang="en-US" sz="2400" b="1" kern="0" dirty="0"/>
              <a:t>Employer Engagement to Increase Work-Based Learning for Students with Disabilities </a:t>
            </a:r>
          </a:p>
          <a:p>
            <a:pPr marL="0" indent="0" fontAlgn="base">
              <a:spcAft>
                <a:spcPct val="0"/>
              </a:spcAft>
              <a:buNone/>
            </a:pPr>
            <a:r>
              <a:rPr lang="en-US" sz="2200" kern="0" dirty="0"/>
              <a:t>Overall Goal: To develop an effective method to target employers/businesses to increase Work-Based Learning Experiences for Students with Disabilities, in order to meet this enhanced priority under WIOA.</a:t>
            </a:r>
          </a:p>
          <a:p>
            <a:pPr marL="0" indent="0" fontAlgn="base">
              <a:spcAft>
                <a:spcPct val="0"/>
              </a:spcAft>
              <a:buNone/>
            </a:pPr>
            <a:endParaRPr lang="en-US" sz="2000" kern="0" dirty="0"/>
          </a:p>
          <a:p>
            <a:pPr marL="0" lvl="1" indent="0">
              <a:lnSpc>
                <a:spcPct val="100000"/>
              </a:lnSpc>
              <a:spcBef>
                <a:spcPct val="20000"/>
              </a:spcBef>
              <a:buNone/>
            </a:pPr>
            <a:r>
              <a:rPr lang="en-US" b="1" dirty="0">
                <a:solidFill>
                  <a:prstClr val="black"/>
                </a:solidFill>
              </a:rPr>
              <a:t>Training Focus: Increase Work-Based Learning for Students with Disabilities</a:t>
            </a:r>
          </a:p>
          <a:p>
            <a:pPr marL="0" lvl="0" indent="0">
              <a:buNone/>
            </a:pPr>
            <a:r>
              <a:rPr lang="en-US" sz="2200" i="1" dirty="0"/>
              <a:t>Primary Audience: Business Services Counselors (BSCs), Business Services Representatives (BSRs), Vocational Rehabilitation Counselors (VRCs), VR Supervisors</a:t>
            </a:r>
          </a:p>
          <a:p>
            <a:pPr marL="0" lvl="0" indent="0">
              <a:buNone/>
            </a:pPr>
            <a:r>
              <a:rPr lang="en-US" sz="2200" i="1" dirty="0"/>
              <a:t>Secondary Audience: Early Reach Coordinators (ERCs), Assistant/District Administrators (ADAs, DAs)</a:t>
            </a:r>
          </a:p>
          <a:p>
            <a:pPr marL="0" lvl="1" indent="0">
              <a:lnSpc>
                <a:spcPct val="100000"/>
              </a:lnSpc>
              <a:spcBef>
                <a:spcPct val="20000"/>
              </a:spcBef>
              <a:buNone/>
            </a:pPr>
            <a:endParaRPr lang="en-US" b="1" dirty="0">
              <a:solidFill>
                <a:prstClr val="black"/>
              </a:solidFill>
            </a:endParaRPr>
          </a:p>
          <a:p>
            <a:pPr marL="342900" lvl="1" indent="-342900">
              <a:lnSpc>
                <a:spcPct val="100000"/>
              </a:lnSpc>
              <a:spcBef>
                <a:spcPct val="20000"/>
              </a:spcBef>
            </a:pPr>
            <a:r>
              <a:rPr lang="en-US" sz="1900" kern="0" dirty="0">
                <a:solidFill>
                  <a:srgbClr val="000000"/>
                </a:solidFill>
              </a:rPr>
              <a:t>Work Hours and Breaks for Minors</a:t>
            </a:r>
          </a:p>
          <a:p>
            <a:pPr marL="342900" lvl="1" indent="-342900">
              <a:lnSpc>
                <a:spcPct val="100000"/>
              </a:lnSpc>
              <a:spcBef>
                <a:spcPct val="20000"/>
              </a:spcBef>
            </a:pPr>
            <a:r>
              <a:rPr lang="en-US" sz="1900" kern="0" dirty="0">
                <a:solidFill>
                  <a:srgbClr val="000000"/>
                </a:solidFill>
              </a:rPr>
              <a:t>Prohibited Occupations for Minors </a:t>
            </a:r>
          </a:p>
          <a:p>
            <a:pPr marL="342900" lvl="1" indent="-342900">
              <a:lnSpc>
                <a:spcPct val="100000"/>
              </a:lnSpc>
              <a:spcBef>
                <a:spcPct val="20000"/>
              </a:spcBef>
            </a:pPr>
            <a:r>
              <a:rPr lang="en-US" sz="1900" kern="0" dirty="0">
                <a:solidFill>
                  <a:srgbClr val="000000"/>
                </a:solidFill>
              </a:rPr>
              <a:t>Confidentiality (HIPAA/FERPA)</a:t>
            </a:r>
          </a:p>
          <a:p>
            <a:pPr marL="342900" lvl="1" indent="-342900">
              <a:lnSpc>
                <a:spcPct val="100000"/>
              </a:lnSpc>
              <a:spcBef>
                <a:spcPct val="20000"/>
              </a:spcBef>
            </a:pPr>
            <a:r>
              <a:rPr lang="en-US" sz="1900" kern="0" dirty="0">
                <a:solidFill>
                  <a:srgbClr val="000000"/>
                </a:solidFill>
              </a:rPr>
              <a:t>Clearances (Child Abuse, Background Check)</a:t>
            </a:r>
          </a:p>
          <a:p>
            <a:pPr marL="342900" lvl="1" indent="-342900">
              <a:lnSpc>
                <a:spcPct val="100000"/>
              </a:lnSpc>
              <a:spcBef>
                <a:spcPct val="20000"/>
              </a:spcBef>
            </a:pPr>
            <a:r>
              <a:rPr lang="en-US" sz="1900" kern="0" dirty="0">
                <a:solidFill>
                  <a:srgbClr val="000000"/>
                </a:solidFill>
              </a:rPr>
              <a:t>Civil Service Restrictions</a:t>
            </a:r>
          </a:p>
          <a:p>
            <a:pPr marL="342900" lvl="1" indent="-342900">
              <a:lnSpc>
                <a:spcPct val="100000"/>
              </a:lnSpc>
              <a:spcBef>
                <a:spcPct val="20000"/>
              </a:spcBef>
            </a:pPr>
            <a:r>
              <a:rPr lang="en-US" sz="1900" kern="0" dirty="0">
                <a:solidFill>
                  <a:srgbClr val="000000"/>
                </a:solidFill>
              </a:rPr>
              <a:t>Other General Concerns for Employing Minors</a:t>
            </a:r>
          </a:p>
          <a:p>
            <a:pPr marL="342900" lvl="1" indent="-342900">
              <a:lnSpc>
                <a:spcPct val="100000"/>
              </a:lnSpc>
              <a:spcBef>
                <a:spcPct val="20000"/>
              </a:spcBef>
            </a:pPr>
            <a:r>
              <a:rPr lang="en-US" sz="1900" kern="0" dirty="0">
                <a:solidFill>
                  <a:srgbClr val="000000"/>
                </a:solidFill>
              </a:rPr>
              <a:t>Benefits and Value Added Aspects of Employing Students </a:t>
            </a:r>
          </a:p>
          <a:p>
            <a:pPr marL="0" indent="0" fontAlgn="base">
              <a:spcAft>
                <a:spcPct val="0"/>
              </a:spcAft>
              <a:buNone/>
            </a:pPr>
            <a:endParaRPr lang="en-US" sz="2000" kern="0" dirty="0"/>
          </a:p>
          <a:p>
            <a:pPr marL="0" indent="0">
              <a:buNone/>
            </a:pPr>
            <a:endParaRPr lang="en-US" dirty="0"/>
          </a:p>
        </p:txBody>
      </p:sp>
      <p:sp>
        <p:nvSpPr>
          <p:cNvPr id="4" name="Slide Number Placeholder 3">
            <a:extLst>
              <a:ext uri="{FF2B5EF4-FFF2-40B4-BE49-F238E27FC236}">
                <a16:creationId xmlns:a16="http://schemas.microsoft.com/office/drawing/2014/main" id="{05940F35-67C8-4222-B8A7-A6EFFFE204B0}"/>
              </a:ext>
            </a:extLst>
          </p:cNvPr>
          <p:cNvSpPr>
            <a:spLocks noGrp="1"/>
          </p:cNvSpPr>
          <p:nvPr>
            <p:ph type="sldNum" sz="quarter" idx="12"/>
          </p:nvPr>
        </p:nvSpPr>
        <p:spPr/>
        <p:txBody>
          <a:bodyPr/>
          <a:lstStyle/>
          <a:p>
            <a:fld id="{5EC2EC9C-49C8-4822-BF2F-F50546B718F1}" type="slidenum">
              <a:rPr lang="en-US" smtClean="0"/>
              <a:pPr/>
              <a:t>7</a:t>
            </a:fld>
            <a:endParaRPr lang="en-US" dirty="0"/>
          </a:p>
        </p:txBody>
      </p:sp>
    </p:spTree>
    <p:extLst>
      <p:ext uri="{BB962C8B-B14F-4D97-AF65-F5344CB8AC3E}">
        <p14:creationId xmlns:p14="http://schemas.microsoft.com/office/powerpoint/2010/main" val="156881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7491-20A0-474A-A15E-506C28A39148}"/>
              </a:ext>
            </a:extLst>
          </p:cNvPr>
          <p:cNvSpPr>
            <a:spLocks noGrp="1"/>
          </p:cNvSpPr>
          <p:nvPr>
            <p:ph type="title"/>
          </p:nvPr>
        </p:nvSpPr>
        <p:spPr/>
        <p:txBody>
          <a:bodyPr/>
          <a:lstStyle/>
          <a:p>
            <a:r>
              <a:rPr lang="en-US" sz="2200" dirty="0"/>
              <a:t>Part 2 (Employer Engagement) Training Content</a:t>
            </a:r>
          </a:p>
        </p:txBody>
      </p:sp>
      <p:sp>
        <p:nvSpPr>
          <p:cNvPr id="3" name="Text Placeholder 2">
            <a:extLst>
              <a:ext uri="{FF2B5EF4-FFF2-40B4-BE49-F238E27FC236}">
                <a16:creationId xmlns:a16="http://schemas.microsoft.com/office/drawing/2014/main" id="{06CEFE0F-786F-416D-84EF-E00478634FD2}"/>
              </a:ext>
            </a:extLst>
          </p:cNvPr>
          <p:cNvSpPr>
            <a:spLocks noGrp="1"/>
          </p:cNvSpPr>
          <p:nvPr>
            <p:ph type="body" idx="1"/>
          </p:nvPr>
        </p:nvSpPr>
        <p:spPr/>
        <p:txBody>
          <a:bodyPr/>
          <a:lstStyle/>
          <a:p>
            <a:r>
              <a:rPr lang="en-US" dirty="0"/>
              <a:t>Hiring Minors: Considerations</a:t>
            </a:r>
          </a:p>
        </p:txBody>
      </p:sp>
      <p:sp>
        <p:nvSpPr>
          <p:cNvPr id="4" name="Content Placeholder 3">
            <a:extLst>
              <a:ext uri="{FF2B5EF4-FFF2-40B4-BE49-F238E27FC236}">
                <a16:creationId xmlns:a16="http://schemas.microsoft.com/office/drawing/2014/main" id="{56761A57-3B11-4976-BC39-A51D00588146}"/>
              </a:ext>
            </a:extLst>
          </p:cNvPr>
          <p:cNvSpPr>
            <a:spLocks noGrp="1"/>
          </p:cNvSpPr>
          <p:nvPr>
            <p:ph sz="half" idx="2"/>
          </p:nvPr>
        </p:nvSpPr>
        <p:spPr/>
        <p:txBody>
          <a:bodyPr/>
          <a:lstStyle/>
          <a:p>
            <a:pPr marL="457200" indent="-457200">
              <a:buFont typeface="+mj-lt"/>
              <a:buAutoNum type="arabicPeriod"/>
              <a:defRPr/>
            </a:pPr>
            <a:r>
              <a:rPr lang="en-US" dirty="0"/>
              <a:t>Work Hours and Breaks</a:t>
            </a:r>
          </a:p>
          <a:p>
            <a:pPr marL="457200" indent="-457200">
              <a:buFont typeface="+mj-lt"/>
              <a:buAutoNum type="arabicPeriod"/>
              <a:defRPr/>
            </a:pPr>
            <a:r>
              <a:rPr lang="en-US" dirty="0"/>
              <a:t>Prohibited Occupations</a:t>
            </a:r>
          </a:p>
          <a:p>
            <a:pPr marL="457200" indent="-457200">
              <a:buFont typeface="+mj-lt"/>
              <a:buAutoNum type="arabicPeriod"/>
              <a:defRPr/>
            </a:pPr>
            <a:r>
              <a:rPr lang="en-US" dirty="0"/>
              <a:t>Confidentiality</a:t>
            </a:r>
          </a:p>
          <a:p>
            <a:pPr marL="457200" indent="-457200">
              <a:buFont typeface="+mj-lt"/>
              <a:buAutoNum type="arabicPeriod"/>
              <a:defRPr/>
            </a:pPr>
            <a:r>
              <a:rPr lang="en-US" dirty="0"/>
              <a:t>Clearances</a:t>
            </a:r>
          </a:p>
          <a:p>
            <a:pPr marL="457200" indent="-457200">
              <a:buFont typeface="+mj-lt"/>
              <a:buAutoNum type="arabicPeriod"/>
              <a:defRPr/>
            </a:pPr>
            <a:r>
              <a:rPr lang="en-US" dirty="0"/>
              <a:t>State Licensing Requirements</a:t>
            </a:r>
          </a:p>
          <a:p>
            <a:pPr marL="457200" indent="-457200">
              <a:buFont typeface="+mj-lt"/>
              <a:buAutoNum type="arabicPeriod"/>
              <a:defRPr/>
            </a:pPr>
            <a:r>
              <a:rPr lang="en-US" dirty="0"/>
              <a:t>Civil Service Restrictions</a:t>
            </a:r>
          </a:p>
          <a:p>
            <a:pPr marL="457200" indent="-457200">
              <a:buFont typeface="+mj-lt"/>
              <a:buAutoNum type="arabicPeriod"/>
              <a:defRPr/>
            </a:pPr>
            <a:r>
              <a:rPr lang="en-US" dirty="0"/>
              <a:t>Unions Environments</a:t>
            </a:r>
          </a:p>
          <a:p>
            <a:pPr marL="457200" indent="-457200">
              <a:buFont typeface="+mj-lt"/>
              <a:buAutoNum type="arabicPeriod"/>
              <a:defRPr/>
            </a:pPr>
            <a:r>
              <a:rPr lang="en-US" dirty="0"/>
              <a:t>Other General Concerns</a:t>
            </a:r>
          </a:p>
        </p:txBody>
      </p:sp>
      <p:sp>
        <p:nvSpPr>
          <p:cNvPr id="5" name="Text Placeholder 4">
            <a:extLst>
              <a:ext uri="{FF2B5EF4-FFF2-40B4-BE49-F238E27FC236}">
                <a16:creationId xmlns:a16="http://schemas.microsoft.com/office/drawing/2014/main" id="{BF10A657-AE39-4053-AB42-F3F999783F8C}"/>
              </a:ext>
            </a:extLst>
          </p:cNvPr>
          <p:cNvSpPr>
            <a:spLocks noGrp="1"/>
          </p:cNvSpPr>
          <p:nvPr>
            <p:ph type="body" sz="quarter" idx="3"/>
          </p:nvPr>
        </p:nvSpPr>
        <p:spPr/>
        <p:txBody>
          <a:bodyPr/>
          <a:lstStyle/>
          <a:p>
            <a:r>
              <a:rPr lang="en-US" dirty="0"/>
              <a:t>Flow of Information</a:t>
            </a:r>
          </a:p>
        </p:txBody>
      </p:sp>
      <p:sp>
        <p:nvSpPr>
          <p:cNvPr id="6" name="Content Placeholder 5">
            <a:extLst>
              <a:ext uri="{FF2B5EF4-FFF2-40B4-BE49-F238E27FC236}">
                <a16:creationId xmlns:a16="http://schemas.microsoft.com/office/drawing/2014/main" id="{98C0004C-5AEC-4564-B96C-9F1AAA5C2C71}"/>
              </a:ext>
            </a:extLst>
          </p:cNvPr>
          <p:cNvSpPr>
            <a:spLocks noGrp="1"/>
          </p:cNvSpPr>
          <p:nvPr>
            <p:ph sz="quarter" idx="4"/>
          </p:nvPr>
        </p:nvSpPr>
        <p:spPr/>
        <p:txBody>
          <a:bodyPr/>
          <a:lstStyle/>
          <a:p>
            <a:pPr>
              <a:defRPr/>
            </a:pPr>
            <a:r>
              <a:rPr lang="en-US" dirty="0"/>
              <a:t>Information/Facts</a:t>
            </a:r>
          </a:p>
          <a:p>
            <a:pPr>
              <a:defRPr/>
            </a:pPr>
            <a:r>
              <a:rPr lang="en-US" dirty="0"/>
              <a:t>Refer to additional resources</a:t>
            </a:r>
          </a:p>
          <a:p>
            <a:pPr>
              <a:defRPr/>
            </a:pPr>
            <a:r>
              <a:rPr lang="en-US" dirty="0"/>
              <a:t>Offer pre-planned suggestions for application</a:t>
            </a:r>
          </a:p>
          <a:p>
            <a:pPr>
              <a:defRPr/>
            </a:pPr>
            <a:r>
              <a:rPr lang="en-US" dirty="0"/>
              <a:t>Application</a:t>
            </a:r>
          </a:p>
          <a:p>
            <a:pPr lvl="1">
              <a:defRPr/>
            </a:pPr>
            <a:r>
              <a:rPr lang="en-US" dirty="0">
                <a:cs typeface="ＭＳ Ｐゴシック" charset="0"/>
              </a:rPr>
              <a:t>Offer Suggestions for addressing unique considerations</a:t>
            </a:r>
          </a:p>
          <a:p>
            <a:pPr lvl="1">
              <a:defRPr/>
            </a:pPr>
            <a:r>
              <a:rPr lang="en-US" b="1" dirty="0">
                <a:cs typeface="ＭＳ Ｐゴシック" charset="0"/>
              </a:rPr>
              <a:t>Brainstorm</a:t>
            </a:r>
            <a:r>
              <a:rPr lang="en-US" dirty="0">
                <a:cs typeface="ＭＳ Ｐゴシック" charset="0"/>
              </a:rPr>
              <a:t> additional</a:t>
            </a:r>
          </a:p>
        </p:txBody>
      </p:sp>
      <p:sp>
        <p:nvSpPr>
          <p:cNvPr id="7" name="Slide Number Placeholder 6">
            <a:extLst>
              <a:ext uri="{FF2B5EF4-FFF2-40B4-BE49-F238E27FC236}">
                <a16:creationId xmlns:a16="http://schemas.microsoft.com/office/drawing/2014/main" id="{C75F1DFA-24A8-425A-A8A1-F56FBBF03061}"/>
              </a:ext>
            </a:extLst>
          </p:cNvPr>
          <p:cNvSpPr>
            <a:spLocks noGrp="1"/>
          </p:cNvSpPr>
          <p:nvPr>
            <p:ph type="sldNum" sz="quarter" idx="12"/>
          </p:nvPr>
        </p:nvSpPr>
        <p:spPr/>
        <p:txBody>
          <a:bodyPr/>
          <a:lstStyle/>
          <a:p>
            <a:fld id="{5EC2EC9C-49C8-4822-BF2F-F50546B718F1}" type="slidenum">
              <a:rPr lang="en-US" smtClean="0"/>
              <a:pPr/>
              <a:t>8</a:t>
            </a:fld>
            <a:endParaRPr lang="en-US" dirty="0"/>
          </a:p>
        </p:txBody>
      </p:sp>
    </p:spTree>
    <p:extLst>
      <p:ext uri="{BB962C8B-B14F-4D97-AF65-F5344CB8AC3E}">
        <p14:creationId xmlns:p14="http://schemas.microsoft.com/office/powerpoint/2010/main" val="310658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858B-0B96-4A9C-A290-A5480E6CCF6F}"/>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B9915DB4-EB8B-4ACB-AD1E-15A48714EC2A}"/>
              </a:ext>
            </a:extLst>
          </p:cNvPr>
          <p:cNvSpPr>
            <a:spLocks noGrp="1"/>
          </p:cNvSpPr>
          <p:nvPr>
            <p:ph idx="1"/>
          </p:nvPr>
        </p:nvSpPr>
        <p:spPr/>
        <p:txBody>
          <a:bodyPr>
            <a:normAutofit lnSpcReduction="10000"/>
          </a:bodyPr>
          <a:lstStyle/>
          <a:p>
            <a:r>
              <a:rPr lang="en-US" dirty="0"/>
              <a:t>No specific “case study” available</a:t>
            </a:r>
          </a:p>
          <a:p>
            <a:r>
              <a:rPr lang="en-US" dirty="0"/>
              <a:t>Optimistic that staff will apply the knowledge learned, as the said they would in the training evaluations</a:t>
            </a:r>
          </a:p>
          <a:p>
            <a:r>
              <a:rPr lang="en-US" dirty="0"/>
              <a:t>Particular emphasis on PETS BSRs utilizing this information</a:t>
            </a:r>
          </a:p>
          <a:p>
            <a:endParaRPr lang="en-US" dirty="0"/>
          </a:p>
          <a:p>
            <a:pPr marL="0" indent="0">
              <a:buNone/>
            </a:pPr>
            <a:r>
              <a:rPr lang="en-US" dirty="0"/>
              <a:t>“…Better able to prepare customers for work-based learning opportunities.”</a:t>
            </a:r>
          </a:p>
          <a:p>
            <a:pPr marL="0" indent="0">
              <a:buNone/>
            </a:pPr>
            <a:endParaRPr lang="en-US" dirty="0"/>
          </a:p>
          <a:p>
            <a:pPr marL="0" indent="0">
              <a:buNone/>
            </a:pPr>
            <a:r>
              <a:rPr lang="en-US" dirty="0"/>
              <a:t>“…brainstorming gave insight…”</a:t>
            </a:r>
          </a:p>
          <a:p>
            <a:pPr marL="0" indent="0">
              <a:buNone/>
            </a:pPr>
            <a:endParaRPr lang="en-US" dirty="0"/>
          </a:p>
          <a:p>
            <a:pPr marL="0" indent="0">
              <a:buNone/>
            </a:pPr>
            <a:r>
              <a:rPr lang="en-US" dirty="0"/>
              <a:t>“Links to resources were very useful.”</a:t>
            </a:r>
          </a:p>
        </p:txBody>
      </p:sp>
      <p:sp>
        <p:nvSpPr>
          <p:cNvPr id="4" name="Slide Number Placeholder 3">
            <a:extLst>
              <a:ext uri="{FF2B5EF4-FFF2-40B4-BE49-F238E27FC236}">
                <a16:creationId xmlns:a16="http://schemas.microsoft.com/office/drawing/2014/main" id="{5C1F50C5-1DC1-4A1C-899E-63DA70ADD2C0}"/>
              </a:ext>
            </a:extLst>
          </p:cNvPr>
          <p:cNvSpPr>
            <a:spLocks noGrp="1"/>
          </p:cNvSpPr>
          <p:nvPr>
            <p:ph type="sldNum" sz="quarter" idx="12"/>
          </p:nvPr>
        </p:nvSpPr>
        <p:spPr/>
        <p:txBody>
          <a:bodyPr/>
          <a:lstStyle/>
          <a:p>
            <a:fld id="{5EC2EC9C-49C8-4822-BF2F-F50546B718F1}" type="slidenum">
              <a:rPr lang="en-US" smtClean="0"/>
              <a:pPr/>
              <a:t>9</a:t>
            </a:fld>
            <a:endParaRPr lang="en-US" dirty="0"/>
          </a:p>
        </p:txBody>
      </p:sp>
    </p:spTree>
    <p:extLst>
      <p:ext uri="{BB962C8B-B14F-4D97-AF65-F5344CB8AC3E}">
        <p14:creationId xmlns:p14="http://schemas.microsoft.com/office/powerpoint/2010/main" val="4272617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VR PowerPoint Template3" id="{C8608C4A-5AAC-4D98-86C5-FB96882151D7}" vid="{719F8599-3278-4FD9-A234-4F8A0F64A4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OVR PowerPoint Template</Template>
  <TotalTime>53</TotalTime>
  <Words>830</Words>
  <Application>Microsoft Macintosh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Arial</vt:lpstr>
      <vt:lpstr>Calibri</vt:lpstr>
      <vt:lpstr>Calibri Light</vt:lpstr>
      <vt:lpstr>Verdana</vt:lpstr>
      <vt:lpstr>Office Theme</vt:lpstr>
      <vt:lpstr>Job-Driven Vocational Rehabilitation Technical Assistance Center (JD-VRTAC)  Project Support to PA OVR </vt:lpstr>
      <vt:lpstr>Project  Target Audience</vt:lpstr>
      <vt:lpstr>PA OVR System Change</vt:lpstr>
      <vt:lpstr>JDVRTAC: PA Project #1</vt:lpstr>
      <vt:lpstr>Project 1 (LMI) Training Content</vt:lpstr>
      <vt:lpstr>Outcomes</vt:lpstr>
      <vt:lpstr>JDVRTAC: PA Project #2</vt:lpstr>
      <vt:lpstr>Part 2 (Employer Engagement) Training Content</vt:lpstr>
      <vt:lpstr>Outcomes</vt:lpstr>
      <vt:lpstr>Replication and Sustainability</vt:lpstr>
      <vt:lpstr>Contact Information</vt:lpstr>
    </vt:vector>
  </TitlesOfParts>
  <Company>Commonwealth of PA</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Gales, Sara</dc:creator>
  <cp:lastModifiedBy>DeBrittany Mitchell</cp:lastModifiedBy>
  <cp:revision>7</cp:revision>
  <dcterms:created xsi:type="dcterms:W3CDTF">2017-07-10T15:20:45Z</dcterms:created>
  <dcterms:modified xsi:type="dcterms:W3CDTF">2018-08-08T00:36:44Z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6C31D936-4AB7-4E19-A7C7-22007F704F2D</vt:lpwstr>
  </property>
  <property fmtid="{D5CDD505-2E9C-101B-9397-08002B2CF9AE}" pid="3" name="ArticulatePath">
    <vt:lpwstr>Presentation1</vt:lpwstr>
  </property>
</Properties>
</file>